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5"/>
    <p:sldMasterId id="2147483673" r:id="rId6"/>
  </p:sldMasterIdLst>
  <p:notesMasterIdLst>
    <p:notesMasterId r:id="rId15"/>
  </p:notesMasterIdLst>
  <p:sldIdLst>
    <p:sldId id="268" r:id="rId7"/>
    <p:sldId id="294" r:id="rId8"/>
    <p:sldId id="291" r:id="rId9"/>
    <p:sldId id="283" r:id="rId10"/>
    <p:sldId id="292" r:id="rId11"/>
    <p:sldId id="286" r:id="rId12"/>
    <p:sldId id="296" r:id="rId13"/>
    <p:sldId id="297" r:id="rId14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8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8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8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8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8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8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8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8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8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00"/>
    <a:srgbClr val="FF0000"/>
    <a:srgbClr val="66FF33"/>
    <a:srgbClr val="FFFF00"/>
    <a:srgbClr val="FF9900"/>
    <a:srgbClr val="FFC671"/>
    <a:srgbClr val="FFC46D"/>
    <a:srgbClr val="FFB343"/>
    <a:srgbClr val="008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7204" autoAdjust="0"/>
    <p:restoredTop sz="99758" autoAdjust="0"/>
  </p:normalViewPr>
  <p:slideViewPr>
    <p:cSldViewPr snapToGrid="0">
      <p:cViewPr>
        <p:scale>
          <a:sx n="100" d="100"/>
          <a:sy n="100" d="100"/>
        </p:scale>
        <p:origin x="-7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026" cy="465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7" tIns="45728" rIns="91457" bIns="45728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486" y="0"/>
            <a:ext cx="3043026" cy="465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7" tIns="45728" rIns="91457" bIns="45728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993" y="4421108"/>
            <a:ext cx="5619115" cy="4189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7" tIns="45728" rIns="91457" bIns="457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216"/>
            <a:ext cx="3043026" cy="465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7" tIns="45728" rIns="91457" bIns="45728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486" y="8842216"/>
            <a:ext cx="3043026" cy="465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7" tIns="45728" rIns="91457" bIns="45728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9E639CA2-4715-4612-9A90-168575EA10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2768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2143"/>
            <a:fld id="{EA87C528-A17C-41FD-BAD4-FE51BBAE2ED0}" type="slidenum">
              <a:rPr lang="en-US" smtClean="0">
                <a:solidFill>
                  <a:srgbClr val="000000"/>
                </a:solidFill>
              </a:rPr>
              <a:pPr defTabSz="932143"/>
              <a:t>1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698500"/>
            <a:ext cx="4656138" cy="3490913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7049" y="4421108"/>
            <a:ext cx="5149003" cy="4189254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2143"/>
            <a:fld id="{D69BC8AD-B237-4A11-BF99-12FAA1C1E5B2}" type="slidenum">
              <a:rPr lang="en-US" smtClean="0">
                <a:solidFill>
                  <a:srgbClr val="000000"/>
                </a:solidFill>
              </a:rPr>
              <a:pPr defTabSz="932143"/>
              <a:t>3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696913"/>
            <a:ext cx="4651375" cy="348932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966D7B-CBD8-43A9-9DF5-8696CA045F0D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3800" y="696913"/>
            <a:ext cx="4651375" cy="3489325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2172" y="4419520"/>
            <a:ext cx="6249637" cy="4192430"/>
          </a:xfrm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smtClean="0"/>
              <a:t>Macro view of the entire UNP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smtClean="0"/>
              <a:t>Process is broken into three phases based on the Joint Rapid Acquisition model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smtClean="0"/>
              <a:t>Note what we are responsible for vs what we can influence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smtClean="0"/>
              <a:t>Note the influence and oversight by General Officers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smtClean="0"/>
              <a:t>Highlight what is accomplished utilizing vUUNS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smtClean="0"/>
              <a:t>Discuss sustainment and feedback and its relevance to the audience</a:t>
            </a:r>
          </a:p>
          <a:p>
            <a:pPr eaLnBrk="1" hangingPunct="1"/>
            <a:r>
              <a:rPr lang="en-US" b="1" smtClean="0"/>
              <a:t>Rqmt ID</a:t>
            </a:r>
            <a:r>
              <a:rPr lang="en-US" smtClean="0"/>
              <a:t> – Operating Forces activity. </a:t>
            </a:r>
          </a:p>
          <a:p>
            <a:pPr eaLnBrk="1" hangingPunct="1"/>
            <a:r>
              <a:rPr lang="en-US" b="1" smtClean="0"/>
              <a:t>Rqmt Cert</a:t>
            </a:r>
            <a:r>
              <a:rPr lang="en-US" smtClean="0"/>
              <a:t> - MARFOR (typically MARCENT) final approval authority for the “need”</a:t>
            </a:r>
          </a:p>
          <a:p>
            <a:pPr eaLnBrk="1" hangingPunct="1"/>
            <a:r>
              <a:rPr lang="en-US" b="1" smtClean="0"/>
              <a:t>Solution Development</a:t>
            </a:r>
            <a:r>
              <a:rPr lang="en-US" smtClean="0"/>
              <a:t> – DC CD&amp;I lead; all HQMC and Operating Forces stakeholders involved in “Capabilities Development Integration Board” to refine requirement, address full range of DOTMLPF integration issues, alternative solutions</a:t>
            </a:r>
          </a:p>
          <a:p>
            <a:pPr eaLnBrk="1" hangingPunct="1"/>
            <a:r>
              <a:rPr lang="en-US" b="1" smtClean="0"/>
              <a:t>Resourcing</a:t>
            </a:r>
            <a:r>
              <a:rPr lang="en-US" smtClean="0"/>
              <a:t> – MROC activity. DC P&amp;R identifies proposed funding strategy; MROC approves UUNS, proposed solution, and funding strategy. Statement of Need initiates acquisition activity.</a:t>
            </a:r>
          </a:p>
          <a:p>
            <a:pPr eaLnBrk="1" hangingPunct="1"/>
            <a:r>
              <a:rPr lang="en-US" b="1" smtClean="0"/>
              <a:t>Acquisition</a:t>
            </a:r>
            <a:r>
              <a:rPr lang="en-US" smtClean="0"/>
              <a:t> – SYSCOM activity (usually MCSC, but sometimes, NAVAIR).  Contracting, procurement, testing (in some cases), delivery / fielding.  Sustainment of UUNS solutions is typically limited, as they are not initially established as Programs of Record.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2300">
              <a:defRPr/>
            </a:pPr>
            <a:fld id="{B1D30714-F591-4CD7-9C79-C050965815C6}" type="slidenum">
              <a:rPr lang="en-US">
                <a:solidFill>
                  <a:srgbClr val="000000"/>
                </a:solidFill>
              </a:rPr>
              <a:pPr defTabSz="932300">
                <a:defRPr/>
              </a:pPr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This is what goes on when your Urgent </a:t>
            </a:r>
            <a:r>
              <a:rPr lang="en-US" dirty="0" err="1" smtClean="0"/>
              <a:t>UNS</a:t>
            </a:r>
            <a:r>
              <a:rPr lang="en-US" dirty="0" smtClean="0"/>
              <a:t> makes its way to </a:t>
            </a:r>
            <a:r>
              <a:rPr lang="en-US" dirty="0" err="1" smtClean="0"/>
              <a:t>HQMC</a:t>
            </a:r>
            <a:endParaRPr lang="en-US" dirty="0" smtClean="0"/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-Our goal is to expedite </a:t>
            </a:r>
            <a:r>
              <a:rPr lang="en-US" dirty="0" err="1" smtClean="0"/>
              <a:t>COA</a:t>
            </a:r>
            <a:r>
              <a:rPr lang="en-US" dirty="0" smtClean="0"/>
              <a:t> development to solve your urgent capability gap</a:t>
            </a:r>
          </a:p>
          <a:p>
            <a:pPr eaLnBrk="1" hangingPunct="1">
              <a:spcBef>
                <a:spcPct val="0"/>
              </a:spcBef>
            </a:pPr>
            <a:r>
              <a:rPr lang="en-US" b="1" dirty="0" smtClean="0"/>
              <a:t>-Much like Operations Officers leading </a:t>
            </a:r>
            <a:r>
              <a:rPr lang="en-US" b="1" dirty="0" err="1" smtClean="0"/>
              <a:t>COA</a:t>
            </a:r>
            <a:r>
              <a:rPr lang="en-US" b="1" dirty="0" smtClean="0"/>
              <a:t> Development in </a:t>
            </a:r>
            <a:r>
              <a:rPr lang="en-US" b="1" dirty="0" err="1" smtClean="0"/>
              <a:t>MCPP</a:t>
            </a:r>
            <a:r>
              <a:rPr lang="en-US" b="1" dirty="0" smtClean="0"/>
              <a:t>, Capability Integration Officers at </a:t>
            </a:r>
            <a:r>
              <a:rPr lang="en-US" b="1" dirty="0" err="1" smtClean="0"/>
              <a:t>MCCDC</a:t>
            </a:r>
            <a:r>
              <a:rPr lang="en-US" b="1" dirty="0" smtClean="0"/>
              <a:t> pull together the pillars of Doctrine, Organization, Training, Materiel, Leadership, Personnel, Facilities (</a:t>
            </a:r>
            <a:r>
              <a:rPr lang="en-US" b="1" dirty="0" err="1" smtClean="0"/>
              <a:t>DOTMLPF</a:t>
            </a:r>
            <a:r>
              <a:rPr lang="en-US" b="1" dirty="0" smtClean="0"/>
              <a:t>) </a:t>
            </a:r>
            <a:r>
              <a:rPr lang="en-US" b="1" dirty="0" err="1" smtClean="0"/>
              <a:t>IOT</a:t>
            </a:r>
            <a:r>
              <a:rPr lang="en-US" b="1" dirty="0" smtClean="0"/>
              <a:t> develop a </a:t>
            </a:r>
            <a:r>
              <a:rPr lang="en-US" b="1" dirty="0" err="1" smtClean="0"/>
              <a:t>COA</a:t>
            </a:r>
            <a:r>
              <a:rPr lang="en-US" b="1" dirty="0" smtClean="0"/>
              <a:t> recommendation for the </a:t>
            </a:r>
            <a:r>
              <a:rPr lang="en-US" b="1" dirty="0" err="1" smtClean="0"/>
              <a:t>MROC</a:t>
            </a:r>
            <a:r>
              <a:rPr lang="en-US" b="1" dirty="0" smtClean="0"/>
              <a:t> to solve your capability gap.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dirty="0" smtClean="0"/>
              <a:t>The </a:t>
            </a:r>
            <a:r>
              <a:rPr lang="en-US" dirty="0" err="1" smtClean="0"/>
              <a:t>NaIL</a:t>
            </a:r>
            <a:r>
              <a:rPr lang="en-US" dirty="0" smtClean="0"/>
              <a:t> assists by querying industry, academia, &amp; military labs to assess technological feasibility of material solutions. They also provide prototyping capability for some materiel solutions.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dirty="0" smtClean="0"/>
              <a:t>We are bound by Joint directives to attempt to identity non-material solutions to a problem first. (e.g. training solution vs. buying a new piece of gear)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dirty="0" smtClean="0"/>
              <a:t>Talk how </a:t>
            </a:r>
            <a:r>
              <a:rPr lang="en-US" dirty="0" err="1" smtClean="0"/>
              <a:t>vUUNS</a:t>
            </a:r>
            <a:r>
              <a:rPr lang="en-US" dirty="0" smtClean="0"/>
              <a:t> has improved process time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dirty="0" smtClean="0"/>
              <a:t>Our target time is </a:t>
            </a:r>
            <a:r>
              <a:rPr lang="en-US" dirty="0" err="1" smtClean="0"/>
              <a:t>NMT</a:t>
            </a:r>
            <a:r>
              <a:rPr lang="en-US" dirty="0" smtClean="0"/>
              <a:t> 60 day to process from receipt to </a:t>
            </a:r>
            <a:r>
              <a:rPr lang="en-US" dirty="0" err="1" smtClean="0"/>
              <a:t>MROC</a:t>
            </a:r>
            <a:r>
              <a:rPr lang="en-US" dirty="0" smtClean="0"/>
              <a:t> staffing. Currently running just over 70 days. Prior to </a:t>
            </a:r>
            <a:r>
              <a:rPr lang="en-US" dirty="0" err="1" smtClean="0"/>
              <a:t>vUUNS</a:t>
            </a:r>
            <a:r>
              <a:rPr lang="en-US" dirty="0" smtClean="0"/>
              <a:t> it took nearly 120 days. The bulk of the time is spent in </a:t>
            </a:r>
            <a:r>
              <a:rPr lang="en-US" dirty="0" err="1" smtClean="0"/>
              <a:t>NaIL</a:t>
            </a:r>
            <a:r>
              <a:rPr lang="en-US" dirty="0" smtClean="0"/>
              <a:t> Triage and Solution development.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dirty="0" smtClean="0"/>
              <a:t>Provide cursory review of the remaining parts of the </a:t>
            </a:r>
            <a:r>
              <a:rPr lang="en-US" dirty="0" err="1" smtClean="0"/>
              <a:t>CD&amp;I</a:t>
            </a:r>
            <a:r>
              <a:rPr lang="en-US" dirty="0" smtClean="0"/>
              <a:t> internal process.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A9299-6BC4-4B71-BE1D-D89F21A5878D}" type="datetime1">
              <a:rPr lang="en-US" smtClean="0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FCA70-95BD-4EFB-AD9F-CD24CDAFD3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0665D-02B8-4824-961C-177F384928F0}" type="datetime1">
              <a:rPr lang="en-US" smtClean="0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8D543-939B-46BA-829B-36F5358D3A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09804-DA8D-40C9-9FA3-9D0E28B19DE8}" type="datetime1">
              <a:rPr lang="en-US" smtClean="0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4C53C-4CBA-489B-8DF3-FD2E0B901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EGA_Logo_02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19500" y="152400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06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200400"/>
            <a:ext cx="7772400" cy="1066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706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343400"/>
            <a:ext cx="6400800" cy="1219200"/>
          </a:xfrm>
        </p:spPr>
        <p:txBody>
          <a:bodyPr/>
          <a:lstStyle>
            <a:lvl1pPr marL="0" indent="0" algn="ctr">
              <a:buFontTx/>
              <a:buNone/>
              <a:defRPr sz="2000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979344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05AAA-D761-4DC4-B58C-F3609A79CE39}" type="slidenum">
              <a:rPr lang="en-US"/>
              <a:pPr>
                <a:defRPr/>
              </a:pPr>
              <a:t>‹#›</a:t>
            </a:fld>
            <a:r>
              <a:rPr lang="en-US"/>
              <a:t> 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7526" y="6397098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D504D-6BAB-4177-9033-ACB7843CE1E0}" type="slidenum">
              <a:rPr lang="en-US"/>
              <a:pPr>
                <a:defRPr/>
              </a:pPr>
              <a:t>‹#›</a:t>
            </a:fld>
            <a:r>
              <a:rPr lang="en-US"/>
              <a:t> 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5C195C-C45C-49E0-8A89-550E43219B2B}" type="slidenum">
              <a:rPr lang="en-US"/>
              <a:pPr>
                <a:defRPr/>
              </a:pPr>
              <a:t>‹#›</a:t>
            </a:fld>
            <a:r>
              <a:rPr lang="en-US"/>
              <a:t>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48AF4-3900-435C-BD30-CEF51E1B0031}" type="slidenum">
              <a:rPr lang="en-US"/>
              <a:pPr>
                <a:defRPr/>
              </a:pPr>
              <a:t>‹#›</a:t>
            </a:fld>
            <a:r>
              <a:rPr lang="en-US"/>
              <a:t>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BAC45-1ABC-4F9C-999A-BBB5DB4C5E4A}" type="slidenum">
              <a:rPr lang="en-US"/>
              <a:pPr>
                <a:defRPr/>
              </a:pPr>
              <a:t>‹#›</a:t>
            </a:fld>
            <a:r>
              <a:rPr lang="en-US"/>
              <a:t> 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1D39C-7FFB-4E41-AF50-AB15C97535DE}" type="slidenum">
              <a:rPr lang="en-US"/>
              <a:pPr>
                <a:defRPr/>
              </a:pPr>
              <a:t>‹#›</a:t>
            </a:fld>
            <a:r>
              <a:rPr lang="en-US"/>
              <a:t> 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2609A-30A9-4C4D-A30A-951AB604D6D2}" type="slidenum">
              <a:rPr lang="en-US"/>
              <a:pPr>
                <a:defRPr/>
              </a:pPr>
              <a:t>‹#›</a:t>
            </a:fld>
            <a:r>
              <a:rPr lang="en-US"/>
              <a:t> 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41239E-495B-49F4-B215-A421DDBC7F73}" type="slidenum">
              <a:rPr lang="en-US"/>
              <a:pPr>
                <a:defRPr/>
              </a:pPr>
              <a:t>‹#›</a:t>
            </a:fld>
            <a:r>
              <a:rPr lang="en-US"/>
              <a:t> 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457200" y="1143000"/>
            <a:ext cx="8229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868362"/>
          </a:xfrm>
        </p:spPr>
        <p:txBody>
          <a:bodyPr/>
          <a:lstStyle>
            <a:lvl1pPr>
              <a:defRPr sz="2800" b="1">
                <a:latin typeface="Verdan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A45036-611C-4B7F-935C-B0A9F17F0880}" type="datetime1">
              <a:rPr lang="en-US" smtClean="0"/>
              <a:pPr>
                <a:defRPr/>
              </a:pPr>
              <a:t>8/6/2014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E4B2434-4877-4BC5-921D-B24C839D3E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E51841-3373-41CF-A831-4FDB044C0597}" type="slidenum">
              <a:rPr lang="en-US"/>
              <a:pPr>
                <a:defRPr/>
              </a:pPr>
              <a:t>‹#›</a:t>
            </a:fld>
            <a:r>
              <a:rPr lang="en-US"/>
              <a:t> 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B1C8C1-AFCA-4C6F-BD4D-906643E07CDC}" type="slidenum">
              <a:rPr lang="en-US"/>
              <a:pPr>
                <a:defRPr/>
              </a:pPr>
              <a:t>‹#›</a:t>
            </a:fld>
            <a:r>
              <a:rPr lang="en-US"/>
              <a:t> 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DF71A-D3E6-4B0A-AF39-57FC79B01F58}" type="slidenum">
              <a:rPr lang="en-US"/>
              <a:pPr>
                <a:defRPr/>
              </a:pPr>
              <a:t>‹#›</a:t>
            </a:fld>
            <a:r>
              <a:rPr lang="en-US"/>
              <a:t> 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28600"/>
            <a:ext cx="63246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EB023-E93D-4365-B003-3DBE33833363}" type="slidenum">
              <a:rPr lang="en-US"/>
              <a:pPr>
                <a:defRPr/>
              </a:pPr>
              <a:t>‹#›</a:t>
            </a:fld>
            <a:r>
              <a:rPr lang="en-US"/>
              <a:t> 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B1947-010D-4939-A984-F30630E52C3E}" type="datetime1">
              <a:rPr lang="en-US" smtClean="0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462E1-B8E0-47E2-8DF8-AB9AEF0B04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2FAC8-E56B-4E44-B395-6D8F0AAF5156}" type="datetime1">
              <a:rPr lang="en-US" smtClean="0"/>
              <a:pPr>
                <a:defRPr/>
              </a:pPr>
              <a:t>8/6/2014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8B33B-ECBB-4790-A133-185045488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5BA80-A3FD-42B9-96CB-4F931F500678}" type="datetime1">
              <a:rPr lang="en-US" smtClean="0"/>
              <a:pPr>
                <a:defRPr/>
              </a:pPr>
              <a:t>8/6/2014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3978-2DA6-4227-ADA2-B6CA590B92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2BDF0-C1C5-45BC-8337-88F7362BEB0D}" type="datetime1">
              <a:rPr lang="en-US" smtClean="0"/>
              <a:pPr>
                <a:defRPr/>
              </a:pPr>
              <a:t>8/6/2014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3968B-072D-4192-87EC-88ABA86AF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7CE6E-4F4D-4583-A1FB-DD156C932785}" type="datetime1">
              <a:rPr lang="en-US" smtClean="0"/>
              <a:pPr>
                <a:defRPr/>
              </a:pPr>
              <a:t>8/6/2014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3D3B8-7419-49AB-A792-8CC2260448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63191-7F81-47B7-B3B8-2D0866A24A94}" type="datetime1">
              <a:rPr lang="en-US" smtClean="0"/>
              <a:pPr>
                <a:defRPr/>
              </a:pPr>
              <a:t>8/6/2014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A4885-3AB2-42B2-B60B-8A77E3E816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CCA43-BFE4-4392-8FC7-34735B05753B}" type="datetime1">
              <a:rPr lang="en-US" smtClean="0"/>
              <a:pPr>
                <a:defRPr/>
              </a:pPr>
              <a:t>8/6/2014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B5D2B-D49B-4EEF-B6CA-FE945CBF5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143000" y="274638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5B555C1-B2F4-4D09-AFAC-D2700BEF1145}" type="datetime1">
              <a:rPr lang="en-US" smtClean="0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8822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E4B2434-4877-4BC5-921D-B24C839D3E3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1" name="Picture 7" descr="EGA_Logo_02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808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33600" y="228600"/>
            <a:ext cx="6324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0234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477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6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52FCE5D-23E8-42EA-A9C5-B7480C111816}" type="slidenum">
              <a:rPr lang="en-US"/>
              <a:pPr>
                <a:defRPr/>
              </a:pPr>
              <a:t>‹#›</a:t>
            </a:fld>
            <a:r>
              <a:rPr lang="en-US"/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36175"/>
            <a:ext cx="7772400" cy="1066800"/>
          </a:xfrm>
        </p:spPr>
        <p:txBody>
          <a:bodyPr wrap="none"/>
          <a:lstStyle/>
          <a:p>
            <a:pPr eaLnBrk="1" hangingPunct="1">
              <a:spcAft>
                <a:spcPts val="1200"/>
              </a:spcAft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0" dirty="0" smtClean="0"/>
              <a:t> </a:t>
            </a:r>
            <a:br>
              <a:rPr lang="en-US" b="0" dirty="0" smtClean="0"/>
            </a:br>
            <a:r>
              <a:rPr lang="en-US" sz="4000" dirty="0" smtClean="0"/>
              <a:t>United States Marine Corps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Urgent Needs Process (UNP)</a:t>
            </a:r>
            <a:br>
              <a:rPr lang="en-US" i="1" dirty="0" smtClean="0"/>
            </a:br>
            <a:r>
              <a:rPr lang="en-US" sz="2000" i="1" dirty="0" smtClean="0"/>
              <a:t>Expeditionary Support Operations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sz="2800" b="0" i="1" dirty="0" smtClean="0"/>
              <a:t/>
            </a:r>
            <a:br>
              <a:rPr lang="en-US" sz="2800" b="0" i="1" dirty="0" smtClean="0"/>
            </a:br>
            <a:endParaRPr lang="en-US" sz="2000" b="0" i="1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6700" y="4800600"/>
            <a:ext cx="8610600" cy="1219200"/>
          </a:xfrm>
        </p:spPr>
        <p:txBody>
          <a:bodyPr/>
          <a:lstStyle/>
          <a:p>
            <a:pPr eaLnBrk="1" hangingPunct="1">
              <a:defRPr/>
            </a:pPr>
            <a:endParaRPr lang="en-US" sz="1400" b="0" dirty="0" smtClean="0"/>
          </a:p>
          <a:p>
            <a:pPr eaLnBrk="1" hangingPunct="1">
              <a:spcBef>
                <a:spcPct val="15000"/>
              </a:spcBef>
              <a:spcAft>
                <a:spcPct val="15000"/>
              </a:spcAft>
              <a:defRPr/>
            </a:pPr>
            <a:r>
              <a:rPr lang="en-US" sz="1200" dirty="0" smtClean="0"/>
              <a:t>Mr. Rich Webster</a:t>
            </a:r>
          </a:p>
          <a:p>
            <a:pPr eaLnBrk="1" hangingPunct="1">
              <a:spcBef>
                <a:spcPct val="15000"/>
              </a:spcBef>
              <a:spcAft>
                <a:spcPct val="15000"/>
              </a:spcAft>
              <a:defRPr/>
            </a:pPr>
            <a:r>
              <a:rPr lang="en-US" sz="1100" u="sng" dirty="0" smtClean="0"/>
              <a:t>UrgentUNS@usmc.mil</a:t>
            </a:r>
          </a:p>
          <a:p>
            <a:pPr eaLnBrk="1" hangingPunct="1">
              <a:spcBef>
                <a:spcPct val="15000"/>
              </a:spcBef>
              <a:spcAft>
                <a:spcPct val="15000"/>
              </a:spcAft>
              <a:defRPr/>
            </a:pPr>
            <a:r>
              <a:rPr lang="en-US" sz="1100" dirty="0" smtClean="0"/>
              <a:t>(703) 432-8252</a:t>
            </a:r>
            <a:endParaRPr lang="en-US" sz="1050" dirty="0" smtClean="0"/>
          </a:p>
          <a:p>
            <a:pPr eaLnBrk="1" hangingPunct="1">
              <a:spcBef>
                <a:spcPct val="15000"/>
              </a:spcBef>
              <a:spcAft>
                <a:spcPct val="15000"/>
              </a:spcAft>
              <a:defRPr/>
            </a:pPr>
            <a:r>
              <a:rPr lang="en-US" sz="1100" b="0" dirty="0" smtClean="0"/>
              <a:t>Headquarters Marine Corps</a:t>
            </a:r>
          </a:p>
          <a:p>
            <a:pPr eaLnBrk="1" hangingPunct="1">
              <a:spcBef>
                <a:spcPct val="15000"/>
              </a:spcBef>
              <a:spcAft>
                <a:spcPct val="15000"/>
              </a:spcAft>
              <a:defRPr/>
            </a:pPr>
            <a:r>
              <a:rPr lang="en-US" sz="1100" b="0" dirty="0" smtClean="0"/>
              <a:t>Department of Combat Development and Integration</a:t>
            </a:r>
          </a:p>
          <a:p>
            <a:pPr eaLnBrk="1" hangingPunct="1">
              <a:spcBef>
                <a:spcPct val="15000"/>
              </a:spcBef>
              <a:spcAft>
                <a:spcPct val="15000"/>
              </a:spcAft>
              <a:defRPr/>
            </a:pPr>
            <a:r>
              <a:rPr lang="en-US" sz="1100" b="0" dirty="0" smtClean="0"/>
              <a:t>3300 Russell Road</a:t>
            </a:r>
          </a:p>
          <a:p>
            <a:pPr eaLnBrk="1" hangingPunct="1">
              <a:spcBef>
                <a:spcPct val="15000"/>
              </a:spcBef>
              <a:spcAft>
                <a:spcPct val="15000"/>
              </a:spcAft>
              <a:defRPr/>
            </a:pPr>
            <a:r>
              <a:rPr lang="en-US" sz="1100" b="0" dirty="0" smtClean="0"/>
              <a:t>Quantico, VA 22134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Urgent Needs Process (UNP)</a:t>
            </a:r>
            <a:br>
              <a:rPr lang="en-US" sz="2400" dirty="0"/>
            </a:br>
            <a:r>
              <a:rPr lang="en-US" sz="1800" b="0" i="1" dirty="0" smtClean="0"/>
              <a:t>Criteria &amp; Validation</a:t>
            </a:r>
            <a:endParaRPr lang="en-US" sz="1800" b="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E4B2434-4877-4BC5-921D-B24C839D3E3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>
          <a:xfrm>
            <a:off x="7237526" y="6397098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514600" indent="-22860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971800" indent="-22860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429000" indent="-22860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886200" indent="-22860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fld id="{47D46456-EF61-4E68-8011-B1D9AF465A42}" type="slidenum">
              <a:rPr lang="en-US" sz="1600" smtClean="0"/>
              <a:pPr/>
              <a:t>2</a:t>
            </a:fld>
            <a:r>
              <a:rPr lang="en-US" sz="1600" smtClean="0"/>
              <a:t> </a:t>
            </a:r>
            <a:endParaRPr lang="en-US" sz="1600"/>
          </a:p>
        </p:txBody>
      </p:sp>
      <p:sp>
        <p:nvSpPr>
          <p:cNvPr id="11" name="AutoShape 4"/>
          <p:cNvSpPr>
            <a:spLocks noChangeArrowheads="1"/>
          </p:cNvSpPr>
          <p:nvPr/>
        </p:nvSpPr>
        <p:spPr bwMode="auto">
          <a:xfrm>
            <a:off x="327819" y="6207125"/>
            <a:ext cx="8488363" cy="422275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1402" tIns="45702" rIns="91402" bIns="45702">
            <a:spAutoFit/>
          </a:bodyPr>
          <a:lstStyle/>
          <a:p>
            <a:pPr algn="ctr">
              <a:defRPr/>
            </a:pPr>
            <a:r>
              <a:rPr lang="en-US" sz="1900" i="1" dirty="0">
                <a:cs typeface="+mn-cs"/>
              </a:rPr>
              <a:t>“In a Timeframe Acceptable to Operating Force Commanders”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152400" y="1295400"/>
            <a:ext cx="8763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b="1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1200"/>
              </a:spcAft>
              <a:defRPr/>
            </a:pP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cs typeface="Arial"/>
              </a:rPr>
              <a:t>Definition</a:t>
            </a:r>
            <a:r>
              <a:rPr lang="en-US" sz="1400" b="0" kern="0" dirty="0" smtClean="0">
                <a:solidFill>
                  <a:srgbClr val="000000"/>
                </a:solidFill>
                <a:latin typeface="Verdana"/>
                <a:cs typeface="Arial"/>
              </a:rPr>
              <a:t>: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A5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</a:t>
            </a:r>
            <a:r>
              <a:rPr lang="en-US" sz="1600" b="0" dirty="0" smtClean="0">
                <a:solidFill>
                  <a:srgbClr val="A5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 </a:t>
            </a:r>
            <a:r>
              <a:rPr lang="en-US" sz="1600" b="0" dirty="0">
                <a:solidFill>
                  <a:srgbClr val="A5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urgent need is </a:t>
            </a:r>
            <a:r>
              <a:rPr lang="en-US" sz="1600" b="0" u="sng" dirty="0">
                <a:solidFill>
                  <a:srgbClr val="A5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 exceptional request </a:t>
            </a:r>
            <a:r>
              <a:rPr lang="en-US" sz="1600" b="0" dirty="0">
                <a:solidFill>
                  <a:srgbClr val="A5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from a Navy or Marine Corps component commander for an additional warfighting capability </a:t>
            </a:r>
            <a:r>
              <a:rPr lang="en-US" sz="1600" b="0" u="sng" dirty="0">
                <a:solidFill>
                  <a:srgbClr val="A5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critically needed </a:t>
            </a:r>
            <a:r>
              <a:rPr lang="en-US" sz="1600" b="0" dirty="0">
                <a:solidFill>
                  <a:srgbClr val="A5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by operating forces </a:t>
            </a:r>
            <a:r>
              <a:rPr lang="en-US" sz="1600" b="0" u="sng" dirty="0">
                <a:solidFill>
                  <a:srgbClr val="A5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conducting combat or contingency </a:t>
            </a:r>
            <a:r>
              <a:rPr lang="en-US" sz="1600" b="0" dirty="0">
                <a:solidFill>
                  <a:srgbClr val="A5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operations</a:t>
            </a:r>
            <a:r>
              <a:rPr lang="en-US" sz="1600" b="0" dirty="0" smtClean="0">
                <a:solidFill>
                  <a:srgbClr val="A5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.”  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1600" b="0" dirty="0" smtClean="0">
                <a:solidFill>
                  <a:srgbClr val="A5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“Failure </a:t>
            </a:r>
            <a:r>
              <a:rPr lang="en-US" sz="1600" b="0" dirty="0">
                <a:solidFill>
                  <a:srgbClr val="A5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deliver the capability requested is likely to result in the </a:t>
            </a:r>
            <a:r>
              <a:rPr lang="en-US" sz="1600" b="0" u="sng" dirty="0">
                <a:solidFill>
                  <a:srgbClr val="A5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inability of units to accomplish their missions</a:t>
            </a:r>
            <a:r>
              <a:rPr lang="en-US" sz="1600" b="0" dirty="0">
                <a:solidFill>
                  <a:srgbClr val="A5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or </a:t>
            </a:r>
            <a:r>
              <a:rPr lang="en-US" sz="1600" b="0" u="sng" dirty="0">
                <a:solidFill>
                  <a:srgbClr val="A5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increases the probability of casualties </a:t>
            </a:r>
            <a:r>
              <a:rPr lang="en-US" sz="1600" b="0" dirty="0">
                <a:solidFill>
                  <a:srgbClr val="A5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loss of life</a:t>
            </a:r>
            <a:r>
              <a:rPr lang="en-US" sz="1600" b="0" dirty="0" smtClean="0">
                <a:solidFill>
                  <a:srgbClr val="A5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.” </a:t>
            </a:r>
          </a:p>
          <a:p>
            <a:pPr lvl="0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1400" u="sng" dirty="0" smtClean="0">
                <a:latin typeface="Verdana" pitchFamily="34" charset="0"/>
              </a:rPr>
              <a:t>Validation</a:t>
            </a:r>
            <a:r>
              <a:rPr lang="en-US" sz="1400" dirty="0" smtClean="0">
                <a:latin typeface="Verdana" pitchFamily="34" charset="0"/>
              </a:rPr>
              <a:t>.  </a:t>
            </a:r>
            <a:r>
              <a:rPr lang="en-US" sz="1400" b="0" dirty="0" smtClean="0">
                <a:latin typeface="Verdana" pitchFamily="34" charset="0"/>
              </a:rPr>
              <a:t>MROC </a:t>
            </a:r>
            <a:r>
              <a:rPr lang="en-US" sz="1400" b="0" dirty="0">
                <a:latin typeface="Verdana" pitchFamily="34" charset="0"/>
              </a:rPr>
              <a:t>DM </a:t>
            </a:r>
            <a:r>
              <a:rPr lang="en-US" sz="1400" b="0" dirty="0" smtClean="0">
                <a:latin typeface="Verdana" pitchFamily="34" charset="0"/>
              </a:rPr>
              <a:t>03-2010: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1400" b="0" dirty="0" smtClean="0">
                <a:latin typeface="Verdana" pitchFamily="34" charset="0"/>
              </a:rPr>
              <a:t>“</a:t>
            </a:r>
            <a:r>
              <a:rPr lang="en-US" sz="1400" b="0" dirty="0">
                <a:latin typeface="Verdana" pitchFamily="34" charset="0"/>
              </a:rPr>
              <a:t>DC CD&amp;I </a:t>
            </a:r>
            <a:r>
              <a:rPr lang="en-US" sz="1400" b="0" u="sng" dirty="0">
                <a:latin typeface="Verdana" pitchFamily="34" charset="0"/>
              </a:rPr>
              <a:t>shall validate</a:t>
            </a:r>
            <a:r>
              <a:rPr lang="en-US" sz="1400" b="0" dirty="0">
                <a:latin typeface="Verdana" pitchFamily="34" charset="0"/>
              </a:rPr>
              <a:t> that all U-UNS requests </a:t>
            </a:r>
            <a:r>
              <a:rPr lang="en-US" sz="1400" b="0" u="sng" dirty="0">
                <a:latin typeface="Verdana" pitchFamily="34" charset="0"/>
              </a:rPr>
              <a:t>meet the established U-UNS criteria </a:t>
            </a:r>
            <a:r>
              <a:rPr lang="en-US" sz="1400" b="0" dirty="0">
                <a:latin typeface="Verdana" pitchFamily="34" charset="0"/>
              </a:rPr>
              <a:t>prior to MROC consideration</a:t>
            </a:r>
            <a:r>
              <a:rPr lang="en-US" sz="1400" b="0" dirty="0" smtClean="0">
                <a:latin typeface="Verdana" pitchFamily="34" charset="0"/>
              </a:rPr>
              <a:t>”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cs typeface="Arial"/>
              </a:rPr>
              <a:t>References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cs typeface="Arial"/>
              </a:rPr>
              <a:t>: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MCO 3900.17, “The Marine Corps Urgent Needs Process (UNP) and the Urgent Universal Needs Statement (UUNS),” 17 Oct 08</a:t>
            </a:r>
          </a:p>
          <a:p>
            <a:pPr lvl="1" eaLnBrk="1" hangingPunct="1">
              <a:spcBef>
                <a:spcPts val="0"/>
              </a:spcBef>
              <a:spcAft>
                <a:spcPts val="1200"/>
              </a:spcAft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SECNAVINST 5000.2E </a:t>
            </a:r>
            <a:r>
              <a:rPr kumimoji="0" lang="en-US" sz="1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</a:t>
            </a: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2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1.8.1 “DON </a:t>
            </a:r>
            <a:r>
              <a:rPr lang="en-US" sz="12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Urgent Needs Process (UNP</a:t>
            </a:r>
            <a:r>
              <a:rPr lang="en-US" sz="12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)” 1 Sep 11</a:t>
            </a:r>
          </a:p>
          <a:p>
            <a:pPr lvl="1" eaLnBrk="1" hangingPunct="1">
              <a:spcBef>
                <a:spcPts val="0"/>
              </a:spcBef>
              <a:spcAft>
                <a:spcPts val="1200"/>
              </a:spcAft>
            </a:pPr>
            <a:r>
              <a:rPr lang="en-US" sz="1200" b="0" kern="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DODD 5000.71 “Rapid Fulfillment of Combatant Commander Urgent Operational Needs” 24 Aug 12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703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title"/>
          </p:nvPr>
        </p:nvSpPr>
        <p:spPr>
          <a:xfrm>
            <a:off x="968191" y="308710"/>
            <a:ext cx="7978587" cy="800219"/>
          </a:xfrm>
        </p:spPr>
        <p:txBody>
          <a:bodyPr wrap="square">
            <a:spAutoFit/>
          </a:bodyPr>
          <a:lstStyle/>
          <a:p>
            <a:pPr eaLnBrk="1" hangingPunct="1"/>
            <a:r>
              <a:rPr lang="en-US" dirty="0" smtClean="0"/>
              <a:t>Distinct Deliberate &amp; Urgent Processes </a:t>
            </a:r>
            <a:br>
              <a:rPr lang="en-US" dirty="0" smtClean="0"/>
            </a:br>
            <a:r>
              <a:rPr lang="en-US" sz="1800" b="0" i="1" dirty="0" smtClean="0"/>
              <a:t>Different Problems Need Different Tools at Different Times</a:t>
            </a:r>
            <a:endParaRPr lang="en-US" sz="1100" b="0" i="1" dirty="0" smtClean="0"/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1823841" y="1122363"/>
            <a:ext cx="6851556" cy="59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3600" i="1" dirty="0" smtClean="0">
                <a:solidFill>
                  <a:schemeClr val="bg1">
                    <a:lumMod val="65000"/>
                  </a:schemeClr>
                </a:solidFill>
                <a:latin typeface="Verdana" pitchFamily="34" charset="0"/>
              </a:rPr>
              <a:t>Deliberate</a:t>
            </a:r>
            <a:r>
              <a:rPr lang="en-US" sz="3600" i="1" dirty="0" smtClean="0">
                <a:solidFill>
                  <a:schemeClr val="bg1">
                    <a:lumMod val="75000"/>
                  </a:schemeClr>
                </a:solidFill>
                <a:latin typeface="Verdana" pitchFamily="34" charset="0"/>
              </a:rPr>
              <a:t>: </a:t>
            </a:r>
            <a:r>
              <a:rPr lang="en-US" sz="3600" i="1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</a:rPr>
              <a:t>Good &amp; Cheap</a:t>
            </a:r>
          </a:p>
        </p:txBody>
      </p:sp>
      <p:sp>
        <p:nvSpPr>
          <p:cNvPr id="9223" name="Line 6"/>
          <p:cNvSpPr>
            <a:spLocks noChangeShapeType="1"/>
          </p:cNvSpPr>
          <p:nvPr/>
        </p:nvSpPr>
        <p:spPr bwMode="auto">
          <a:xfrm>
            <a:off x="2279650" y="3633788"/>
            <a:ext cx="6521450" cy="3175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 bwMode="auto">
          <a:xfrm>
            <a:off x="571500" y="6343400"/>
            <a:ext cx="8001000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b="0" dirty="0" smtClean="0">
                <a:solidFill>
                  <a:schemeClr val="tx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We Advocate Combined-Arms </a:t>
            </a:r>
            <a:r>
              <a:rPr lang="en-US" sz="1800" b="0" dirty="0">
                <a:solidFill>
                  <a:schemeClr val="tx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Combat Development</a:t>
            </a:r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142624" y="1221780"/>
            <a:ext cx="1389314" cy="1031915"/>
          </a:xfrm>
          <a:prstGeom prst="flowChart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i="1" dirty="0" smtClean="0">
                <a:latin typeface="Verdana" pitchFamily="34" charset="0"/>
              </a:rPr>
              <a:t>Marine Corps Enterprise Integration Plan</a:t>
            </a:r>
            <a:endParaRPr lang="en-US" sz="1200" i="1" dirty="0">
              <a:latin typeface="Verdana" pitchFamily="34" charset="0"/>
            </a:endParaRP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142623" y="5430838"/>
            <a:ext cx="1123950" cy="496887"/>
          </a:xfrm>
          <a:prstGeom prst="flowChart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1" dirty="0">
                <a:latin typeface="Verdana" pitchFamily="34" charset="0"/>
              </a:rPr>
              <a:t>U-UNS</a:t>
            </a:r>
          </a:p>
        </p:txBody>
      </p:sp>
      <p:sp>
        <p:nvSpPr>
          <p:cNvPr id="2849805" name="Text Box 13"/>
          <p:cNvSpPr txBox="1">
            <a:spLocks noChangeArrowheads="1"/>
          </p:cNvSpPr>
          <p:nvPr/>
        </p:nvSpPr>
        <p:spPr bwMode="auto">
          <a:xfrm>
            <a:off x="1716088" y="1820863"/>
            <a:ext cx="2181225" cy="414337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tIns="0" bIns="0" anchor="ctr" anchorCtr="1"/>
          <a:lstStyle/>
          <a:p>
            <a:pPr algn="ctr">
              <a:lnSpc>
                <a:spcPct val="90000"/>
              </a:lnSpc>
              <a:spcBef>
                <a:spcPct val="10000"/>
              </a:spcBef>
              <a:defRPr/>
            </a:pPr>
            <a:r>
              <a:rPr lang="en-US" sz="1600" b="0" dirty="0">
                <a:solidFill>
                  <a:srgbClr val="FF010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Requirement</a:t>
            </a:r>
          </a:p>
          <a:p>
            <a:pPr algn="ctr">
              <a:lnSpc>
                <a:spcPct val="90000"/>
              </a:lnSpc>
              <a:spcBef>
                <a:spcPct val="10000"/>
              </a:spcBef>
              <a:defRPr/>
            </a:pPr>
            <a:r>
              <a:rPr lang="en-US" sz="1000" b="0" i="1" dirty="0">
                <a:solidFill>
                  <a:srgbClr val="FF010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(JCIDS)</a:t>
            </a:r>
          </a:p>
        </p:txBody>
      </p:sp>
      <p:sp>
        <p:nvSpPr>
          <p:cNvPr id="2849806" name="Text Box 14"/>
          <p:cNvSpPr txBox="1">
            <a:spLocks noChangeArrowheads="1"/>
          </p:cNvSpPr>
          <p:nvPr/>
        </p:nvSpPr>
        <p:spPr bwMode="auto">
          <a:xfrm>
            <a:off x="3840163" y="2279650"/>
            <a:ext cx="2181225" cy="412750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tIns="0" bIns="0" anchor="ctr" anchorCtr="1"/>
          <a:lstStyle/>
          <a:p>
            <a:pPr algn="ctr">
              <a:lnSpc>
                <a:spcPct val="90000"/>
              </a:lnSpc>
              <a:spcBef>
                <a:spcPct val="10000"/>
              </a:spcBef>
              <a:defRPr/>
            </a:pPr>
            <a:r>
              <a:rPr lang="en-US" sz="1600" b="0" dirty="0">
                <a:solidFill>
                  <a:srgbClr val="FF010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Resourcing</a:t>
            </a:r>
          </a:p>
          <a:p>
            <a:pPr algn="ctr">
              <a:lnSpc>
                <a:spcPct val="90000"/>
              </a:lnSpc>
              <a:spcBef>
                <a:spcPct val="10000"/>
              </a:spcBef>
              <a:defRPr/>
            </a:pPr>
            <a:r>
              <a:rPr lang="en-US" sz="1000" b="0" i="1" dirty="0">
                <a:solidFill>
                  <a:srgbClr val="FF010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(PPBES)</a:t>
            </a:r>
          </a:p>
        </p:txBody>
      </p:sp>
      <p:sp>
        <p:nvSpPr>
          <p:cNvPr id="2849807" name="Text Box 15"/>
          <p:cNvSpPr txBox="1">
            <a:spLocks noChangeArrowheads="1"/>
          </p:cNvSpPr>
          <p:nvPr/>
        </p:nvSpPr>
        <p:spPr bwMode="auto">
          <a:xfrm>
            <a:off x="5965825" y="2728913"/>
            <a:ext cx="2181225" cy="412750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tIns="0" bIns="0" anchor="ctr" anchorCtr="1"/>
          <a:lstStyle/>
          <a:p>
            <a:pPr algn="ctr">
              <a:lnSpc>
                <a:spcPct val="90000"/>
              </a:lnSpc>
              <a:spcBef>
                <a:spcPct val="10000"/>
              </a:spcBef>
              <a:defRPr/>
            </a:pPr>
            <a:r>
              <a:rPr lang="en-US" sz="1600" b="0" dirty="0">
                <a:solidFill>
                  <a:srgbClr val="FF010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Acquisition</a:t>
            </a:r>
          </a:p>
          <a:p>
            <a:pPr algn="ctr">
              <a:lnSpc>
                <a:spcPct val="90000"/>
              </a:lnSpc>
              <a:spcBef>
                <a:spcPct val="10000"/>
              </a:spcBef>
              <a:defRPr/>
            </a:pPr>
            <a:r>
              <a:rPr lang="en-US" sz="1000" b="0" i="1" dirty="0">
                <a:solidFill>
                  <a:srgbClr val="FF010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(DOD 5000)</a:t>
            </a:r>
          </a:p>
        </p:txBody>
      </p:sp>
      <p:sp>
        <p:nvSpPr>
          <p:cNvPr id="2849814" name="Text Box 22"/>
          <p:cNvSpPr txBox="1">
            <a:spLocks noChangeArrowheads="1"/>
          </p:cNvSpPr>
          <p:nvPr/>
        </p:nvSpPr>
        <p:spPr bwMode="auto">
          <a:xfrm>
            <a:off x="5964238" y="2420938"/>
            <a:ext cx="3027362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i="1" dirty="0">
                <a:solidFill>
                  <a:srgbClr val="008000"/>
                </a:solidFill>
                <a:latin typeface="Verdana" pitchFamily="34" charset="0"/>
              </a:rPr>
              <a:t>Programmed Solutions </a:t>
            </a:r>
            <a:r>
              <a:rPr lang="en-US" sz="8000" i="1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!</a:t>
            </a:r>
            <a:r>
              <a:rPr lang="en-US" sz="1400" i="1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</a:t>
            </a:r>
          </a:p>
        </p:txBody>
      </p:sp>
      <p:cxnSp>
        <p:nvCxnSpPr>
          <p:cNvPr id="38" name="Shape 37"/>
          <p:cNvCxnSpPr>
            <a:stCxn id="2849805" idx="2"/>
            <a:endCxn id="2849806" idx="1"/>
          </p:cNvCxnSpPr>
          <p:nvPr/>
        </p:nvCxnSpPr>
        <p:spPr>
          <a:xfrm rot="16200000" flipH="1">
            <a:off x="3198019" y="1843881"/>
            <a:ext cx="250825" cy="1033463"/>
          </a:xfrm>
          <a:prstGeom prst="bentConnector2">
            <a:avLst/>
          </a:prstGeom>
          <a:ln>
            <a:solidFill>
              <a:schemeClr val="tx1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hape 39"/>
          <p:cNvCxnSpPr>
            <a:stCxn id="2849806" idx="2"/>
            <a:endCxn id="2849807" idx="1"/>
          </p:cNvCxnSpPr>
          <p:nvPr/>
        </p:nvCxnSpPr>
        <p:spPr>
          <a:xfrm rot="16200000" flipH="1">
            <a:off x="5326856" y="2296319"/>
            <a:ext cx="242888" cy="1035050"/>
          </a:xfrm>
          <a:prstGeom prst="bentConnector2">
            <a:avLst/>
          </a:prstGeom>
          <a:ln>
            <a:solidFill>
              <a:schemeClr val="tx1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hape 41"/>
          <p:cNvCxnSpPr>
            <a:stCxn id="2849807" idx="2"/>
          </p:cNvCxnSpPr>
          <p:nvPr/>
        </p:nvCxnSpPr>
        <p:spPr>
          <a:xfrm rot="16200000" flipH="1">
            <a:off x="7616826" y="2581275"/>
            <a:ext cx="100012" cy="1220787"/>
          </a:xfrm>
          <a:prstGeom prst="bentConnector2">
            <a:avLst/>
          </a:prstGeom>
          <a:ln>
            <a:solidFill>
              <a:schemeClr val="tx1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9802" name="Text Box 10"/>
          <p:cNvSpPr txBox="1">
            <a:spLocks noChangeArrowheads="1"/>
          </p:cNvSpPr>
          <p:nvPr/>
        </p:nvSpPr>
        <p:spPr bwMode="auto">
          <a:xfrm>
            <a:off x="1627188" y="5098038"/>
            <a:ext cx="1554162" cy="453014"/>
          </a:xfrm>
          <a:prstGeom prst="rect">
            <a:avLst/>
          </a:prstGeom>
          <a:solidFill>
            <a:srgbClr val="FF0101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  <a:defRPr/>
            </a:pPr>
            <a:r>
              <a:rPr lang="en-US" sz="1600" b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Requirement </a:t>
            </a:r>
            <a:r>
              <a:rPr lang="en-US" sz="1000" b="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(JCIDS)</a:t>
            </a:r>
            <a:endParaRPr lang="en-US" sz="1000" b="0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2849803" name="Text Box 11"/>
          <p:cNvSpPr txBox="1">
            <a:spLocks noChangeArrowheads="1"/>
          </p:cNvSpPr>
          <p:nvPr/>
        </p:nvSpPr>
        <p:spPr bwMode="auto">
          <a:xfrm>
            <a:off x="1763713" y="4622944"/>
            <a:ext cx="1554162" cy="447964"/>
          </a:xfrm>
          <a:prstGeom prst="rect">
            <a:avLst/>
          </a:prstGeom>
          <a:solidFill>
            <a:srgbClr val="FF0101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  <a:defRPr/>
            </a:pPr>
            <a:r>
              <a:rPr lang="en-US" sz="1600" b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Resourcing </a:t>
            </a:r>
            <a:r>
              <a:rPr lang="en-US" sz="1000" b="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(PPBES)</a:t>
            </a:r>
            <a:endParaRPr lang="en-US" sz="1000" b="0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2849804" name="Text Box 12"/>
          <p:cNvSpPr txBox="1">
            <a:spLocks noChangeArrowheads="1"/>
          </p:cNvSpPr>
          <p:nvPr/>
        </p:nvSpPr>
        <p:spPr bwMode="auto">
          <a:xfrm>
            <a:off x="1901825" y="4128656"/>
            <a:ext cx="1554163" cy="467158"/>
          </a:xfrm>
          <a:prstGeom prst="rect">
            <a:avLst/>
          </a:prstGeom>
          <a:solidFill>
            <a:srgbClr val="FF0101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  <a:defRPr/>
            </a:pPr>
            <a:r>
              <a:rPr lang="en-US" sz="1600" b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Acquisition</a:t>
            </a:r>
            <a:r>
              <a:rPr lang="en-US" sz="1000" b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</a:t>
            </a:r>
            <a:r>
              <a:rPr lang="en-US" sz="1000" b="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(DOD 5000)</a:t>
            </a:r>
            <a:endParaRPr lang="en-US" sz="1000" b="0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cxnSp>
        <p:nvCxnSpPr>
          <p:cNvPr id="48" name="Elbow Connector 47"/>
          <p:cNvCxnSpPr>
            <a:stCxn id="2849803" idx="3"/>
            <a:endCxn id="31" idx="0"/>
          </p:cNvCxnSpPr>
          <p:nvPr/>
        </p:nvCxnSpPr>
        <p:spPr>
          <a:xfrm>
            <a:off x="3317875" y="4846926"/>
            <a:ext cx="772319" cy="637887"/>
          </a:xfrm>
          <a:prstGeom prst="bentConnector2">
            <a:avLst/>
          </a:prstGeom>
          <a:ln>
            <a:solidFill>
              <a:schemeClr val="tx1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826819"/>
              </p:ext>
            </p:extLst>
          </p:nvPr>
        </p:nvGraphicFramePr>
        <p:xfrm>
          <a:off x="5908199" y="3918809"/>
          <a:ext cx="3139440" cy="219220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1438275"/>
                <a:gridCol w="1701165"/>
              </a:tblGrid>
              <a:tr h="25805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n>
                            <a:solidFill>
                              <a:schemeClr val="bg1">
                                <a:lumMod val="6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outerShdw blurRad="50800" dist="38100" dir="2700000" algn="tl" rotWithShape="0">
                              <a:schemeClr val="bg1">
                                <a:alpha val="40000"/>
                              </a:schemeClr>
                            </a:outerShdw>
                          </a:effectLst>
                          <a:latin typeface="Verdana" pitchFamily="34" charset="0"/>
                        </a:rPr>
                        <a:t>UNP </a:t>
                      </a:r>
                      <a:endParaRPr lang="en-US" sz="12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>
                          <a:outerShdw blurRad="50800" dist="38100" dir="2700000" algn="tl" rotWithShape="0">
                            <a:schemeClr val="bg1">
                              <a:alpha val="40000"/>
                            </a:schemeClr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n>
                            <a:solidFill>
                              <a:schemeClr val="bg1">
                                <a:lumMod val="6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outerShdw blurRad="50800" dist="38100" dir="2700000" algn="tl" rotWithShape="0">
                              <a:schemeClr val="bg1">
                                <a:alpha val="40000"/>
                              </a:schemeClr>
                            </a:outerShdw>
                          </a:effectLst>
                          <a:latin typeface="Verdana" pitchFamily="34" charset="0"/>
                        </a:rPr>
                        <a:t>MCFDS</a:t>
                      </a:r>
                      <a:endParaRPr lang="en-US" sz="12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>
                          <a:outerShdw blurRad="50800" dist="38100" dir="2700000" algn="tl" rotWithShape="0">
                            <a:schemeClr val="bg1">
                              <a:alpha val="40000"/>
                            </a:schemeClr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45954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100" dirty="0" smtClean="0">
                          <a:ln>
                            <a:solidFill>
                              <a:schemeClr val="bg1">
                                <a:lumMod val="65000"/>
                              </a:schemeClr>
                            </a:solidFill>
                          </a:ln>
                          <a:effectLst/>
                          <a:latin typeface="Verdana" pitchFamily="34" charset="0"/>
                        </a:rPr>
                        <a:t>Bottom-Up</a:t>
                      </a:r>
                      <a:endParaRPr lang="en-US" sz="11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effectLst/>
                        <a:latin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100" dirty="0" smtClean="0">
                          <a:ln>
                            <a:solidFill>
                              <a:schemeClr val="bg1">
                                <a:lumMod val="65000"/>
                              </a:schemeClr>
                            </a:solidFill>
                          </a:ln>
                          <a:effectLst/>
                          <a:latin typeface="Verdana" pitchFamily="34" charset="0"/>
                        </a:rPr>
                        <a:t>Top-Down</a:t>
                      </a:r>
                      <a:endParaRPr lang="en-US" sz="11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effectLst/>
                        <a:latin typeface="Verdan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45954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100" dirty="0" smtClean="0">
                          <a:ln>
                            <a:solidFill>
                              <a:schemeClr val="bg1">
                                <a:lumMod val="65000"/>
                              </a:schemeClr>
                            </a:solidFill>
                          </a:ln>
                          <a:effectLst/>
                          <a:latin typeface="Verdana" pitchFamily="34" charset="0"/>
                        </a:rPr>
                        <a:t>Proven Needs</a:t>
                      </a:r>
                      <a:endParaRPr lang="en-US" sz="11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effectLst/>
                        <a:latin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100" dirty="0" smtClean="0">
                          <a:ln>
                            <a:solidFill>
                              <a:schemeClr val="bg1">
                                <a:lumMod val="65000"/>
                              </a:schemeClr>
                            </a:solidFill>
                          </a:ln>
                          <a:effectLst/>
                          <a:latin typeface="Verdana" pitchFamily="34" charset="0"/>
                        </a:rPr>
                        <a:t>Projected Needs</a:t>
                      </a:r>
                      <a:endParaRPr lang="en-US" sz="11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effectLst/>
                        <a:latin typeface="Verdan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459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100" dirty="0" smtClean="0">
                          <a:ln>
                            <a:solidFill>
                              <a:schemeClr val="bg1">
                                <a:lumMod val="65000"/>
                              </a:schemeClr>
                            </a:solidFill>
                          </a:ln>
                          <a:effectLst/>
                          <a:latin typeface="Verdana" pitchFamily="34" charset="0"/>
                        </a:rPr>
                        <a:t>In Parallel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100" dirty="0" smtClean="0">
                          <a:ln>
                            <a:solidFill>
                              <a:schemeClr val="bg1">
                                <a:lumMod val="65000"/>
                              </a:schemeClr>
                            </a:solidFill>
                          </a:ln>
                          <a:effectLst/>
                          <a:latin typeface="Verdana" pitchFamily="34" charset="0"/>
                        </a:rPr>
                        <a:t>In Series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45954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100" dirty="0" smtClean="0">
                          <a:ln>
                            <a:solidFill>
                              <a:schemeClr val="bg1">
                                <a:lumMod val="65000"/>
                              </a:schemeClr>
                            </a:solidFill>
                          </a:ln>
                          <a:effectLst/>
                          <a:latin typeface="Verdana" pitchFamily="34" charset="0"/>
                        </a:rPr>
                        <a:t>Schedule</a:t>
                      </a:r>
                      <a:endParaRPr lang="en-US" sz="11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effectLst/>
                        <a:latin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100" dirty="0" smtClean="0">
                          <a:ln>
                            <a:solidFill>
                              <a:schemeClr val="bg1">
                                <a:lumMod val="65000"/>
                              </a:schemeClr>
                            </a:solidFill>
                          </a:ln>
                          <a:effectLst/>
                          <a:latin typeface="Verdana" pitchFamily="34" charset="0"/>
                        </a:rPr>
                        <a:t>Cost &amp; Performance</a:t>
                      </a:r>
                      <a:endParaRPr lang="en-US" sz="11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effectLst/>
                        <a:latin typeface="Verdan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45954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100" dirty="0" smtClean="0">
                          <a:ln>
                            <a:solidFill>
                              <a:schemeClr val="bg1">
                                <a:lumMod val="65000"/>
                              </a:schemeClr>
                            </a:solidFill>
                          </a:ln>
                          <a:effectLst/>
                          <a:latin typeface="Verdana" pitchFamily="34" charset="0"/>
                        </a:rPr>
                        <a:t>Accepts Risk</a:t>
                      </a:r>
                      <a:endParaRPr lang="en-US" sz="11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effectLst/>
                        <a:latin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100" dirty="0" smtClean="0">
                          <a:ln>
                            <a:solidFill>
                              <a:schemeClr val="bg1">
                                <a:lumMod val="65000"/>
                              </a:schemeClr>
                            </a:solidFill>
                          </a:ln>
                          <a:effectLst/>
                          <a:latin typeface="Verdana" pitchFamily="34" charset="0"/>
                        </a:rPr>
                        <a:t>Avoids Risk</a:t>
                      </a:r>
                      <a:endParaRPr lang="en-US" sz="11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effectLst/>
                        <a:latin typeface="Verdan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45954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100" dirty="0" smtClean="0">
                          <a:ln>
                            <a:solidFill>
                              <a:schemeClr val="bg1">
                                <a:lumMod val="65000"/>
                              </a:schemeClr>
                            </a:solidFill>
                          </a:ln>
                          <a:effectLst/>
                          <a:latin typeface="Verdana" pitchFamily="34" charset="0"/>
                        </a:rPr>
                        <a:t>OCO Possible</a:t>
                      </a:r>
                      <a:endParaRPr lang="en-US" sz="11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effectLst/>
                        <a:latin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100" dirty="0" smtClean="0">
                          <a:ln>
                            <a:solidFill>
                              <a:schemeClr val="bg1">
                                <a:lumMod val="65000"/>
                              </a:schemeClr>
                            </a:solidFill>
                          </a:ln>
                          <a:effectLst/>
                          <a:latin typeface="Verdana" pitchFamily="34" charset="0"/>
                        </a:rPr>
                        <a:t>Baseline Primarily</a:t>
                      </a:r>
                      <a:endParaRPr lang="en-US" sz="11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effectLst/>
                        <a:latin typeface="Verdan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63408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100" dirty="0" smtClean="0">
                          <a:ln>
                            <a:solidFill>
                              <a:schemeClr val="bg1">
                                <a:lumMod val="65000"/>
                              </a:schemeClr>
                            </a:solidFill>
                          </a:ln>
                          <a:effectLst/>
                          <a:latin typeface="Verdana" pitchFamily="34" charset="0"/>
                        </a:rPr>
                        <a:t>Interim Solutions</a:t>
                      </a:r>
                      <a:endParaRPr lang="en-US" sz="11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effectLst/>
                        <a:latin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100" baseline="0" dirty="0" smtClean="0">
                          <a:ln>
                            <a:solidFill>
                              <a:schemeClr val="bg1">
                                <a:lumMod val="65000"/>
                              </a:schemeClr>
                            </a:solidFill>
                          </a:ln>
                          <a:effectLst/>
                          <a:latin typeface="Verdana" pitchFamily="34" charset="0"/>
                        </a:rPr>
                        <a:t>Enduring Solutions</a:t>
                      </a:r>
                      <a:endParaRPr lang="en-US" sz="1100" baseline="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effectLst/>
                        <a:latin typeface="Verdan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1" name="Text Box 22"/>
          <p:cNvSpPr txBox="1">
            <a:spLocks noChangeArrowheads="1"/>
          </p:cNvSpPr>
          <p:nvPr/>
        </p:nvSpPr>
        <p:spPr bwMode="auto">
          <a:xfrm>
            <a:off x="3113088" y="5484813"/>
            <a:ext cx="19542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i="1" dirty="0">
                <a:solidFill>
                  <a:srgbClr val="008000"/>
                </a:solidFill>
                <a:latin typeface="Verdana" pitchFamily="34" charset="0"/>
              </a:rPr>
              <a:t>Interim Solutions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925769" y="5095081"/>
            <a:ext cx="433388" cy="738188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pPr>
              <a:defRPr/>
            </a:pPr>
            <a:r>
              <a:rPr lang="en-US" sz="4800" i="1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!</a:t>
            </a:r>
            <a:endParaRPr lang="en-US" dirty="0"/>
          </a:p>
        </p:txBody>
      </p:sp>
      <p:cxnSp>
        <p:nvCxnSpPr>
          <p:cNvPr id="49" name="Shape 48"/>
          <p:cNvCxnSpPr>
            <a:stCxn id="2849804" idx="3"/>
          </p:cNvCxnSpPr>
          <p:nvPr/>
        </p:nvCxnSpPr>
        <p:spPr>
          <a:xfrm>
            <a:off x="3455988" y="4362235"/>
            <a:ext cx="174625" cy="471703"/>
          </a:xfrm>
          <a:prstGeom prst="bentConnector2">
            <a:avLst/>
          </a:prstGeom>
          <a:ln>
            <a:solidFill>
              <a:schemeClr val="tx1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1674813" y="3467100"/>
            <a:ext cx="7366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i="1" dirty="0">
                <a:solidFill>
                  <a:schemeClr val="bg1">
                    <a:lumMod val="50000"/>
                  </a:schemeClr>
                </a:solidFill>
              </a:rPr>
              <a:t>Time</a:t>
            </a:r>
          </a:p>
        </p:txBody>
      </p:sp>
      <p:cxnSp>
        <p:nvCxnSpPr>
          <p:cNvPr id="56" name="Shape 55"/>
          <p:cNvCxnSpPr>
            <a:stCxn id="28" idx="2"/>
            <a:endCxn id="2849805" idx="1"/>
          </p:cNvCxnSpPr>
          <p:nvPr/>
        </p:nvCxnSpPr>
        <p:spPr>
          <a:xfrm rot="5400000" flipH="1" flipV="1">
            <a:off x="1197963" y="1667349"/>
            <a:ext cx="157442" cy="878807"/>
          </a:xfrm>
          <a:prstGeom prst="bentConnector4">
            <a:avLst>
              <a:gd name="adj1" fmla="val -145196"/>
              <a:gd name="adj2" fmla="val 89523"/>
            </a:avLst>
          </a:prstGeom>
          <a:ln>
            <a:solidFill>
              <a:schemeClr val="tx1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hape 57"/>
          <p:cNvCxnSpPr>
            <a:stCxn id="24" idx="0"/>
            <a:endCxn id="2849802" idx="1"/>
          </p:cNvCxnSpPr>
          <p:nvPr/>
        </p:nvCxnSpPr>
        <p:spPr>
          <a:xfrm rot="5400000" flipH="1" flipV="1">
            <a:off x="1112747" y="4916397"/>
            <a:ext cx="106293" cy="922590"/>
          </a:xfrm>
          <a:prstGeom prst="bentConnector2">
            <a:avLst/>
          </a:prstGeom>
          <a:ln>
            <a:solidFill>
              <a:schemeClr val="tx1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1531938" y="3824288"/>
            <a:ext cx="1960562" cy="1958975"/>
          </a:xfrm>
          <a:prstGeom prst="ellipse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1" name="Arc 60"/>
          <p:cNvSpPr/>
          <p:nvPr/>
        </p:nvSpPr>
        <p:spPr>
          <a:xfrm rot="13434174">
            <a:off x="251332" y="1836128"/>
            <a:ext cx="3620072" cy="2287588"/>
          </a:xfrm>
          <a:prstGeom prst="arc">
            <a:avLst>
              <a:gd name="adj1" fmla="val 14141183"/>
              <a:gd name="adj2" fmla="val 20933507"/>
            </a:avLst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2" name="Text Box 4"/>
          <p:cNvSpPr txBox="1">
            <a:spLocks noChangeArrowheads="1"/>
          </p:cNvSpPr>
          <p:nvPr/>
        </p:nvSpPr>
        <p:spPr bwMode="auto">
          <a:xfrm>
            <a:off x="1823841" y="5678488"/>
            <a:ext cx="3390672" cy="59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3600" i="1" dirty="0" smtClean="0">
                <a:solidFill>
                  <a:schemeClr val="bg1">
                    <a:lumMod val="65000"/>
                  </a:schemeClr>
                </a:solidFill>
                <a:latin typeface="Verdana" pitchFamily="34" charset="0"/>
              </a:rPr>
              <a:t>Urgent</a:t>
            </a:r>
            <a:r>
              <a:rPr lang="en-US" sz="3600" i="1" dirty="0" smtClean="0">
                <a:solidFill>
                  <a:schemeClr val="bg1">
                    <a:lumMod val="75000"/>
                  </a:schemeClr>
                </a:solidFill>
                <a:latin typeface="Verdana" pitchFamily="34" charset="0"/>
              </a:rPr>
              <a:t>: </a:t>
            </a:r>
            <a:r>
              <a:rPr lang="en-US" sz="3600" i="1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</a:rPr>
              <a:t>Fast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2550" y="3230563"/>
            <a:ext cx="1687513" cy="276225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1200" i="1" dirty="0">
                <a:solidFill>
                  <a:srgbClr val="C00000"/>
                </a:solidFill>
                <a:effectLst>
                  <a:outerShdw blurRad="12700" dist="12700" dir="2700000" algn="tl">
                    <a:schemeClr val="tx1">
                      <a:alpha val="79000"/>
                    </a:schemeClr>
                  </a:outerShdw>
                </a:effectLst>
              </a:rPr>
              <a:t>Integration Division</a:t>
            </a:r>
          </a:p>
        </p:txBody>
      </p:sp>
      <p:sp>
        <p:nvSpPr>
          <p:cNvPr id="11" name="Line Callout 1 10"/>
          <p:cNvSpPr/>
          <p:nvPr/>
        </p:nvSpPr>
        <p:spPr>
          <a:xfrm>
            <a:off x="4046537" y="3598861"/>
            <a:ext cx="1493838" cy="1015663"/>
          </a:xfrm>
          <a:prstGeom prst="borderCallout1">
            <a:avLst>
              <a:gd name="adj1" fmla="val 47473"/>
              <a:gd name="adj2" fmla="val -2984"/>
              <a:gd name="adj3" fmla="val 122524"/>
              <a:gd name="adj4" fmla="val -25979"/>
            </a:avLst>
          </a:prstGeom>
          <a:solidFill>
            <a:srgbClr val="009900"/>
          </a:solidFill>
          <a:ln w="3175">
            <a:solidFill>
              <a:schemeClr val="tx1"/>
            </a:solidFill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Single, comprehensive solution strategy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DC CD&amp;I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MROC</a:t>
            </a:r>
            <a:endParaRPr lang="en-US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201881" y="3503221"/>
            <a:ext cx="1496290" cy="11875"/>
          </a:xfrm>
          <a:prstGeom prst="line">
            <a:avLst/>
          </a:prstGeom>
          <a:ln w="38100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Slide Number Placeholder 3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E4B2434-4877-4BC5-921D-B24C839D3E3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cxnSp>
        <p:nvCxnSpPr>
          <p:cNvPr id="39" name="Shape 38"/>
          <p:cNvCxnSpPr>
            <a:stCxn id="2849802" idx="3"/>
          </p:cNvCxnSpPr>
          <p:nvPr/>
        </p:nvCxnSpPr>
        <p:spPr>
          <a:xfrm flipV="1">
            <a:off x="3181350" y="4838700"/>
            <a:ext cx="466725" cy="485845"/>
          </a:xfrm>
          <a:prstGeom prst="bentConnector2">
            <a:avLst/>
          </a:prstGeom>
          <a:ln>
            <a:solidFill>
              <a:schemeClr val="tx1"/>
            </a:solidFill>
            <a:prstDash val="sysDash"/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 Box 74"/>
          <p:cNvSpPr txBox="1">
            <a:spLocks noChangeArrowheads="1"/>
          </p:cNvSpPr>
          <p:nvPr/>
        </p:nvSpPr>
        <p:spPr bwMode="auto">
          <a:xfrm>
            <a:off x="7888288" y="5450705"/>
            <a:ext cx="1131887" cy="430212"/>
          </a:xfrm>
          <a:prstGeom prst="rect">
            <a:avLst/>
          </a:prstGeom>
          <a:solidFill>
            <a:srgbClr val="66FF33"/>
          </a:solidFill>
          <a:ln w="3175" algn="ctr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lIns="91415" tIns="45707" rIns="91415" bIns="45707"/>
          <a:lstStyle/>
          <a:p>
            <a:pPr algn="ctr" eaLnBrk="0" hangingPunct="0">
              <a:defRPr/>
            </a:pPr>
            <a:endParaRPr lang="en-US" sz="1000" dirty="0"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44450"/>
            <a:ext cx="7543800" cy="11430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latin typeface="Verdana" pitchFamily="34" charset="0"/>
              </a:rPr>
              <a:t>UNP Overview</a:t>
            </a:r>
            <a:br>
              <a:rPr lang="en-US" sz="2800" b="1" dirty="0" smtClean="0">
                <a:latin typeface="Verdana" pitchFamily="34" charset="0"/>
              </a:rPr>
            </a:br>
            <a:r>
              <a:rPr lang="en-US" sz="1800" i="1" dirty="0" smtClean="0">
                <a:latin typeface="Verdana" pitchFamily="34" charset="0"/>
              </a:rPr>
              <a:t>Rapid Requirements + Resourcing + Acquisition</a:t>
            </a:r>
            <a:endParaRPr lang="en-US" sz="1800" i="1" dirty="0" smtClean="0">
              <a:solidFill>
                <a:schemeClr val="bg2"/>
              </a:solidFill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4279900" y="4026717"/>
            <a:ext cx="3608388" cy="1876425"/>
          </a:xfrm>
          <a:prstGeom prst="rect">
            <a:avLst/>
          </a:prstGeom>
          <a:solidFill>
            <a:srgbClr val="66FF33">
              <a:alpha val="50196"/>
            </a:srgbClr>
          </a:solidFill>
          <a:ln w="3175" algn="ctr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lIns="91415" tIns="45707" rIns="91415" bIns="45707"/>
          <a:lstStyle/>
          <a:p>
            <a:pPr algn="ctr" eaLnBrk="0" hangingPunct="0">
              <a:defRPr/>
            </a:pPr>
            <a:r>
              <a:rPr lang="en-US" sz="1000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UNP 4.0: Operations &amp; Support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27000" y="3012305"/>
            <a:ext cx="4141788" cy="2892425"/>
          </a:xfrm>
          <a:prstGeom prst="rect">
            <a:avLst/>
          </a:prstGeom>
          <a:solidFill>
            <a:srgbClr val="FFFF00">
              <a:alpha val="25098"/>
            </a:srgbClr>
          </a:solidFill>
          <a:ln w="3175" algn="ctr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lIns="91415" tIns="45707" rIns="91415" bIns="45707"/>
          <a:lstStyle/>
          <a:p>
            <a:pPr algn="ctr" eaLnBrk="0" hangingPunct="0">
              <a:defRPr/>
            </a:pPr>
            <a:r>
              <a:rPr lang="en-US" sz="1000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UNP 3.0: Solution Execution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4284663" y="993005"/>
            <a:ext cx="4725987" cy="3032125"/>
          </a:xfrm>
          <a:prstGeom prst="rect">
            <a:avLst/>
          </a:prstGeom>
          <a:solidFill>
            <a:srgbClr val="FFFF00">
              <a:alpha val="25098"/>
            </a:srgbClr>
          </a:solidFill>
          <a:ln w="12700" algn="ctr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lIns="91415" tIns="45707" rIns="91415" bIns="45707"/>
          <a:lstStyle/>
          <a:p>
            <a:pPr algn="ctr" eaLnBrk="0" hangingPunct="0">
              <a:defRPr/>
            </a:pPr>
            <a:r>
              <a:rPr lang="en-US" sz="1000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UNP 2.0: Solution Development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127000" y="991417"/>
            <a:ext cx="4141788" cy="2003425"/>
          </a:xfrm>
          <a:prstGeom prst="rect">
            <a:avLst/>
          </a:prstGeom>
          <a:solidFill>
            <a:srgbClr val="FF0000">
              <a:alpha val="25098"/>
            </a:srgbClr>
          </a:solidFill>
          <a:ln w="3175" algn="ctr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lIns="91415" tIns="45707" rIns="91415" bIns="45707"/>
          <a:lstStyle/>
          <a:p>
            <a:pPr eaLnBrk="0" hangingPunct="0">
              <a:defRPr/>
            </a:pPr>
            <a:r>
              <a:rPr lang="en-US" sz="1000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UNP 1.0 Urgent Need Identification &amp; Certification</a:t>
            </a:r>
          </a:p>
        </p:txBody>
      </p:sp>
      <p:sp>
        <p:nvSpPr>
          <p:cNvPr id="14345" name="AutoShape 9"/>
          <p:cNvSpPr>
            <a:spLocks noChangeArrowheads="1"/>
          </p:cNvSpPr>
          <p:nvPr/>
        </p:nvSpPr>
        <p:spPr bwMode="auto">
          <a:xfrm>
            <a:off x="1455738" y="1496242"/>
            <a:ext cx="1125537" cy="546100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wrap="none" lIns="91427" tIns="45714" rIns="91427" bIns="45714" anchor="ctr">
            <a:spAutoFit/>
          </a:bodyPr>
          <a:lstStyle/>
          <a:p>
            <a:pPr algn="ctr" eaLnBrk="0" hangingPunct="0">
              <a:defRPr/>
            </a:pPr>
            <a:r>
              <a:rPr lang="en-US" sz="1000" b="0" dirty="0">
                <a:latin typeface="Verdana" pitchFamily="34" charset="0"/>
              </a:rPr>
              <a:t>Supported</a:t>
            </a:r>
          </a:p>
          <a:p>
            <a:pPr algn="ctr" eaLnBrk="0" hangingPunct="0">
              <a:defRPr/>
            </a:pPr>
            <a:r>
              <a:rPr lang="en-US" sz="1000" b="0" dirty="0">
                <a:latin typeface="Verdana" pitchFamily="34" charset="0"/>
              </a:rPr>
              <a:t>COMMARFOR</a:t>
            </a:r>
          </a:p>
          <a:p>
            <a:pPr algn="ctr" eaLnBrk="0" hangingPunct="0">
              <a:defRPr/>
            </a:pPr>
            <a:r>
              <a:rPr lang="en-US" sz="900" b="0" i="1" dirty="0">
                <a:latin typeface="Verdana" pitchFamily="34" charset="0"/>
              </a:rPr>
              <a:t>(e.g. MARCENT)</a:t>
            </a:r>
          </a:p>
        </p:txBody>
      </p:sp>
      <p:cxnSp>
        <p:nvCxnSpPr>
          <p:cNvPr id="8204" name="AutoShape 10"/>
          <p:cNvCxnSpPr>
            <a:cxnSpLocks noChangeShapeType="1"/>
            <a:stCxn id="14357" idx="3"/>
            <a:endCxn id="14345" idx="1"/>
          </p:cNvCxnSpPr>
          <p:nvPr/>
        </p:nvCxnSpPr>
        <p:spPr bwMode="auto">
          <a:xfrm>
            <a:off x="1038225" y="1769292"/>
            <a:ext cx="417513" cy="0"/>
          </a:xfrm>
          <a:prstGeom prst="straightConnector1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205" name="AutoShape 11"/>
          <p:cNvCxnSpPr>
            <a:cxnSpLocks noChangeShapeType="1"/>
            <a:stCxn id="14358" idx="3"/>
            <a:endCxn id="14359" idx="0"/>
          </p:cNvCxnSpPr>
          <p:nvPr/>
        </p:nvCxnSpPr>
        <p:spPr bwMode="auto">
          <a:xfrm>
            <a:off x="8310563" y="1758974"/>
            <a:ext cx="161131" cy="588168"/>
          </a:xfrm>
          <a:prstGeom prst="bentConnector2">
            <a:avLst/>
          </a:prstGeom>
          <a:noFill/>
          <a:ln w="317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14348" name="AutoShape 12"/>
          <p:cNvSpPr>
            <a:spLocks noChangeArrowheads="1"/>
          </p:cNvSpPr>
          <p:nvPr/>
        </p:nvSpPr>
        <p:spPr bwMode="auto">
          <a:xfrm>
            <a:off x="2117725" y="3282180"/>
            <a:ext cx="901700" cy="676275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1427" tIns="45714" rIns="91427" bIns="45714" anchor="ctr">
            <a:spAutoFit/>
          </a:bodyPr>
          <a:lstStyle/>
          <a:p>
            <a:pPr algn="ctr" eaLnBrk="0" hangingPunct="0">
              <a:defRPr/>
            </a:pPr>
            <a:r>
              <a:rPr lang="en-US" sz="1000" b="0">
                <a:latin typeface="Verdana" pitchFamily="34" charset="0"/>
              </a:rPr>
              <a:t>Urgent Statement of Need</a:t>
            </a:r>
            <a:endParaRPr lang="en-US" sz="1000">
              <a:latin typeface="Verdana" pitchFamily="34" charset="0"/>
            </a:endParaRPr>
          </a:p>
        </p:txBody>
      </p:sp>
      <p:sp>
        <p:nvSpPr>
          <p:cNvPr id="14349" name="AutoShape 13"/>
          <p:cNvSpPr>
            <a:spLocks noChangeArrowheads="1"/>
          </p:cNvSpPr>
          <p:nvPr/>
        </p:nvSpPr>
        <p:spPr bwMode="auto">
          <a:xfrm>
            <a:off x="4991100" y="3379017"/>
            <a:ext cx="581025" cy="484188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wrap="none" lIns="91427" tIns="45714" rIns="91427" bIns="45714" anchor="ctr">
            <a:spAutoFit/>
          </a:bodyPr>
          <a:lstStyle/>
          <a:p>
            <a:pPr algn="ctr" eaLnBrk="0" hangingPunct="0">
              <a:defRPr/>
            </a:pPr>
            <a:r>
              <a:rPr lang="en-US" sz="1000" b="0">
                <a:latin typeface="Verdana" pitchFamily="34" charset="0"/>
              </a:rPr>
              <a:t>MROC</a:t>
            </a:r>
          </a:p>
          <a:p>
            <a:pPr algn="ctr" eaLnBrk="0" hangingPunct="0">
              <a:defRPr/>
            </a:pPr>
            <a:r>
              <a:rPr lang="en-US" sz="1000" b="0">
                <a:latin typeface="Verdana" pitchFamily="34" charset="0"/>
              </a:rPr>
              <a:t>DM</a:t>
            </a:r>
          </a:p>
        </p:txBody>
      </p:sp>
      <p:cxnSp>
        <p:nvCxnSpPr>
          <p:cNvPr id="8208" name="AutoShape 14"/>
          <p:cNvCxnSpPr>
            <a:cxnSpLocks noChangeShapeType="1"/>
          </p:cNvCxnSpPr>
          <p:nvPr/>
        </p:nvCxnSpPr>
        <p:spPr bwMode="auto">
          <a:xfrm flipH="1">
            <a:off x="4067175" y="3615555"/>
            <a:ext cx="923925" cy="9525"/>
          </a:xfrm>
          <a:prstGeom prst="straightConnector1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4351" name="AutoShape 15"/>
          <p:cNvSpPr>
            <a:spLocks noChangeArrowheads="1"/>
          </p:cNvSpPr>
          <p:nvPr/>
        </p:nvSpPr>
        <p:spPr bwMode="auto">
          <a:xfrm>
            <a:off x="5970588" y="3415530"/>
            <a:ext cx="965200" cy="409575"/>
          </a:xfrm>
          <a:prstGeom prst="flowChartDecision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wrap="none" lIns="91427" tIns="45714" rIns="91427" bIns="45714" anchor="ctr">
            <a:spAutoFit/>
          </a:bodyPr>
          <a:lstStyle/>
          <a:p>
            <a:pPr algn="ctr" eaLnBrk="0" hangingPunct="0">
              <a:defRPr/>
            </a:pPr>
            <a:r>
              <a:rPr lang="en-US" sz="1000" b="0">
                <a:latin typeface="Verdana" pitchFamily="34" charset="0"/>
              </a:rPr>
              <a:t>MROC</a:t>
            </a:r>
          </a:p>
        </p:txBody>
      </p:sp>
      <p:sp>
        <p:nvSpPr>
          <p:cNvPr id="14352" name="AutoShape 16"/>
          <p:cNvSpPr>
            <a:spLocks noChangeArrowheads="1"/>
          </p:cNvSpPr>
          <p:nvPr/>
        </p:nvSpPr>
        <p:spPr bwMode="auto">
          <a:xfrm>
            <a:off x="5151438" y="1407342"/>
            <a:ext cx="1333500" cy="714375"/>
          </a:xfrm>
          <a:prstGeom prst="flowChartPredefinedProcess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wrap="none" lIns="91427" tIns="45714" rIns="91427" bIns="45714" anchor="ctr">
            <a:spAutoFit/>
          </a:bodyPr>
          <a:lstStyle/>
          <a:p>
            <a:pPr algn="ctr" eaLnBrk="0" hangingPunct="0">
              <a:defRPr/>
            </a:pPr>
            <a:r>
              <a:rPr lang="en-US" sz="1000" b="0" dirty="0">
                <a:latin typeface="Verdana" pitchFamily="34" charset="0"/>
              </a:rPr>
              <a:t>Capabilities</a:t>
            </a:r>
          </a:p>
          <a:p>
            <a:pPr algn="ctr" eaLnBrk="0" hangingPunct="0">
              <a:defRPr/>
            </a:pPr>
            <a:r>
              <a:rPr lang="en-US" sz="1000" b="0" dirty="0">
                <a:latin typeface="Verdana" pitchFamily="34" charset="0"/>
              </a:rPr>
              <a:t>Development</a:t>
            </a:r>
          </a:p>
          <a:p>
            <a:pPr algn="ctr" eaLnBrk="0" hangingPunct="0">
              <a:defRPr/>
            </a:pPr>
            <a:r>
              <a:rPr lang="en-US" sz="1000" b="0" dirty="0">
                <a:latin typeface="Verdana" pitchFamily="34" charset="0"/>
              </a:rPr>
              <a:t>&amp; Integration</a:t>
            </a:r>
          </a:p>
          <a:p>
            <a:pPr algn="ctr" eaLnBrk="0" hangingPunct="0">
              <a:defRPr/>
            </a:pPr>
            <a:r>
              <a:rPr lang="en-US" sz="1000" b="0" dirty="0">
                <a:latin typeface="Verdana" pitchFamily="34" charset="0"/>
              </a:rPr>
              <a:t>Board (CDIB)</a:t>
            </a:r>
          </a:p>
        </p:txBody>
      </p:sp>
      <p:sp>
        <p:nvSpPr>
          <p:cNvPr id="14353" name="AutoShape 17"/>
          <p:cNvSpPr>
            <a:spLocks noChangeArrowheads="1"/>
          </p:cNvSpPr>
          <p:nvPr/>
        </p:nvSpPr>
        <p:spPr bwMode="auto">
          <a:xfrm>
            <a:off x="3468688" y="5320530"/>
            <a:ext cx="720725" cy="257175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wrap="none" lIns="91427" tIns="45714" rIns="91427" bIns="45714" anchor="ctr">
            <a:spAutoFit/>
          </a:bodyPr>
          <a:lstStyle/>
          <a:p>
            <a:pPr algn="ctr" eaLnBrk="0" hangingPunct="0">
              <a:defRPr/>
            </a:pPr>
            <a:r>
              <a:rPr lang="en-US" sz="1000" b="0">
                <a:latin typeface="Verdana" pitchFamily="34" charset="0"/>
              </a:rPr>
              <a:t>Delivery</a:t>
            </a:r>
          </a:p>
        </p:txBody>
      </p:sp>
      <p:sp>
        <p:nvSpPr>
          <p:cNvPr id="14354" name="AutoShape 18"/>
          <p:cNvSpPr>
            <a:spLocks noChangeArrowheads="1"/>
          </p:cNvSpPr>
          <p:nvPr/>
        </p:nvSpPr>
        <p:spPr bwMode="auto">
          <a:xfrm>
            <a:off x="1073150" y="3415530"/>
            <a:ext cx="696913" cy="409575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1427" tIns="45714" rIns="91427" bIns="45714" anchor="ctr">
            <a:spAutoFit/>
          </a:bodyPr>
          <a:lstStyle/>
          <a:p>
            <a:pPr algn="ctr" eaLnBrk="0" hangingPunct="0">
              <a:defRPr/>
            </a:pPr>
            <a:r>
              <a:rPr lang="en-US" sz="1000" b="0" dirty="0">
                <a:latin typeface="Verdana" pitchFamily="34" charset="0"/>
              </a:rPr>
              <a:t>MCSC / PEO LS</a:t>
            </a:r>
          </a:p>
        </p:txBody>
      </p:sp>
      <p:sp>
        <p:nvSpPr>
          <p:cNvPr id="14355" name="AutoShape 19"/>
          <p:cNvSpPr>
            <a:spLocks noChangeArrowheads="1"/>
          </p:cNvSpPr>
          <p:nvPr/>
        </p:nvSpPr>
        <p:spPr bwMode="auto">
          <a:xfrm>
            <a:off x="4981575" y="4355330"/>
            <a:ext cx="1243013" cy="593725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45720" rIns="45720" anchor="ctr">
            <a:spAutoFit/>
          </a:bodyPr>
          <a:lstStyle/>
          <a:p>
            <a:pPr algn="ctr" eaLnBrk="0" hangingPunct="0">
              <a:defRPr/>
            </a:pPr>
            <a:r>
              <a:rPr lang="en-US" b="0">
                <a:latin typeface="Verdana" pitchFamily="34" charset="0"/>
              </a:rPr>
              <a:t>Operational use &amp; support, Performance &amp; cost monitoring, Sustainment planning</a:t>
            </a:r>
          </a:p>
        </p:txBody>
      </p:sp>
      <p:cxnSp>
        <p:nvCxnSpPr>
          <p:cNvPr id="8214" name="AutoShape 20"/>
          <p:cNvCxnSpPr>
            <a:cxnSpLocks noChangeShapeType="1"/>
            <a:stCxn id="14353" idx="3"/>
            <a:endCxn id="14355" idx="1"/>
          </p:cNvCxnSpPr>
          <p:nvPr/>
        </p:nvCxnSpPr>
        <p:spPr bwMode="auto">
          <a:xfrm flipV="1">
            <a:off x="4189413" y="4652192"/>
            <a:ext cx="792162" cy="796925"/>
          </a:xfrm>
          <a:prstGeom prst="bentConnector3">
            <a:avLst>
              <a:gd name="adj1" fmla="val 50000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14357" name="AutoShape 21"/>
          <p:cNvSpPr>
            <a:spLocks noChangeArrowheads="1"/>
          </p:cNvSpPr>
          <p:nvPr/>
        </p:nvSpPr>
        <p:spPr bwMode="auto">
          <a:xfrm>
            <a:off x="215900" y="1450205"/>
            <a:ext cx="822325" cy="636587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1427" tIns="45714" rIns="91427" bIns="45714" anchor="ctr">
            <a:spAutoFit/>
          </a:bodyPr>
          <a:lstStyle/>
          <a:p>
            <a:pPr algn="ctr" eaLnBrk="0" hangingPunct="0">
              <a:defRPr/>
            </a:pPr>
            <a:r>
              <a:rPr lang="en-US" sz="1000" b="0">
                <a:latin typeface="Verdana" pitchFamily="34" charset="0"/>
              </a:rPr>
              <a:t>Draft</a:t>
            </a:r>
          </a:p>
          <a:p>
            <a:pPr algn="ctr" eaLnBrk="0" hangingPunct="0">
              <a:defRPr/>
            </a:pPr>
            <a:r>
              <a:rPr lang="en-US" sz="1000" b="0">
                <a:latin typeface="Verdana" pitchFamily="34" charset="0"/>
              </a:rPr>
              <a:t>UUNS</a:t>
            </a:r>
          </a:p>
          <a:p>
            <a:pPr algn="ctr" eaLnBrk="0" hangingPunct="0">
              <a:defRPr/>
            </a:pPr>
            <a:r>
              <a:rPr lang="en-US" b="0" i="1">
                <a:latin typeface="Verdana" pitchFamily="34" charset="0"/>
              </a:rPr>
              <a:t>Deployed</a:t>
            </a:r>
          </a:p>
        </p:txBody>
      </p:sp>
      <p:sp>
        <p:nvSpPr>
          <p:cNvPr id="14358" name="AutoShape 22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977063" y="1421630"/>
            <a:ext cx="1333500" cy="674687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1427" tIns="45714" rIns="91427" bIns="45714" anchor="ctr">
            <a:spAutoFit/>
          </a:bodyPr>
          <a:lstStyle/>
          <a:p>
            <a:pPr algn="ctr" eaLnBrk="0" hangingPunct="0">
              <a:defRPr/>
            </a:pPr>
            <a:r>
              <a:rPr lang="en-US" sz="1000" b="0">
                <a:latin typeface="Verdana" pitchFamily="34" charset="0"/>
              </a:rPr>
              <a:t>CDIB</a:t>
            </a:r>
          </a:p>
          <a:p>
            <a:pPr algn="ctr" eaLnBrk="0" hangingPunct="0">
              <a:defRPr/>
            </a:pPr>
            <a:r>
              <a:rPr lang="en-US" sz="1000" b="0">
                <a:latin typeface="Verdana" pitchFamily="34" charset="0"/>
              </a:rPr>
              <a:t>Solution Recommendation</a:t>
            </a:r>
          </a:p>
        </p:txBody>
      </p:sp>
      <p:sp>
        <p:nvSpPr>
          <p:cNvPr id="14359" name="AutoShape 23"/>
          <p:cNvSpPr>
            <a:spLocks noChangeArrowheads="1"/>
          </p:cNvSpPr>
          <p:nvPr/>
        </p:nvSpPr>
        <p:spPr bwMode="auto">
          <a:xfrm>
            <a:off x="8045450" y="2347142"/>
            <a:ext cx="852488" cy="409575"/>
          </a:xfrm>
          <a:prstGeom prst="flowChartPreparation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wrap="none" lIns="91427" tIns="45714" rIns="91427" bIns="45714" anchor="ctr">
            <a:spAutoFit/>
          </a:bodyPr>
          <a:lstStyle/>
          <a:p>
            <a:pPr algn="ctr" eaLnBrk="0" hangingPunct="0">
              <a:defRPr/>
            </a:pPr>
            <a:r>
              <a:rPr lang="en-US" sz="1000" b="0">
                <a:latin typeface="Verdana" pitchFamily="34" charset="0"/>
              </a:rPr>
              <a:t>DC</a:t>
            </a:r>
          </a:p>
          <a:p>
            <a:pPr algn="ctr" eaLnBrk="0" hangingPunct="0">
              <a:defRPr/>
            </a:pPr>
            <a:r>
              <a:rPr lang="en-US" sz="1000" b="0">
                <a:latin typeface="Verdana" pitchFamily="34" charset="0"/>
              </a:rPr>
              <a:t>CD&amp;I</a:t>
            </a:r>
            <a:r>
              <a:rPr lang="en-US" sz="1000" b="0" baseline="30000">
                <a:latin typeface="Verdana" pitchFamily="34" charset="0"/>
              </a:rPr>
              <a:t>1</a:t>
            </a:r>
          </a:p>
        </p:txBody>
      </p:sp>
      <p:sp>
        <p:nvSpPr>
          <p:cNvPr id="14360" name="AutoShape 24"/>
          <p:cNvSpPr>
            <a:spLocks noChangeArrowheads="1"/>
          </p:cNvSpPr>
          <p:nvPr/>
        </p:nvSpPr>
        <p:spPr bwMode="auto">
          <a:xfrm>
            <a:off x="2892425" y="1526405"/>
            <a:ext cx="736600" cy="484187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wrap="none" lIns="91427" tIns="45714" rIns="91427" bIns="45714" anchor="ctr">
            <a:spAutoFit/>
          </a:bodyPr>
          <a:lstStyle/>
          <a:p>
            <a:pPr algn="ctr" eaLnBrk="0" hangingPunct="0">
              <a:defRPr/>
            </a:pPr>
            <a:r>
              <a:rPr lang="en-US" sz="1000" b="0">
                <a:latin typeface="Verdana" pitchFamily="34" charset="0"/>
              </a:rPr>
              <a:t>Certified</a:t>
            </a:r>
          </a:p>
          <a:p>
            <a:pPr algn="ctr" eaLnBrk="0" hangingPunct="0">
              <a:defRPr/>
            </a:pPr>
            <a:r>
              <a:rPr lang="en-US" sz="1000" b="0">
                <a:latin typeface="Verdana" pitchFamily="34" charset="0"/>
              </a:rPr>
              <a:t>UUNS</a:t>
            </a:r>
          </a:p>
        </p:txBody>
      </p:sp>
      <p:cxnSp>
        <p:nvCxnSpPr>
          <p:cNvPr id="8219" name="AutoShape 25"/>
          <p:cNvCxnSpPr>
            <a:cxnSpLocks noChangeShapeType="1"/>
          </p:cNvCxnSpPr>
          <p:nvPr/>
        </p:nvCxnSpPr>
        <p:spPr bwMode="auto">
          <a:xfrm flipH="1">
            <a:off x="5572125" y="3620317"/>
            <a:ext cx="398463" cy="0"/>
          </a:xfrm>
          <a:prstGeom prst="straightConnector1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220" name="AutoShape 26"/>
          <p:cNvCxnSpPr>
            <a:cxnSpLocks noChangeShapeType="1"/>
            <a:stCxn id="14352" idx="3"/>
            <a:endCxn id="14358" idx="1"/>
          </p:cNvCxnSpPr>
          <p:nvPr/>
        </p:nvCxnSpPr>
        <p:spPr bwMode="auto">
          <a:xfrm flipV="1">
            <a:off x="6484938" y="1758974"/>
            <a:ext cx="492125" cy="5556"/>
          </a:xfrm>
          <a:prstGeom prst="straightConnector1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8221" name="Text Box 27"/>
          <p:cNvSpPr txBox="1">
            <a:spLocks noChangeArrowheads="1"/>
          </p:cNvSpPr>
          <p:nvPr/>
        </p:nvSpPr>
        <p:spPr bwMode="auto">
          <a:xfrm>
            <a:off x="190500" y="5938067"/>
            <a:ext cx="8636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4" rIns="91427" bIns="45714">
            <a:spAutoFit/>
          </a:bodyPr>
          <a:lstStyle/>
          <a:p>
            <a:r>
              <a:rPr lang="en-US" sz="900" i="1" baseline="30000">
                <a:latin typeface="Verdana" pitchFamily="34" charset="0"/>
              </a:rPr>
              <a:t>1</a:t>
            </a:r>
            <a:r>
              <a:rPr lang="en-US" sz="900" b="0" i="1" baseline="30000">
                <a:latin typeface="Verdana" pitchFamily="34" charset="0"/>
              </a:rPr>
              <a:t> </a:t>
            </a:r>
            <a:r>
              <a:rPr lang="en-US" sz="900" b="0" i="1">
                <a:latin typeface="Verdana" pitchFamily="34" charset="0"/>
              </a:rPr>
              <a:t>Decision authority for Quantity Increases to MROC-approved U-UNSs.    </a:t>
            </a:r>
          </a:p>
        </p:txBody>
      </p:sp>
      <p:sp>
        <p:nvSpPr>
          <p:cNvPr id="14364" name="AutoShape 28"/>
          <p:cNvSpPr>
            <a:spLocks noChangeArrowheads="1"/>
          </p:cNvSpPr>
          <p:nvPr/>
        </p:nvSpPr>
        <p:spPr bwMode="auto">
          <a:xfrm>
            <a:off x="228600" y="2142355"/>
            <a:ext cx="828675" cy="788987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1427" tIns="45714" rIns="91427" bIns="45714" anchor="ctr">
            <a:spAutoFit/>
          </a:bodyPr>
          <a:lstStyle/>
          <a:p>
            <a:pPr algn="ctr" eaLnBrk="0" hangingPunct="0">
              <a:defRPr/>
            </a:pPr>
            <a:r>
              <a:rPr lang="en-US" sz="1000" b="0">
                <a:latin typeface="Verdana" pitchFamily="34" charset="0"/>
              </a:rPr>
              <a:t>Draft</a:t>
            </a:r>
          </a:p>
          <a:p>
            <a:pPr algn="ctr" eaLnBrk="0" hangingPunct="0">
              <a:defRPr/>
            </a:pPr>
            <a:r>
              <a:rPr lang="en-US" sz="1000" b="0">
                <a:latin typeface="Verdana" pitchFamily="34" charset="0"/>
              </a:rPr>
              <a:t>UUNS</a:t>
            </a:r>
          </a:p>
          <a:p>
            <a:pPr algn="ctr" eaLnBrk="0" hangingPunct="0">
              <a:defRPr/>
            </a:pPr>
            <a:r>
              <a:rPr lang="en-US" b="0" i="1">
                <a:latin typeface="Verdana" pitchFamily="34" charset="0"/>
              </a:rPr>
              <a:t>Pre-</a:t>
            </a:r>
          </a:p>
          <a:p>
            <a:pPr algn="ctr" eaLnBrk="0" hangingPunct="0">
              <a:defRPr/>
            </a:pPr>
            <a:r>
              <a:rPr lang="en-US" b="0" i="1">
                <a:latin typeface="Verdana" pitchFamily="34" charset="0"/>
              </a:rPr>
              <a:t>Deployment</a:t>
            </a:r>
          </a:p>
        </p:txBody>
      </p:sp>
      <p:sp>
        <p:nvSpPr>
          <p:cNvPr id="14365" name="AutoShape 29"/>
          <p:cNvSpPr>
            <a:spLocks noChangeArrowheads="1"/>
          </p:cNvSpPr>
          <p:nvPr/>
        </p:nvSpPr>
        <p:spPr bwMode="auto">
          <a:xfrm>
            <a:off x="1500188" y="2332855"/>
            <a:ext cx="1036637" cy="409575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wrap="none" lIns="91427" tIns="45714" rIns="91427" bIns="45714" anchor="ctr">
            <a:spAutoFit/>
          </a:bodyPr>
          <a:lstStyle/>
          <a:p>
            <a:pPr algn="ctr" eaLnBrk="0" hangingPunct="0">
              <a:defRPr/>
            </a:pPr>
            <a:r>
              <a:rPr lang="en-US" sz="1000" b="0">
                <a:latin typeface="Verdana" pitchFamily="34" charset="0"/>
              </a:rPr>
              <a:t>Supporting</a:t>
            </a:r>
          </a:p>
          <a:p>
            <a:pPr algn="ctr" eaLnBrk="0" hangingPunct="0">
              <a:defRPr/>
            </a:pPr>
            <a:r>
              <a:rPr lang="en-US" sz="1000" b="0">
                <a:latin typeface="Verdana" pitchFamily="34" charset="0"/>
              </a:rPr>
              <a:t>COMMARFOR</a:t>
            </a:r>
          </a:p>
        </p:txBody>
      </p:sp>
      <p:cxnSp>
        <p:nvCxnSpPr>
          <p:cNvPr id="8224" name="AutoShape 30"/>
          <p:cNvCxnSpPr>
            <a:cxnSpLocks noChangeShapeType="1"/>
            <a:stCxn id="14364" idx="3"/>
            <a:endCxn id="14365" idx="1"/>
          </p:cNvCxnSpPr>
          <p:nvPr/>
        </p:nvCxnSpPr>
        <p:spPr bwMode="auto">
          <a:xfrm>
            <a:off x="1057275" y="2537642"/>
            <a:ext cx="442913" cy="0"/>
          </a:xfrm>
          <a:prstGeom prst="straightConnector1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225" name="AutoShape 31"/>
          <p:cNvCxnSpPr>
            <a:cxnSpLocks noChangeShapeType="1"/>
            <a:stCxn id="14365" idx="0"/>
            <a:endCxn id="14345" idx="2"/>
          </p:cNvCxnSpPr>
          <p:nvPr/>
        </p:nvCxnSpPr>
        <p:spPr bwMode="auto">
          <a:xfrm rot="5400000" flipH="1" flipV="1">
            <a:off x="1873250" y="2186805"/>
            <a:ext cx="290513" cy="1587"/>
          </a:xfrm>
          <a:prstGeom prst="straightConnector1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8226" name="Group 32"/>
          <p:cNvGrpSpPr>
            <a:grpSpLocks/>
          </p:cNvGrpSpPr>
          <p:nvPr/>
        </p:nvGrpSpPr>
        <p:grpSpPr bwMode="auto">
          <a:xfrm>
            <a:off x="1671638" y="2166167"/>
            <a:ext cx="692150" cy="233363"/>
            <a:chOff x="3349" y="1922"/>
            <a:chExt cx="458" cy="151"/>
          </a:xfrm>
        </p:grpSpPr>
        <p:sp>
          <p:nvSpPr>
            <p:cNvPr id="14369" name="AutoShape 33"/>
            <p:cNvSpPr>
              <a:spLocks noChangeArrowheads="1"/>
            </p:cNvSpPr>
            <p:nvPr/>
          </p:nvSpPr>
          <p:spPr bwMode="auto">
            <a:xfrm>
              <a:off x="3349" y="1922"/>
              <a:ext cx="157" cy="150"/>
            </a:xfrm>
            <a:prstGeom prst="star5">
              <a:avLst/>
            </a:prstGeom>
            <a:solidFill>
              <a:srgbClr val="FF0000"/>
            </a:solidFill>
            <a:ln w="3175" algn="ctr">
              <a:solidFill>
                <a:srgbClr val="FFFF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70" name="AutoShape 34"/>
            <p:cNvSpPr>
              <a:spLocks noChangeArrowheads="1"/>
            </p:cNvSpPr>
            <p:nvPr/>
          </p:nvSpPr>
          <p:spPr bwMode="auto">
            <a:xfrm>
              <a:off x="3500" y="1923"/>
              <a:ext cx="150" cy="150"/>
            </a:xfrm>
            <a:prstGeom prst="star5">
              <a:avLst/>
            </a:prstGeom>
            <a:solidFill>
              <a:srgbClr val="FF0000"/>
            </a:solidFill>
            <a:ln w="3175" algn="ctr">
              <a:solidFill>
                <a:srgbClr val="FFFF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71" name="AutoShape 35"/>
            <p:cNvSpPr>
              <a:spLocks noChangeArrowheads="1"/>
            </p:cNvSpPr>
            <p:nvPr/>
          </p:nvSpPr>
          <p:spPr bwMode="auto">
            <a:xfrm>
              <a:off x="3650" y="1922"/>
              <a:ext cx="157" cy="150"/>
            </a:xfrm>
            <a:prstGeom prst="star5">
              <a:avLst/>
            </a:prstGeom>
            <a:solidFill>
              <a:srgbClr val="FF0000"/>
            </a:solidFill>
            <a:ln w="3175" algn="ctr">
              <a:solidFill>
                <a:srgbClr val="FFFF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cxnSp>
        <p:nvCxnSpPr>
          <p:cNvPr id="8227" name="AutoShape 36"/>
          <p:cNvCxnSpPr>
            <a:cxnSpLocks noChangeShapeType="1"/>
            <a:stCxn id="14345" idx="3"/>
            <a:endCxn id="14360" idx="1"/>
          </p:cNvCxnSpPr>
          <p:nvPr/>
        </p:nvCxnSpPr>
        <p:spPr bwMode="auto">
          <a:xfrm flipV="1">
            <a:off x="2581275" y="1769292"/>
            <a:ext cx="31115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8228" name="AutoShape 37"/>
          <p:cNvCxnSpPr>
            <a:cxnSpLocks noChangeShapeType="1"/>
            <a:stCxn id="14360" idx="3"/>
            <a:endCxn id="14394" idx="1"/>
          </p:cNvCxnSpPr>
          <p:nvPr/>
        </p:nvCxnSpPr>
        <p:spPr bwMode="auto">
          <a:xfrm flipV="1">
            <a:off x="3629025" y="1764530"/>
            <a:ext cx="288925" cy="476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14374" name="AutoShape 38"/>
          <p:cNvSpPr>
            <a:spLocks noChangeArrowheads="1"/>
          </p:cNvSpPr>
          <p:nvPr/>
        </p:nvSpPr>
        <p:spPr bwMode="auto">
          <a:xfrm>
            <a:off x="7467600" y="3283767"/>
            <a:ext cx="733425" cy="674688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wrap="none" lIns="91427" tIns="45714" rIns="91427" bIns="45714" anchor="ctr">
            <a:spAutoFit/>
          </a:bodyPr>
          <a:lstStyle/>
          <a:p>
            <a:pPr algn="ctr" eaLnBrk="0" hangingPunct="0">
              <a:defRPr/>
            </a:pPr>
            <a:r>
              <a:rPr lang="en-US" sz="1000" b="0">
                <a:latin typeface="Verdana" pitchFamily="34" charset="0"/>
              </a:rPr>
              <a:t>MROC</a:t>
            </a:r>
          </a:p>
          <a:p>
            <a:pPr algn="ctr" eaLnBrk="0" hangingPunct="0">
              <a:defRPr/>
            </a:pPr>
            <a:r>
              <a:rPr lang="en-US" sz="1000" b="0">
                <a:latin typeface="Verdana" pitchFamily="34" charset="0"/>
              </a:rPr>
              <a:t>Decision</a:t>
            </a:r>
          </a:p>
          <a:p>
            <a:pPr algn="ctr" eaLnBrk="0" hangingPunct="0">
              <a:defRPr/>
            </a:pPr>
            <a:r>
              <a:rPr lang="en-US" sz="1000" b="0">
                <a:latin typeface="Verdana" pitchFamily="34" charset="0"/>
              </a:rPr>
              <a:t>Brief</a:t>
            </a:r>
          </a:p>
        </p:txBody>
      </p:sp>
      <p:cxnSp>
        <p:nvCxnSpPr>
          <p:cNvPr id="8230" name="AutoShape 39"/>
          <p:cNvCxnSpPr>
            <a:cxnSpLocks noChangeShapeType="1"/>
            <a:stCxn id="14394" idx="3"/>
            <a:endCxn id="14352" idx="1"/>
          </p:cNvCxnSpPr>
          <p:nvPr/>
        </p:nvCxnSpPr>
        <p:spPr bwMode="auto">
          <a:xfrm>
            <a:off x="4645025" y="1764530"/>
            <a:ext cx="506413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8231" name="AutoShape 40"/>
          <p:cNvCxnSpPr>
            <a:cxnSpLocks noChangeShapeType="1"/>
            <a:stCxn id="14359" idx="2"/>
            <a:endCxn id="14374" idx="3"/>
          </p:cNvCxnSpPr>
          <p:nvPr/>
        </p:nvCxnSpPr>
        <p:spPr bwMode="auto">
          <a:xfrm rot="5400000">
            <a:off x="7904957" y="3052785"/>
            <a:ext cx="863600" cy="271463"/>
          </a:xfrm>
          <a:prstGeom prst="bentConnector2">
            <a:avLst/>
          </a:prstGeom>
          <a:noFill/>
          <a:ln w="317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8232" name="AutoShape 41"/>
          <p:cNvCxnSpPr>
            <a:cxnSpLocks noChangeShapeType="1"/>
          </p:cNvCxnSpPr>
          <p:nvPr/>
        </p:nvCxnSpPr>
        <p:spPr bwMode="auto">
          <a:xfrm flipH="1">
            <a:off x="1770063" y="3620317"/>
            <a:ext cx="347662" cy="0"/>
          </a:xfrm>
          <a:prstGeom prst="straightConnector1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8233" name="Group 42"/>
          <p:cNvGrpSpPr>
            <a:grpSpLocks/>
          </p:cNvGrpSpPr>
          <p:nvPr/>
        </p:nvGrpSpPr>
        <p:grpSpPr bwMode="auto">
          <a:xfrm>
            <a:off x="1671638" y="1331142"/>
            <a:ext cx="692150" cy="233363"/>
            <a:chOff x="3349" y="1922"/>
            <a:chExt cx="458" cy="151"/>
          </a:xfrm>
        </p:grpSpPr>
        <p:sp>
          <p:nvSpPr>
            <p:cNvPr id="14379" name="AutoShape 43"/>
            <p:cNvSpPr>
              <a:spLocks noChangeArrowheads="1"/>
            </p:cNvSpPr>
            <p:nvPr/>
          </p:nvSpPr>
          <p:spPr bwMode="auto">
            <a:xfrm>
              <a:off x="3349" y="1922"/>
              <a:ext cx="157" cy="150"/>
            </a:xfrm>
            <a:prstGeom prst="star5">
              <a:avLst/>
            </a:prstGeom>
            <a:solidFill>
              <a:srgbClr val="FF0000"/>
            </a:solidFill>
            <a:ln w="3175" algn="ctr">
              <a:solidFill>
                <a:srgbClr val="FFFF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80" name="AutoShape 44"/>
            <p:cNvSpPr>
              <a:spLocks noChangeArrowheads="1"/>
            </p:cNvSpPr>
            <p:nvPr/>
          </p:nvSpPr>
          <p:spPr bwMode="auto">
            <a:xfrm>
              <a:off x="3500" y="1923"/>
              <a:ext cx="150" cy="150"/>
            </a:xfrm>
            <a:prstGeom prst="star5">
              <a:avLst/>
            </a:prstGeom>
            <a:solidFill>
              <a:srgbClr val="FF0000"/>
            </a:solidFill>
            <a:ln w="3175" algn="ctr">
              <a:solidFill>
                <a:srgbClr val="FFFF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81" name="AutoShape 45"/>
            <p:cNvSpPr>
              <a:spLocks noChangeArrowheads="1"/>
            </p:cNvSpPr>
            <p:nvPr/>
          </p:nvSpPr>
          <p:spPr bwMode="auto">
            <a:xfrm>
              <a:off x="3650" y="1922"/>
              <a:ext cx="157" cy="150"/>
            </a:xfrm>
            <a:prstGeom prst="star5">
              <a:avLst/>
            </a:prstGeom>
            <a:solidFill>
              <a:srgbClr val="FF0000"/>
            </a:solidFill>
            <a:ln w="3175" algn="ctr">
              <a:solidFill>
                <a:srgbClr val="FFFF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382" name="AutoShape 46"/>
          <p:cNvSpPr>
            <a:spLocks noChangeArrowheads="1"/>
          </p:cNvSpPr>
          <p:nvPr/>
        </p:nvSpPr>
        <p:spPr bwMode="auto">
          <a:xfrm>
            <a:off x="7525545" y="1191380"/>
            <a:ext cx="236537" cy="231775"/>
          </a:xfrm>
          <a:prstGeom prst="star5">
            <a:avLst/>
          </a:prstGeom>
          <a:solidFill>
            <a:srgbClr val="FF0000"/>
          </a:solidFill>
          <a:ln w="3175" algn="ctr">
            <a:solidFill>
              <a:srgbClr val="FFFF00"/>
            </a:solidFill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grpSp>
        <p:nvGrpSpPr>
          <p:cNvPr id="8235" name="Group 47"/>
          <p:cNvGrpSpPr>
            <a:grpSpLocks/>
          </p:cNvGrpSpPr>
          <p:nvPr/>
        </p:nvGrpSpPr>
        <p:grpSpPr bwMode="auto">
          <a:xfrm>
            <a:off x="8140700" y="2153467"/>
            <a:ext cx="692150" cy="233363"/>
            <a:chOff x="3349" y="1922"/>
            <a:chExt cx="458" cy="151"/>
          </a:xfrm>
        </p:grpSpPr>
        <p:sp>
          <p:nvSpPr>
            <p:cNvPr id="14384" name="AutoShape 48"/>
            <p:cNvSpPr>
              <a:spLocks noChangeArrowheads="1"/>
            </p:cNvSpPr>
            <p:nvPr/>
          </p:nvSpPr>
          <p:spPr bwMode="auto">
            <a:xfrm>
              <a:off x="3349" y="1922"/>
              <a:ext cx="157" cy="150"/>
            </a:xfrm>
            <a:prstGeom prst="star5">
              <a:avLst/>
            </a:prstGeom>
            <a:solidFill>
              <a:srgbClr val="FF0000"/>
            </a:solidFill>
            <a:ln w="3175" algn="ctr">
              <a:solidFill>
                <a:srgbClr val="FFFF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85" name="AutoShape 49"/>
            <p:cNvSpPr>
              <a:spLocks noChangeArrowheads="1"/>
            </p:cNvSpPr>
            <p:nvPr/>
          </p:nvSpPr>
          <p:spPr bwMode="auto">
            <a:xfrm>
              <a:off x="3500" y="1923"/>
              <a:ext cx="150" cy="150"/>
            </a:xfrm>
            <a:prstGeom prst="star5">
              <a:avLst/>
            </a:prstGeom>
            <a:solidFill>
              <a:srgbClr val="FF0000"/>
            </a:solidFill>
            <a:ln w="3175" algn="ctr">
              <a:solidFill>
                <a:srgbClr val="FFFF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86" name="AutoShape 50"/>
            <p:cNvSpPr>
              <a:spLocks noChangeArrowheads="1"/>
            </p:cNvSpPr>
            <p:nvPr/>
          </p:nvSpPr>
          <p:spPr bwMode="auto">
            <a:xfrm>
              <a:off x="3650" y="1922"/>
              <a:ext cx="157" cy="150"/>
            </a:xfrm>
            <a:prstGeom prst="star5">
              <a:avLst/>
            </a:prstGeom>
            <a:solidFill>
              <a:srgbClr val="FF0000"/>
            </a:solidFill>
            <a:ln w="3175" algn="ctr">
              <a:solidFill>
                <a:srgbClr val="FFFF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8236" name="Group 51"/>
          <p:cNvGrpSpPr>
            <a:grpSpLocks/>
          </p:cNvGrpSpPr>
          <p:nvPr/>
        </p:nvGrpSpPr>
        <p:grpSpPr bwMode="auto">
          <a:xfrm>
            <a:off x="6013450" y="3180580"/>
            <a:ext cx="849313" cy="233362"/>
            <a:chOff x="1918" y="1960"/>
            <a:chExt cx="562" cy="151"/>
          </a:xfrm>
        </p:grpSpPr>
        <p:sp>
          <p:nvSpPr>
            <p:cNvPr id="14388" name="AutoShape 52"/>
            <p:cNvSpPr>
              <a:spLocks noChangeArrowheads="1"/>
            </p:cNvSpPr>
            <p:nvPr/>
          </p:nvSpPr>
          <p:spPr bwMode="auto">
            <a:xfrm>
              <a:off x="2054" y="1961"/>
              <a:ext cx="163" cy="150"/>
            </a:xfrm>
            <a:prstGeom prst="star5">
              <a:avLst/>
            </a:prstGeom>
            <a:solidFill>
              <a:srgbClr val="FF0000"/>
            </a:solidFill>
            <a:ln w="3175" algn="ctr">
              <a:solidFill>
                <a:srgbClr val="FFFF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89" name="AutoShape 53"/>
            <p:cNvSpPr>
              <a:spLocks noChangeArrowheads="1"/>
            </p:cNvSpPr>
            <p:nvPr/>
          </p:nvSpPr>
          <p:spPr bwMode="auto">
            <a:xfrm>
              <a:off x="2323" y="1960"/>
              <a:ext cx="157" cy="150"/>
            </a:xfrm>
            <a:prstGeom prst="star5">
              <a:avLst/>
            </a:prstGeom>
            <a:solidFill>
              <a:srgbClr val="FF0000"/>
            </a:solidFill>
            <a:ln w="3175" algn="ctr">
              <a:solidFill>
                <a:srgbClr val="FFFF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90" name="AutoShape 54"/>
            <p:cNvSpPr>
              <a:spLocks noChangeArrowheads="1"/>
            </p:cNvSpPr>
            <p:nvPr/>
          </p:nvSpPr>
          <p:spPr bwMode="auto">
            <a:xfrm>
              <a:off x="2189" y="1961"/>
              <a:ext cx="155" cy="150"/>
            </a:xfrm>
            <a:prstGeom prst="star5">
              <a:avLst/>
            </a:prstGeom>
            <a:solidFill>
              <a:srgbClr val="FF0000"/>
            </a:solidFill>
            <a:ln w="3175" algn="ctr">
              <a:solidFill>
                <a:srgbClr val="FFFF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91" name="AutoShape 55"/>
            <p:cNvSpPr>
              <a:spLocks noChangeArrowheads="1"/>
            </p:cNvSpPr>
            <p:nvPr/>
          </p:nvSpPr>
          <p:spPr bwMode="auto">
            <a:xfrm>
              <a:off x="1918" y="1960"/>
              <a:ext cx="157" cy="150"/>
            </a:xfrm>
            <a:prstGeom prst="star5">
              <a:avLst/>
            </a:prstGeom>
            <a:solidFill>
              <a:srgbClr val="FF0000"/>
            </a:solidFill>
            <a:ln w="3175" algn="ctr">
              <a:solidFill>
                <a:srgbClr val="FFFF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392" name="AutoShape 56"/>
          <p:cNvSpPr>
            <a:spLocks noChangeArrowheads="1"/>
          </p:cNvSpPr>
          <p:nvPr/>
        </p:nvSpPr>
        <p:spPr bwMode="auto">
          <a:xfrm>
            <a:off x="3536950" y="3415530"/>
            <a:ext cx="530225" cy="409575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wrap="none" lIns="91427" tIns="45714" rIns="91427" bIns="45714" anchor="ctr">
            <a:spAutoFit/>
          </a:bodyPr>
          <a:lstStyle/>
          <a:p>
            <a:pPr algn="ctr" eaLnBrk="0" hangingPunct="0">
              <a:defRPr/>
            </a:pPr>
            <a:r>
              <a:rPr lang="en-US" sz="1000" b="0">
                <a:latin typeface="Verdana" pitchFamily="34" charset="0"/>
              </a:rPr>
              <a:t>DC</a:t>
            </a:r>
          </a:p>
          <a:p>
            <a:pPr algn="ctr" eaLnBrk="0" hangingPunct="0">
              <a:defRPr/>
            </a:pPr>
            <a:r>
              <a:rPr lang="en-US" sz="1000" b="0">
                <a:latin typeface="Verdana" pitchFamily="34" charset="0"/>
              </a:rPr>
              <a:t>CD&amp;I</a:t>
            </a:r>
          </a:p>
        </p:txBody>
      </p:sp>
      <p:cxnSp>
        <p:nvCxnSpPr>
          <p:cNvPr id="8238" name="AutoShape 57"/>
          <p:cNvCxnSpPr>
            <a:cxnSpLocks noChangeShapeType="1"/>
          </p:cNvCxnSpPr>
          <p:nvPr/>
        </p:nvCxnSpPr>
        <p:spPr bwMode="auto">
          <a:xfrm rot="10800000">
            <a:off x="3019425" y="3620317"/>
            <a:ext cx="517525" cy="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14394" name="AutoShape 58"/>
          <p:cNvSpPr>
            <a:spLocks noChangeArrowheads="1"/>
          </p:cNvSpPr>
          <p:nvPr/>
        </p:nvSpPr>
        <p:spPr bwMode="auto">
          <a:xfrm>
            <a:off x="3917950" y="1453380"/>
            <a:ext cx="727075" cy="622300"/>
          </a:xfrm>
          <a:prstGeom prst="flowChartDecision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0" tIns="0" rIns="0" bIns="0" anchor="ctr">
            <a:spAutoFit/>
          </a:bodyPr>
          <a:lstStyle/>
          <a:p>
            <a:pPr algn="ctr" eaLnBrk="0" hangingPunct="0">
              <a:defRPr/>
            </a:pPr>
            <a:r>
              <a:rPr lang="en-US" sz="1000" b="0">
                <a:latin typeface="Verdana" pitchFamily="34" charset="0"/>
              </a:rPr>
              <a:t>DC CD&amp;I</a:t>
            </a:r>
          </a:p>
        </p:txBody>
      </p:sp>
      <p:cxnSp>
        <p:nvCxnSpPr>
          <p:cNvPr id="8240" name="AutoShape 59"/>
          <p:cNvCxnSpPr>
            <a:cxnSpLocks noChangeShapeType="1"/>
          </p:cNvCxnSpPr>
          <p:nvPr/>
        </p:nvCxnSpPr>
        <p:spPr bwMode="auto">
          <a:xfrm flipH="1">
            <a:off x="6935788" y="3620317"/>
            <a:ext cx="531812" cy="0"/>
          </a:xfrm>
          <a:prstGeom prst="straightConnector1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4402" name="AutoShape 66"/>
          <p:cNvSpPr>
            <a:spLocks noChangeArrowheads="1"/>
          </p:cNvSpPr>
          <p:nvPr/>
        </p:nvSpPr>
        <p:spPr bwMode="auto">
          <a:xfrm>
            <a:off x="284163" y="5250680"/>
            <a:ext cx="1176337" cy="409575"/>
          </a:xfrm>
          <a:prstGeom prst="flowChartPredefinedProcess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1427" tIns="45714" rIns="91427" bIns="45714" anchor="ctr">
            <a:spAutoFit/>
          </a:bodyPr>
          <a:lstStyle/>
          <a:p>
            <a:pPr algn="ctr" eaLnBrk="0" hangingPunct="0">
              <a:defRPr/>
            </a:pPr>
            <a:r>
              <a:rPr lang="en-US" sz="1000" b="0">
                <a:latin typeface="Verdana" pitchFamily="34" charset="0"/>
              </a:rPr>
              <a:t>Rapid Acquisition</a:t>
            </a:r>
          </a:p>
        </p:txBody>
      </p:sp>
      <p:cxnSp>
        <p:nvCxnSpPr>
          <p:cNvPr id="8242" name="AutoShape 67"/>
          <p:cNvCxnSpPr>
            <a:cxnSpLocks noChangeShapeType="1"/>
            <a:stCxn id="14354" idx="1"/>
            <a:endCxn id="14402" idx="0"/>
          </p:cNvCxnSpPr>
          <p:nvPr/>
        </p:nvCxnSpPr>
        <p:spPr bwMode="auto">
          <a:xfrm rot="10800000" flipV="1">
            <a:off x="873125" y="3620317"/>
            <a:ext cx="200025" cy="1630363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8243" name="AutoShape 69"/>
          <p:cNvCxnSpPr>
            <a:cxnSpLocks noChangeShapeType="1"/>
            <a:stCxn id="14402" idx="3"/>
            <a:endCxn id="14353" idx="1"/>
          </p:cNvCxnSpPr>
          <p:nvPr/>
        </p:nvCxnSpPr>
        <p:spPr bwMode="auto">
          <a:xfrm flipV="1">
            <a:off x="1460500" y="5449117"/>
            <a:ext cx="2008188" cy="63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14406" name="AutoShape 70"/>
          <p:cNvSpPr>
            <a:spLocks noChangeArrowheads="1"/>
          </p:cNvSpPr>
          <p:nvPr/>
        </p:nvSpPr>
        <p:spPr bwMode="auto">
          <a:xfrm>
            <a:off x="5832475" y="5419081"/>
            <a:ext cx="1152525" cy="442661"/>
          </a:xfrm>
          <a:prstGeom prst="flowChartAlternateProcess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1427" tIns="45714" rIns="91427" bIns="45714" anchor="ctr">
            <a:spAutoFit/>
          </a:bodyPr>
          <a:lstStyle/>
          <a:p>
            <a:pPr algn="ctr" eaLnBrk="0" hangingPunct="0">
              <a:defRPr/>
            </a:pPr>
            <a:r>
              <a:rPr lang="en-US" sz="1000" b="0" dirty="0" smtClean="0">
                <a:latin typeface="Verdana" pitchFamily="34" charset="0"/>
              </a:rPr>
              <a:t>MCFDS </a:t>
            </a:r>
            <a:r>
              <a:rPr lang="en-US" sz="1000" b="0" dirty="0">
                <a:latin typeface="Verdana" pitchFamily="34" charset="0"/>
              </a:rPr>
              <a:t>Consideration</a:t>
            </a:r>
          </a:p>
        </p:txBody>
      </p:sp>
      <p:sp>
        <p:nvSpPr>
          <p:cNvPr id="14407" name="AutoShape 71"/>
          <p:cNvSpPr>
            <a:spLocks noChangeArrowheads="1"/>
          </p:cNvSpPr>
          <p:nvPr/>
        </p:nvSpPr>
        <p:spPr bwMode="auto">
          <a:xfrm>
            <a:off x="6524625" y="4391842"/>
            <a:ext cx="1308100" cy="501650"/>
          </a:xfrm>
          <a:prstGeom prst="flowChartDecision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0" tIns="0" rIns="0" bIns="0" anchor="ctr">
            <a:spAutoFit/>
          </a:bodyPr>
          <a:lstStyle/>
          <a:p>
            <a:pPr algn="ctr" eaLnBrk="0" hangingPunct="0">
              <a:defRPr/>
            </a:pPr>
            <a:r>
              <a:rPr lang="en-US" b="0">
                <a:latin typeface="Verdana" pitchFamily="34" charset="0"/>
              </a:rPr>
              <a:t>Sustainment Review</a:t>
            </a:r>
          </a:p>
        </p:txBody>
      </p:sp>
      <p:sp>
        <p:nvSpPr>
          <p:cNvPr id="8246" name="AutoShape 75"/>
          <p:cNvSpPr>
            <a:spLocks noChangeArrowheads="1"/>
          </p:cNvSpPr>
          <p:nvPr/>
        </p:nvSpPr>
        <p:spPr bwMode="auto">
          <a:xfrm>
            <a:off x="6223000" y="4899842"/>
            <a:ext cx="419100" cy="4572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5727" y="16199"/>
                </a:moveTo>
                <a:cubicBezTo>
                  <a:pt x="7100" y="17490"/>
                  <a:pt x="8915" y="18209"/>
                  <a:pt x="10800" y="18209"/>
                </a:cubicBezTo>
                <a:cubicBezTo>
                  <a:pt x="14891" y="18209"/>
                  <a:pt x="18209" y="14891"/>
                  <a:pt x="18209" y="10800"/>
                </a:cubicBezTo>
                <a:cubicBezTo>
                  <a:pt x="18209" y="6708"/>
                  <a:pt x="14891" y="3391"/>
                  <a:pt x="10800" y="3391"/>
                </a:cubicBezTo>
                <a:cubicBezTo>
                  <a:pt x="6708" y="3391"/>
                  <a:pt x="3391" y="6708"/>
                  <a:pt x="3391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8052" y="21600"/>
                  <a:pt x="5407" y="20552"/>
                  <a:pt x="3405" y="18671"/>
                </a:cubicBezTo>
                <a:lnTo>
                  <a:pt x="1556" y="20639"/>
                </a:lnTo>
                <a:lnTo>
                  <a:pt x="1362" y="14425"/>
                </a:lnTo>
                <a:lnTo>
                  <a:pt x="7575" y="14232"/>
                </a:lnTo>
                <a:lnTo>
                  <a:pt x="5727" y="16199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247" name="AutoShape 72"/>
          <p:cNvCxnSpPr>
            <a:cxnSpLocks noChangeShapeType="1"/>
            <a:stCxn id="14407" idx="2"/>
            <a:endCxn id="14355" idx="2"/>
          </p:cNvCxnSpPr>
          <p:nvPr/>
        </p:nvCxnSpPr>
        <p:spPr bwMode="auto">
          <a:xfrm rot="5400000">
            <a:off x="6363493" y="4133874"/>
            <a:ext cx="55563" cy="1574800"/>
          </a:xfrm>
          <a:prstGeom prst="bentConnector3">
            <a:avLst>
              <a:gd name="adj1" fmla="val 51143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8248" name="AutoShape 73"/>
          <p:cNvCxnSpPr>
            <a:cxnSpLocks noChangeShapeType="1"/>
            <a:stCxn id="14355" idx="3"/>
            <a:endCxn id="14407" idx="1"/>
          </p:cNvCxnSpPr>
          <p:nvPr/>
        </p:nvCxnSpPr>
        <p:spPr bwMode="auto">
          <a:xfrm flipV="1">
            <a:off x="6224588" y="4642667"/>
            <a:ext cx="300037" cy="9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4410" name="Text Box 74"/>
          <p:cNvSpPr txBox="1">
            <a:spLocks noChangeArrowheads="1"/>
          </p:cNvSpPr>
          <p:nvPr/>
        </p:nvSpPr>
        <p:spPr bwMode="auto">
          <a:xfrm>
            <a:off x="7874000" y="4039417"/>
            <a:ext cx="1131888" cy="1393825"/>
          </a:xfrm>
          <a:prstGeom prst="rect">
            <a:avLst/>
          </a:prstGeom>
          <a:gradFill flip="none" rotWithShape="1">
            <a:gsLst>
              <a:gs pos="0">
                <a:srgbClr val="66FF33">
                  <a:tint val="66000"/>
                  <a:satMod val="160000"/>
                </a:srgbClr>
              </a:gs>
              <a:gs pos="50000">
                <a:srgbClr val="66FF33">
                  <a:tint val="44500"/>
                  <a:satMod val="160000"/>
                </a:srgbClr>
              </a:gs>
              <a:gs pos="100000">
                <a:srgbClr val="66FF33">
                  <a:tint val="23500"/>
                  <a:satMod val="160000"/>
                </a:srgbClr>
              </a:gs>
            </a:gsLst>
            <a:lin ang="0" scaled="1"/>
            <a:tileRect/>
          </a:gradFill>
          <a:ln w="3175" algn="ctr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lIns="91415" tIns="45707" rIns="91415" bIns="45707"/>
          <a:lstStyle/>
          <a:p>
            <a:pPr algn="ctr" eaLnBrk="0" hangingPunct="0">
              <a:defRPr/>
            </a:pPr>
            <a:r>
              <a:rPr lang="en-US" sz="1000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UNP 5.0: Disposal (materiel)</a:t>
            </a:r>
          </a:p>
        </p:txBody>
      </p:sp>
      <p:sp>
        <p:nvSpPr>
          <p:cNvPr id="14412" name="AutoShape 76"/>
          <p:cNvSpPr>
            <a:spLocks noChangeArrowheads="1"/>
          </p:cNvSpPr>
          <p:nvPr/>
        </p:nvSpPr>
        <p:spPr bwMode="auto">
          <a:xfrm>
            <a:off x="7981950" y="4812530"/>
            <a:ext cx="947738" cy="501650"/>
          </a:xfrm>
          <a:prstGeom prst="flowChartPredefinedProcess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0" tIns="0" rIns="0" bIns="0" anchor="ctr">
            <a:spAutoFit/>
          </a:bodyPr>
          <a:lstStyle/>
          <a:p>
            <a:pPr algn="ctr" eaLnBrk="0" hangingPunct="0">
              <a:defRPr/>
            </a:pPr>
            <a:r>
              <a:rPr lang="en-US" b="0">
                <a:latin typeface="Verdana" pitchFamily="34" charset="0"/>
              </a:rPr>
              <a:t>Disposal Planning/ Resourcing /Execution</a:t>
            </a:r>
          </a:p>
        </p:txBody>
      </p:sp>
      <p:cxnSp>
        <p:nvCxnSpPr>
          <p:cNvPr id="8251" name="AutoShape 77"/>
          <p:cNvCxnSpPr>
            <a:cxnSpLocks noChangeShapeType="1"/>
            <a:stCxn id="14407" idx="3"/>
            <a:endCxn id="14412" idx="0"/>
          </p:cNvCxnSpPr>
          <p:nvPr/>
        </p:nvCxnSpPr>
        <p:spPr bwMode="auto">
          <a:xfrm>
            <a:off x="7832725" y="4642667"/>
            <a:ext cx="623888" cy="169863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14414" name="AutoShape 78"/>
          <p:cNvSpPr>
            <a:spLocks noChangeArrowheads="1"/>
          </p:cNvSpPr>
          <p:nvPr/>
        </p:nvSpPr>
        <p:spPr bwMode="auto">
          <a:xfrm>
            <a:off x="8113713" y="5507855"/>
            <a:ext cx="762000" cy="276225"/>
          </a:xfrm>
          <a:prstGeom prst="flowChartAlternateProcess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0" tIns="0" rIns="0" bIns="0" anchor="ctr">
            <a:spAutoFit/>
          </a:bodyPr>
          <a:lstStyle/>
          <a:p>
            <a:pPr algn="ctr" eaLnBrk="0" hangingPunct="0">
              <a:defRPr/>
            </a:pPr>
            <a:r>
              <a:rPr lang="en-US" b="0">
                <a:latin typeface="Verdana" pitchFamily="34" charset="0"/>
              </a:rPr>
              <a:t>Program of Record</a:t>
            </a:r>
          </a:p>
        </p:txBody>
      </p:sp>
      <p:cxnSp>
        <p:nvCxnSpPr>
          <p:cNvPr id="8253" name="AutoShape 79"/>
          <p:cNvCxnSpPr>
            <a:cxnSpLocks noChangeShapeType="1"/>
            <a:stCxn id="14407" idx="2"/>
            <a:endCxn id="14414" idx="1"/>
          </p:cNvCxnSpPr>
          <p:nvPr/>
        </p:nvCxnSpPr>
        <p:spPr bwMode="auto">
          <a:xfrm rot="16200000" flipH="1">
            <a:off x="7269956" y="4802211"/>
            <a:ext cx="752475" cy="935038"/>
          </a:xfrm>
          <a:prstGeom prst="bentConnector2">
            <a:avLst/>
          </a:prstGeom>
          <a:noFill/>
          <a:ln w="3175">
            <a:solidFill>
              <a:schemeClr val="tx1"/>
            </a:solidFill>
            <a:prstDash val="dashDot"/>
            <a:miter lim="800000"/>
            <a:headEnd/>
            <a:tailEnd type="triangle" w="med" len="med"/>
          </a:ln>
        </p:spPr>
      </p:cxnSp>
      <p:cxnSp>
        <p:nvCxnSpPr>
          <p:cNvPr id="8254" name="AutoShape 80"/>
          <p:cNvCxnSpPr>
            <a:cxnSpLocks noChangeShapeType="1"/>
            <a:stCxn id="14406" idx="3"/>
            <a:endCxn id="14414" idx="1"/>
          </p:cNvCxnSpPr>
          <p:nvPr/>
        </p:nvCxnSpPr>
        <p:spPr bwMode="auto">
          <a:xfrm>
            <a:off x="6985000" y="5640412"/>
            <a:ext cx="1128713" cy="5556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 type="triangle" w="med" len="med"/>
          </a:ln>
        </p:spPr>
      </p:cxnSp>
      <p:cxnSp>
        <p:nvCxnSpPr>
          <p:cNvPr id="82" name="Straight Connector 81"/>
          <p:cNvCxnSpPr/>
          <p:nvPr/>
        </p:nvCxnSpPr>
        <p:spPr>
          <a:xfrm flipH="1">
            <a:off x="136525" y="988242"/>
            <a:ext cx="9525" cy="4938713"/>
          </a:xfrm>
          <a:prstGeom prst="line">
            <a:avLst/>
          </a:prstGeom>
          <a:ln w="25400">
            <a:solidFill>
              <a:srgbClr val="C00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136525" y="980305"/>
            <a:ext cx="8842375" cy="7937"/>
          </a:xfrm>
          <a:prstGeom prst="line">
            <a:avLst/>
          </a:prstGeom>
          <a:ln w="25400">
            <a:solidFill>
              <a:srgbClr val="C00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H="1" flipV="1">
            <a:off x="8978900" y="980306"/>
            <a:ext cx="41275" cy="4946649"/>
          </a:xfrm>
          <a:prstGeom prst="line">
            <a:avLst/>
          </a:prstGeom>
          <a:ln w="25400">
            <a:solidFill>
              <a:srgbClr val="C00000"/>
            </a:solidFill>
            <a:tailEnd type="none"/>
          </a:ln>
          <a:effectLst>
            <a:outerShdw blurRad="50800" dist="63500" dir="2700000" algn="tl" rotWithShape="0">
              <a:prstClr val="black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128588" y="5903142"/>
            <a:ext cx="8891587" cy="23813"/>
          </a:xfrm>
          <a:prstGeom prst="line">
            <a:avLst/>
          </a:prstGeom>
          <a:ln w="25400">
            <a:solidFill>
              <a:srgbClr val="C00000"/>
            </a:solidFill>
            <a:tailEnd type="none"/>
          </a:ln>
          <a:effectLst>
            <a:outerShdw blurRad="50800" dist="63500" dir="2700000" algn="tl" rotWithShape="0">
              <a:prstClr val="black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0" name="Picture 2" descr="Army Officer Colone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6955" y="1242530"/>
            <a:ext cx="362466" cy="204726"/>
          </a:xfrm>
          <a:prstGeom prst="rect">
            <a:avLst/>
          </a:prstGeom>
          <a:noFill/>
        </p:spPr>
      </p:pic>
      <p:sp>
        <p:nvSpPr>
          <p:cNvPr id="87" name="Slide Number Placeholder 86"/>
          <p:cNvSpPr>
            <a:spLocks noGrp="1"/>
          </p:cNvSpPr>
          <p:nvPr>
            <p:ph type="sldNum" sz="quarter" idx="12"/>
          </p:nvPr>
        </p:nvSpPr>
        <p:spPr>
          <a:xfrm>
            <a:off x="6988222" y="6097742"/>
            <a:ext cx="2133600" cy="365125"/>
          </a:xfrm>
        </p:spPr>
        <p:txBody>
          <a:bodyPr/>
          <a:lstStyle/>
          <a:p>
            <a:pPr>
              <a:defRPr/>
            </a:pPr>
            <a:fld id="{03B3968B-072D-4192-87EC-88ABA86AF37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5" name="AutoShape 4"/>
          <p:cNvSpPr>
            <a:spLocks noChangeArrowheads="1"/>
          </p:cNvSpPr>
          <p:nvPr/>
        </p:nvSpPr>
        <p:spPr bwMode="auto">
          <a:xfrm>
            <a:off x="228600" y="6127315"/>
            <a:ext cx="8488363" cy="6462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b="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Verdana" pitchFamily="34" charset="0"/>
              </a:rPr>
              <a:t>Not One Process, 8</a:t>
            </a:r>
            <a:r>
              <a:rPr lang="en-US" sz="1800" b="0" dirty="0" smtClean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Verdana" pitchFamily="34" charset="0"/>
              </a:rPr>
              <a:t>00 </a:t>
            </a:r>
            <a:r>
              <a:rPr lang="en-US" sz="1800" b="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Verdana" pitchFamily="34" charset="0"/>
              </a:rPr>
              <a:t>Times</a:t>
            </a:r>
          </a:p>
          <a:p>
            <a:pPr algn="ctr">
              <a:defRPr/>
            </a:pPr>
            <a:r>
              <a:rPr lang="en-US" sz="1800" b="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Verdana" pitchFamily="34" charset="0"/>
              </a:rPr>
              <a:t>8</a:t>
            </a:r>
            <a:r>
              <a:rPr lang="en-US" sz="1800" b="0" dirty="0" smtClean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Verdana" pitchFamily="34" charset="0"/>
              </a:rPr>
              <a:t>00 </a:t>
            </a:r>
            <a:r>
              <a:rPr lang="en-US" sz="1800" b="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Verdana" pitchFamily="34" charset="0"/>
              </a:rPr>
              <a:t>Processes, One Time Each.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Urgent Needs Process</a:t>
            </a:r>
            <a:br>
              <a:rPr lang="en-US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800" b="0" i="1" dirty="0" err="1" smtClean="0"/>
              <a:t>CD&amp;I</a:t>
            </a:r>
            <a:r>
              <a:rPr lang="en-US" sz="1800" b="0" i="1" dirty="0" smtClean="0"/>
              <a:t> Internal </a:t>
            </a:r>
          </a:p>
        </p:txBody>
      </p:sp>
      <p:sp>
        <p:nvSpPr>
          <p:cNvPr id="56323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239000" y="64770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632ACB5-E378-44A9-8499-E4D8509B6F54}" type="slidenum">
              <a:rPr lang="en-US" sz="1100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r>
              <a:rPr lang="en-US" sz="1100" b="1" dirty="0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2731012" name="AutoShape 4"/>
          <p:cNvSpPr>
            <a:spLocks noChangeArrowheads="1"/>
          </p:cNvSpPr>
          <p:nvPr/>
        </p:nvSpPr>
        <p:spPr bwMode="auto">
          <a:xfrm>
            <a:off x="1524000" y="1419225"/>
            <a:ext cx="1219200" cy="561975"/>
          </a:xfrm>
          <a:prstGeom prst="flowChartPredefinedProcess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Integration Division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assigned</a:t>
            </a:r>
          </a:p>
        </p:txBody>
      </p:sp>
      <p:sp>
        <p:nvSpPr>
          <p:cNvPr id="2731013" name="AutoShape 5"/>
          <p:cNvSpPr>
            <a:spLocks noChangeArrowheads="1"/>
          </p:cNvSpPr>
          <p:nvPr/>
        </p:nvSpPr>
        <p:spPr bwMode="auto">
          <a:xfrm>
            <a:off x="4800600" y="1454150"/>
            <a:ext cx="990600" cy="552450"/>
          </a:xfrm>
          <a:prstGeom prst="flowChartPredefinedProcess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err="1">
                <a:solidFill>
                  <a:srgbClr val="000000"/>
                </a:solidFill>
              </a:rPr>
              <a:t>CPB</a:t>
            </a:r>
            <a:r>
              <a:rPr lang="en-US" sz="1000" dirty="0">
                <a:solidFill>
                  <a:srgbClr val="000000"/>
                </a:solidFill>
              </a:rPr>
              <a:t> Reviews </a:t>
            </a:r>
            <a:r>
              <a:rPr lang="en-US" sz="1000" dirty="0" err="1">
                <a:solidFill>
                  <a:srgbClr val="000000"/>
                </a:solidFill>
              </a:rPr>
              <a:t>SRB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2731014" name="AutoShape 6"/>
          <p:cNvSpPr>
            <a:spLocks noChangeArrowheads="1"/>
          </p:cNvSpPr>
          <p:nvPr/>
        </p:nvSpPr>
        <p:spPr bwMode="auto">
          <a:xfrm>
            <a:off x="7683500" y="1427163"/>
            <a:ext cx="927100" cy="554037"/>
          </a:xfrm>
          <a:prstGeom prst="flowChartPredefinedProcess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err="1">
                <a:solidFill>
                  <a:srgbClr val="000000"/>
                </a:solidFill>
              </a:rPr>
              <a:t>CDIB</a:t>
            </a:r>
            <a:r>
              <a:rPr lang="en-US" sz="1000" dirty="0">
                <a:solidFill>
                  <a:srgbClr val="000000"/>
                </a:solidFill>
              </a:rPr>
              <a:t> Review &amp; Vote</a:t>
            </a:r>
          </a:p>
        </p:txBody>
      </p:sp>
      <p:sp>
        <p:nvSpPr>
          <p:cNvPr id="2731015" name="AutoShape 7"/>
          <p:cNvSpPr>
            <a:spLocks noChangeArrowheads="1"/>
          </p:cNvSpPr>
          <p:nvPr/>
        </p:nvSpPr>
        <p:spPr bwMode="auto">
          <a:xfrm>
            <a:off x="7620000" y="4284663"/>
            <a:ext cx="1065213" cy="409575"/>
          </a:xfrm>
          <a:prstGeom prst="flowChartPredefinedProcess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>
                <a:solidFill>
                  <a:srgbClr val="000000"/>
                </a:solidFill>
              </a:rPr>
              <a:t>DC, CD&amp;I Review</a:t>
            </a:r>
          </a:p>
        </p:txBody>
      </p:sp>
      <p:sp>
        <p:nvSpPr>
          <p:cNvPr id="2731016" name="AutoShape 8"/>
          <p:cNvSpPr>
            <a:spLocks noChangeArrowheads="1"/>
          </p:cNvSpPr>
          <p:nvPr/>
        </p:nvSpPr>
        <p:spPr bwMode="auto">
          <a:xfrm>
            <a:off x="7683500" y="2874963"/>
            <a:ext cx="914400" cy="561975"/>
          </a:xfrm>
          <a:prstGeom prst="flowChartPredefinedProcess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>
                <a:solidFill>
                  <a:srgbClr val="000000"/>
                </a:solidFill>
              </a:rPr>
              <a:t>Dir, CDD Review</a:t>
            </a:r>
          </a:p>
        </p:txBody>
      </p:sp>
      <p:sp>
        <p:nvSpPr>
          <p:cNvPr id="2731017" name="AutoShape 9"/>
          <p:cNvSpPr>
            <a:spLocks noChangeArrowheads="1"/>
          </p:cNvSpPr>
          <p:nvPr/>
        </p:nvSpPr>
        <p:spPr bwMode="auto">
          <a:xfrm>
            <a:off x="7419975" y="5614988"/>
            <a:ext cx="1522413" cy="530225"/>
          </a:xfrm>
          <a:prstGeom prst="flowChartPreparation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50" dirty="0" err="1">
                <a:solidFill>
                  <a:srgbClr val="000000"/>
                </a:solidFill>
              </a:rPr>
              <a:t>CPB</a:t>
            </a:r>
            <a:r>
              <a:rPr lang="en-US" sz="950" dirty="0">
                <a:solidFill>
                  <a:srgbClr val="000000"/>
                </a:solidFill>
              </a:rPr>
              <a:t> Dev  </a:t>
            </a:r>
            <a:r>
              <a:rPr lang="en-US" sz="950" dirty="0" err="1">
                <a:solidFill>
                  <a:srgbClr val="000000"/>
                </a:solidFill>
              </a:rPr>
              <a:t>UUNS</a:t>
            </a:r>
            <a:r>
              <a:rPr lang="en-US" sz="950" dirty="0">
                <a:solidFill>
                  <a:srgbClr val="000000"/>
                </a:solidFill>
              </a:rPr>
              <a:t> MROC DB</a:t>
            </a:r>
          </a:p>
        </p:txBody>
      </p:sp>
      <p:sp>
        <p:nvSpPr>
          <p:cNvPr id="2731019" name="AutoShape 11"/>
          <p:cNvSpPr>
            <a:spLocks noChangeArrowheads="1"/>
          </p:cNvSpPr>
          <p:nvPr/>
        </p:nvSpPr>
        <p:spPr bwMode="auto">
          <a:xfrm>
            <a:off x="323850" y="2370138"/>
            <a:ext cx="685800" cy="687387"/>
          </a:xfrm>
          <a:prstGeom prst="flowChartDocumen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Urgent </a:t>
            </a:r>
            <a:r>
              <a:rPr lang="en-US" sz="1000" dirty="0" err="1">
                <a:solidFill>
                  <a:srgbClr val="000000"/>
                </a:solidFill>
              </a:rPr>
              <a:t>UNS</a:t>
            </a:r>
            <a:r>
              <a:rPr lang="en-US" sz="1000" dirty="0">
                <a:solidFill>
                  <a:srgbClr val="000000"/>
                </a:solidFill>
              </a:rPr>
              <a:t> to </a:t>
            </a:r>
            <a:r>
              <a:rPr lang="en-US" sz="1000" dirty="0" err="1">
                <a:solidFill>
                  <a:srgbClr val="000000"/>
                </a:solidFill>
              </a:rPr>
              <a:t>CPB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2731020" name="AutoShape 12"/>
          <p:cNvSpPr>
            <a:spLocks noChangeArrowheads="1"/>
          </p:cNvSpPr>
          <p:nvPr/>
        </p:nvSpPr>
        <p:spPr bwMode="auto">
          <a:xfrm>
            <a:off x="5943600" y="1312863"/>
            <a:ext cx="1600200" cy="793750"/>
          </a:xfrm>
          <a:prstGeom prst="flowChartDecision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1427" tIns="45713" rIns="91427" bIns="45713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err="1">
                <a:solidFill>
                  <a:srgbClr val="000000"/>
                </a:solidFill>
              </a:rPr>
              <a:t>SRB</a:t>
            </a:r>
            <a:r>
              <a:rPr lang="en-US" sz="1000" dirty="0">
                <a:solidFill>
                  <a:srgbClr val="000000"/>
                </a:solidFill>
              </a:rPr>
              <a:t> Sufficient</a:t>
            </a:r>
          </a:p>
        </p:txBody>
      </p:sp>
      <p:sp>
        <p:nvSpPr>
          <p:cNvPr id="2731021" name="AutoShape 13"/>
          <p:cNvSpPr>
            <a:spLocks noChangeArrowheads="1"/>
          </p:cNvSpPr>
          <p:nvPr/>
        </p:nvSpPr>
        <p:spPr bwMode="auto">
          <a:xfrm>
            <a:off x="3962400" y="1379538"/>
            <a:ext cx="609600" cy="687387"/>
          </a:xfrm>
          <a:prstGeom prst="flowChartDocumen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err="1" smtClean="0">
                <a:solidFill>
                  <a:srgbClr val="000000"/>
                </a:solidFill>
              </a:rPr>
              <a:t>UUNS</a:t>
            </a:r>
            <a:r>
              <a:rPr lang="en-US" sz="1000" dirty="0" smtClean="0">
                <a:solidFill>
                  <a:srgbClr val="000000"/>
                </a:solidFill>
              </a:rPr>
              <a:t> </a:t>
            </a:r>
            <a:r>
              <a:rPr lang="en-US" sz="1000" dirty="0" err="1" smtClean="0">
                <a:solidFill>
                  <a:srgbClr val="000000"/>
                </a:solidFill>
              </a:rPr>
              <a:t>CDIB</a:t>
            </a:r>
            <a:r>
              <a:rPr lang="en-US" sz="1000" dirty="0" smtClean="0">
                <a:solidFill>
                  <a:srgbClr val="000000"/>
                </a:solidFill>
              </a:rPr>
              <a:t> </a:t>
            </a:r>
            <a:r>
              <a:rPr lang="en-US" sz="1000" dirty="0" err="1">
                <a:solidFill>
                  <a:srgbClr val="000000"/>
                </a:solidFill>
              </a:rPr>
              <a:t>SRB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</a:p>
        </p:txBody>
      </p:sp>
      <p:cxnSp>
        <p:nvCxnSpPr>
          <p:cNvPr id="56333" name="AutoShape 14"/>
          <p:cNvCxnSpPr>
            <a:cxnSpLocks noChangeShapeType="1"/>
            <a:stCxn id="2731012" idx="2"/>
            <a:endCxn id="2731039" idx="1"/>
          </p:cNvCxnSpPr>
          <p:nvPr/>
        </p:nvCxnSpPr>
        <p:spPr bwMode="auto">
          <a:xfrm rot="16200000" flipH="1">
            <a:off x="1626394" y="2488406"/>
            <a:ext cx="1166813" cy="152400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6334" name="AutoShape 15"/>
          <p:cNvCxnSpPr>
            <a:cxnSpLocks noChangeShapeType="1"/>
            <a:stCxn id="2731020" idx="2"/>
            <a:endCxn id="2731040" idx="2"/>
          </p:cNvCxnSpPr>
          <p:nvPr/>
        </p:nvCxnSpPr>
        <p:spPr bwMode="auto">
          <a:xfrm rot="5400000" flipH="1">
            <a:off x="4966881" y="329794"/>
            <a:ext cx="124638" cy="3429000"/>
          </a:xfrm>
          <a:prstGeom prst="bentConnector3">
            <a:avLst>
              <a:gd name="adj1" fmla="val -183411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2731024" name="AutoShape 16"/>
          <p:cNvSpPr>
            <a:spLocks noChangeArrowheads="1"/>
          </p:cNvSpPr>
          <p:nvPr/>
        </p:nvSpPr>
        <p:spPr bwMode="auto">
          <a:xfrm>
            <a:off x="7391400" y="1946275"/>
            <a:ext cx="1600200" cy="795338"/>
          </a:xfrm>
          <a:prstGeom prst="flowChartDecision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1427" tIns="45713" rIns="91427" bIns="45713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err="1">
                <a:solidFill>
                  <a:srgbClr val="000000"/>
                </a:solidFill>
              </a:rPr>
              <a:t>SRB</a:t>
            </a:r>
            <a:r>
              <a:rPr lang="en-US" sz="1000" dirty="0">
                <a:solidFill>
                  <a:srgbClr val="000000"/>
                </a:solidFill>
              </a:rPr>
              <a:t> Sufficient</a:t>
            </a:r>
          </a:p>
        </p:txBody>
      </p:sp>
      <p:sp>
        <p:nvSpPr>
          <p:cNvPr id="2731025" name="AutoShape 17"/>
          <p:cNvSpPr>
            <a:spLocks noChangeArrowheads="1"/>
          </p:cNvSpPr>
          <p:nvPr/>
        </p:nvSpPr>
        <p:spPr bwMode="auto">
          <a:xfrm>
            <a:off x="7454900" y="3522663"/>
            <a:ext cx="1371600" cy="706437"/>
          </a:xfrm>
          <a:prstGeom prst="flowChartDecision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1427" tIns="45713" rIns="91427" bIns="45713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>
                <a:solidFill>
                  <a:srgbClr val="000000"/>
                </a:solidFill>
              </a:rPr>
              <a:t>Concur w/Rec</a:t>
            </a:r>
          </a:p>
        </p:txBody>
      </p:sp>
      <p:cxnSp>
        <p:nvCxnSpPr>
          <p:cNvPr id="56337" name="AutoShape 18"/>
          <p:cNvCxnSpPr>
            <a:cxnSpLocks noChangeShapeType="1"/>
            <a:stCxn id="2731024" idx="2"/>
            <a:endCxn id="2731016" idx="0"/>
          </p:cNvCxnSpPr>
          <p:nvPr/>
        </p:nvCxnSpPr>
        <p:spPr bwMode="auto">
          <a:xfrm rot="5400000">
            <a:off x="8099425" y="2782888"/>
            <a:ext cx="133350" cy="50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6338" name="AutoShape 19"/>
          <p:cNvCxnSpPr>
            <a:cxnSpLocks noChangeShapeType="1"/>
            <a:stCxn id="2731014" idx="2"/>
            <a:endCxn id="2731024" idx="0"/>
          </p:cNvCxnSpPr>
          <p:nvPr/>
        </p:nvCxnSpPr>
        <p:spPr bwMode="auto">
          <a:xfrm flipV="1">
            <a:off x="8147050" y="1946275"/>
            <a:ext cx="44450" cy="34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6339" name="AutoShape 20"/>
          <p:cNvCxnSpPr>
            <a:cxnSpLocks noChangeShapeType="1"/>
            <a:stCxn id="2731016" idx="2"/>
            <a:endCxn id="2731025" idx="0"/>
          </p:cNvCxnSpPr>
          <p:nvPr/>
        </p:nvCxnSpPr>
        <p:spPr bwMode="auto">
          <a:xfrm>
            <a:off x="8140700" y="3421063"/>
            <a:ext cx="0" cy="114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6340" name="AutoShape 21"/>
          <p:cNvCxnSpPr>
            <a:cxnSpLocks noChangeShapeType="1"/>
            <a:stCxn id="2731025" idx="2"/>
            <a:endCxn id="2731015" idx="0"/>
          </p:cNvCxnSpPr>
          <p:nvPr/>
        </p:nvCxnSpPr>
        <p:spPr bwMode="auto">
          <a:xfrm>
            <a:off x="8140700" y="4216400"/>
            <a:ext cx="12700" cy="777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6341" name="AutoShape 22"/>
          <p:cNvCxnSpPr>
            <a:cxnSpLocks noChangeShapeType="1"/>
            <a:stCxn id="2731015" idx="2"/>
            <a:endCxn id="2731065" idx="0"/>
          </p:cNvCxnSpPr>
          <p:nvPr/>
        </p:nvCxnSpPr>
        <p:spPr bwMode="auto">
          <a:xfrm rot="16200000" flipH="1">
            <a:off x="8099426" y="4746625"/>
            <a:ext cx="106362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731031" name="AutoShape 23"/>
          <p:cNvSpPr>
            <a:spLocks noChangeArrowheads="1"/>
          </p:cNvSpPr>
          <p:nvPr/>
        </p:nvSpPr>
        <p:spPr bwMode="auto">
          <a:xfrm>
            <a:off x="7772400" y="6324600"/>
            <a:ext cx="773113" cy="346075"/>
          </a:xfrm>
          <a:prstGeom prst="flowChartTerminator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err="1">
                <a:solidFill>
                  <a:srgbClr val="000000"/>
                </a:solidFill>
              </a:rPr>
              <a:t>MROC</a:t>
            </a:r>
            <a:endParaRPr lang="en-US" sz="1000" dirty="0">
              <a:solidFill>
                <a:srgbClr val="000000"/>
              </a:solidFill>
            </a:endParaRPr>
          </a:p>
        </p:txBody>
      </p:sp>
      <p:cxnSp>
        <p:nvCxnSpPr>
          <p:cNvPr id="56343" name="AutoShape 24"/>
          <p:cNvCxnSpPr>
            <a:cxnSpLocks noChangeShapeType="1"/>
            <a:stCxn id="2731065" idx="2"/>
            <a:endCxn id="2731017" idx="0"/>
          </p:cNvCxnSpPr>
          <p:nvPr/>
        </p:nvCxnSpPr>
        <p:spPr bwMode="auto">
          <a:xfrm>
            <a:off x="8153400" y="5507038"/>
            <a:ext cx="28575" cy="107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6344" name="AutoShape 26"/>
          <p:cNvCxnSpPr>
            <a:cxnSpLocks noChangeShapeType="1"/>
            <a:stCxn id="2731017" idx="2"/>
          </p:cNvCxnSpPr>
          <p:nvPr/>
        </p:nvCxnSpPr>
        <p:spPr bwMode="auto">
          <a:xfrm>
            <a:off x="8181975" y="6145213"/>
            <a:ext cx="9525" cy="1793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6345" name="AutoShape 27"/>
          <p:cNvCxnSpPr>
            <a:cxnSpLocks noChangeShapeType="1"/>
            <a:stCxn id="2731065" idx="3"/>
            <a:endCxn id="2731016" idx="3"/>
          </p:cNvCxnSpPr>
          <p:nvPr/>
        </p:nvCxnSpPr>
        <p:spPr bwMode="auto">
          <a:xfrm flipH="1" flipV="1">
            <a:off x="8597900" y="3155950"/>
            <a:ext cx="241300" cy="1998663"/>
          </a:xfrm>
          <a:prstGeom prst="bentConnector3">
            <a:avLst>
              <a:gd name="adj1" fmla="val -94736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6346" name="AutoShape 28"/>
          <p:cNvCxnSpPr>
            <a:cxnSpLocks noChangeShapeType="1"/>
            <a:stCxn id="2731025" idx="3"/>
            <a:endCxn id="2731014" idx="3"/>
          </p:cNvCxnSpPr>
          <p:nvPr/>
        </p:nvCxnSpPr>
        <p:spPr bwMode="auto">
          <a:xfrm flipH="1" flipV="1">
            <a:off x="8610600" y="1704975"/>
            <a:ext cx="215900" cy="2171700"/>
          </a:xfrm>
          <a:prstGeom prst="bentConnector3">
            <a:avLst>
              <a:gd name="adj1" fmla="val -105884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6347" name="AutoShape 29"/>
          <p:cNvCxnSpPr>
            <a:cxnSpLocks noChangeShapeType="1"/>
            <a:stCxn id="2731024" idx="1"/>
            <a:endCxn id="2731040" idx="2"/>
          </p:cNvCxnSpPr>
          <p:nvPr/>
        </p:nvCxnSpPr>
        <p:spPr bwMode="auto">
          <a:xfrm rot="10800000">
            <a:off x="3314700" y="1981976"/>
            <a:ext cx="4076700" cy="361969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6348" name="AutoShape 30"/>
          <p:cNvCxnSpPr>
            <a:cxnSpLocks noChangeShapeType="1"/>
            <a:stCxn id="2731070" idx="2"/>
            <a:endCxn id="2731019" idx="0"/>
          </p:cNvCxnSpPr>
          <p:nvPr/>
        </p:nvCxnSpPr>
        <p:spPr bwMode="auto">
          <a:xfrm flipH="1">
            <a:off x="666750" y="1868488"/>
            <a:ext cx="4763" cy="501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731039" name="AutoShape 31"/>
          <p:cNvSpPr>
            <a:spLocks noChangeArrowheads="1"/>
          </p:cNvSpPr>
          <p:nvPr/>
        </p:nvSpPr>
        <p:spPr bwMode="auto">
          <a:xfrm>
            <a:off x="2286000" y="2943225"/>
            <a:ext cx="914400" cy="409575"/>
          </a:xfrm>
          <a:prstGeom prst="flowChartPredefinedProcess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err="1">
                <a:solidFill>
                  <a:srgbClr val="000000"/>
                </a:solidFill>
              </a:rPr>
              <a:t>MTAG</a:t>
            </a:r>
            <a:endParaRPr lang="en-US" sz="1000" dirty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Triage</a:t>
            </a:r>
          </a:p>
        </p:txBody>
      </p:sp>
      <p:sp>
        <p:nvSpPr>
          <p:cNvPr id="2731040" name="AutoShape 32"/>
          <p:cNvSpPr>
            <a:spLocks noChangeArrowheads="1"/>
          </p:cNvSpPr>
          <p:nvPr/>
        </p:nvSpPr>
        <p:spPr bwMode="auto">
          <a:xfrm>
            <a:off x="2895600" y="1427977"/>
            <a:ext cx="838200" cy="553998"/>
          </a:xfrm>
          <a:prstGeom prst="flowChartPredefinedProcess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prstClr val="black"/>
                </a:solidFill>
              </a:rPr>
              <a:t>Action Officer </a:t>
            </a:r>
            <a:r>
              <a:rPr lang="en-US" sz="1000" dirty="0" err="1">
                <a:solidFill>
                  <a:prstClr val="black"/>
                </a:solidFill>
              </a:rPr>
              <a:t>Dev</a:t>
            </a:r>
            <a:endParaRPr lang="en-US" sz="1000" dirty="0">
              <a:solidFill>
                <a:prstClr val="black"/>
              </a:solidFill>
            </a:endParaRPr>
          </a:p>
        </p:txBody>
      </p:sp>
      <p:cxnSp>
        <p:nvCxnSpPr>
          <p:cNvPr id="56351" name="AutoShape 33"/>
          <p:cNvCxnSpPr>
            <a:cxnSpLocks noChangeShapeType="1"/>
            <a:stCxn id="2731012" idx="3"/>
            <a:endCxn id="2731040" idx="1"/>
          </p:cNvCxnSpPr>
          <p:nvPr/>
        </p:nvCxnSpPr>
        <p:spPr bwMode="auto">
          <a:xfrm>
            <a:off x="2743200" y="1700213"/>
            <a:ext cx="152400" cy="4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6352" name="AutoShape 34"/>
          <p:cNvCxnSpPr>
            <a:cxnSpLocks noChangeShapeType="1"/>
            <a:stCxn id="2731040" idx="3"/>
            <a:endCxn id="2731021" idx="1"/>
          </p:cNvCxnSpPr>
          <p:nvPr/>
        </p:nvCxnSpPr>
        <p:spPr bwMode="auto">
          <a:xfrm>
            <a:off x="3733800" y="1704976"/>
            <a:ext cx="228600" cy="1825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6353" name="AutoShape 35"/>
          <p:cNvCxnSpPr>
            <a:cxnSpLocks noChangeShapeType="1"/>
            <a:stCxn id="2731021" idx="3"/>
            <a:endCxn id="2731013" idx="1"/>
          </p:cNvCxnSpPr>
          <p:nvPr/>
        </p:nvCxnSpPr>
        <p:spPr bwMode="auto">
          <a:xfrm>
            <a:off x="4572000" y="1724025"/>
            <a:ext cx="228600" cy="6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6354" name="AutoShape 36"/>
          <p:cNvCxnSpPr>
            <a:cxnSpLocks noChangeShapeType="1"/>
            <a:stCxn id="2731013" idx="3"/>
            <a:endCxn id="2731020" idx="1"/>
          </p:cNvCxnSpPr>
          <p:nvPr/>
        </p:nvCxnSpPr>
        <p:spPr bwMode="auto">
          <a:xfrm flipV="1">
            <a:off x="5791200" y="1709738"/>
            <a:ext cx="152400" cy="206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6355" name="AutoShape 37"/>
          <p:cNvCxnSpPr>
            <a:cxnSpLocks noChangeShapeType="1"/>
            <a:stCxn id="2731020" idx="3"/>
            <a:endCxn id="2731014" idx="1"/>
          </p:cNvCxnSpPr>
          <p:nvPr/>
        </p:nvCxnSpPr>
        <p:spPr bwMode="auto">
          <a:xfrm flipV="1">
            <a:off x="7543800" y="1704975"/>
            <a:ext cx="139700" cy="4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6356" name="AutoShape 38"/>
          <p:cNvCxnSpPr>
            <a:cxnSpLocks noChangeShapeType="1"/>
            <a:stCxn id="2731039" idx="3"/>
            <a:endCxn id="2731040" idx="2"/>
          </p:cNvCxnSpPr>
          <p:nvPr/>
        </p:nvCxnSpPr>
        <p:spPr bwMode="auto">
          <a:xfrm flipV="1">
            <a:off x="3200400" y="1981975"/>
            <a:ext cx="114300" cy="1166038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 type="triangle" w="med" len="med"/>
            <a:tailEnd type="triangle" w="med" len="med"/>
          </a:ln>
        </p:spPr>
      </p:cxnSp>
      <p:cxnSp>
        <p:nvCxnSpPr>
          <p:cNvPr id="56357" name="AutoShape 39"/>
          <p:cNvCxnSpPr>
            <a:cxnSpLocks noChangeShapeType="1"/>
          </p:cNvCxnSpPr>
          <p:nvPr/>
        </p:nvCxnSpPr>
        <p:spPr bwMode="auto">
          <a:xfrm rot="5400000" flipH="1" flipV="1">
            <a:off x="477044" y="1966119"/>
            <a:ext cx="1312862" cy="781050"/>
          </a:xfrm>
          <a:prstGeom prst="bentConnector4">
            <a:avLst>
              <a:gd name="adj1" fmla="val -17421"/>
              <a:gd name="adj2" fmla="val 71949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2731048" name="Text Box 40"/>
          <p:cNvSpPr txBox="1">
            <a:spLocks noChangeArrowheads="1"/>
          </p:cNvSpPr>
          <p:nvPr/>
        </p:nvSpPr>
        <p:spPr bwMode="auto">
          <a:xfrm>
            <a:off x="7335838" y="1481138"/>
            <a:ext cx="43656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Yes</a:t>
            </a:r>
          </a:p>
        </p:txBody>
      </p:sp>
      <p:sp>
        <p:nvSpPr>
          <p:cNvPr id="2731049" name="Text Box 41"/>
          <p:cNvSpPr txBox="1">
            <a:spLocks noChangeArrowheads="1"/>
          </p:cNvSpPr>
          <p:nvPr/>
        </p:nvSpPr>
        <p:spPr bwMode="auto">
          <a:xfrm>
            <a:off x="6400800" y="2120900"/>
            <a:ext cx="3810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</a:t>
            </a:r>
          </a:p>
        </p:txBody>
      </p:sp>
      <p:cxnSp>
        <p:nvCxnSpPr>
          <p:cNvPr id="56360" name="AutoShape 42"/>
          <p:cNvCxnSpPr>
            <a:cxnSpLocks noChangeShapeType="1"/>
            <a:stCxn id="2731067" idx="0"/>
            <a:endCxn id="2731040" idx="2"/>
          </p:cNvCxnSpPr>
          <p:nvPr/>
        </p:nvCxnSpPr>
        <p:spPr bwMode="auto">
          <a:xfrm rot="5400000" flipH="1" flipV="1">
            <a:off x="2922236" y="1802940"/>
            <a:ext cx="213429" cy="571500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2731051" name="AutoShape 43"/>
          <p:cNvSpPr>
            <a:spLocks noChangeArrowheads="1"/>
          </p:cNvSpPr>
          <p:nvPr/>
        </p:nvSpPr>
        <p:spPr bwMode="auto">
          <a:xfrm>
            <a:off x="1355725" y="2595563"/>
            <a:ext cx="549275" cy="276999"/>
          </a:xfrm>
          <a:prstGeom prst="wedgeRectCallout">
            <a:avLst>
              <a:gd name="adj1" fmla="val -60801"/>
              <a:gd name="adj2" fmla="val -206192"/>
            </a:avLst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2 D</a:t>
            </a:r>
          </a:p>
        </p:txBody>
      </p:sp>
      <p:sp>
        <p:nvSpPr>
          <p:cNvPr id="2731054" name="AutoShape 46"/>
          <p:cNvSpPr>
            <a:spLocks noChangeArrowheads="1"/>
          </p:cNvSpPr>
          <p:nvPr/>
        </p:nvSpPr>
        <p:spPr bwMode="auto">
          <a:xfrm>
            <a:off x="4414218" y="2125663"/>
            <a:ext cx="423514" cy="276999"/>
          </a:xfrm>
          <a:prstGeom prst="wedgeRectCallout">
            <a:avLst>
              <a:gd name="adj1" fmla="val 73875"/>
              <a:gd name="adj2" fmla="val -111704"/>
            </a:avLst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54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dirty="0">
                <a:latin typeface="Arial" charset="0"/>
              </a:rPr>
              <a:t>4 D</a:t>
            </a:r>
          </a:p>
        </p:txBody>
      </p:sp>
      <p:sp>
        <p:nvSpPr>
          <p:cNvPr id="2731055" name="AutoShape 47"/>
          <p:cNvSpPr>
            <a:spLocks noChangeArrowheads="1"/>
          </p:cNvSpPr>
          <p:nvPr/>
        </p:nvSpPr>
        <p:spPr bwMode="auto">
          <a:xfrm>
            <a:off x="7073280" y="990600"/>
            <a:ext cx="423514" cy="276999"/>
          </a:xfrm>
          <a:prstGeom prst="wedgeRectCallout">
            <a:avLst>
              <a:gd name="adj1" fmla="val 81049"/>
              <a:gd name="adj2" fmla="val 90945"/>
            </a:avLst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54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dirty="0">
                <a:latin typeface="Arial" charset="0"/>
              </a:rPr>
              <a:t>7 D</a:t>
            </a:r>
          </a:p>
        </p:txBody>
      </p:sp>
      <p:sp>
        <p:nvSpPr>
          <p:cNvPr id="2731057" name="AutoShape 49"/>
          <p:cNvSpPr>
            <a:spLocks noChangeArrowheads="1"/>
          </p:cNvSpPr>
          <p:nvPr/>
        </p:nvSpPr>
        <p:spPr bwMode="auto">
          <a:xfrm>
            <a:off x="6905005" y="2971800"/>
            <a:ext cx="423514" cy="276999"/>
          </a:xfrm>
          <a:prstGeom prst="wedgeRectCallout">
            <a:avLst>
              <a:gd name="adj1" fmla="val 115909"/>
              <a:gd name="adj2" fmla="val -13791"/>
            </a:avLst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54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>
                <a:latin typeface="Arial" charset="0"/>
              </a:rPr>
              <a:t>7 D</a:t>
            </a:r>
          </a:p>
        </p:txBody>
      </p:sp>
      <p:sp>
        <p:nvSpPr>
          <p:cNvPr id="2731058" name="AutoShape 50"/>
          <p:cNvSpPr>
            <a:spLocks noChangeArrowheads="1"/>
          </p:cNvSpPr>
          <p:nvPr/>
        </p:nvSpPr>
        <p:spPr bwMode="auto">
          <a:xfrm>
            <a:off x="6858000" y="5257800"/>
            <a:ext cx="581025" cy="276999"/>
          </a:xfrm>
          <a:prstGeom prst="wedgeRectCallout">
            <a:avLst>
              <a:gd name="adj1" fmla="val 93327"/>
              <a:gd name="adj2" fmla="val 99903"/>
            </a:avLst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54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>
                <a:latin typeface="Arial" charset="0"/>
              </a:rPr>
              <a:t>3 D</a:t>
            </a:r>
          </a:p>
        </p:txBody>
      </p:sp>
      <p:sp>
        <p:nvSpPr>
          <p:cNvPr id="2731059" name="Text Box 51"/>
          <p:cNvSpPr txBox="1">
            <a:spLocks noChangeArrowheads="1"/>
          </p:cNvSpPr>
          <p:nvPr/>
        </p:nvSpPr>
        <p:spPr bwMode="auto">
          <a:xfrm>
            <a:off x="7162800" y="2193925"/>
            <a:ext cx="3810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</a:t>
            </a:r>
          </a:p>
        </p:txBody>
      </p:sp>
      <p:sp>
        <p:nvSpPr>
          <p:cNvPr id="2731060" name="Text Box 52"/>
          <p:cNvSpPr txBox="1">
            <a:spLocks noChangeArrowheads="1"/>
          </p:cNvSpPr>
          <p:nvPr/>
        </p:nvSpPr>
        <p:spPr bwMode="auto">
          <a:xfrm>
            <a:off x="8229600" y="2667000"/>
            <a:ext cx="43656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Yes</a:t>
            </a:r>
          </a:p>
        </p:txBody>
      </p:sp>
      <p:sp>
        <p:nvSpPr>
          <p:cNvPr id="2731061" name="Text Box 53"/>
          <p:cNvSpPr txBox="1">
            <a:spLocks noChangeArrowheads="1"/>
          </p:cNvSpPr>
          <p:nvPr/>
        </p:nvSpPr>
        <p:spPr bwMode="auto">
          <a:xfrm>
            <a:off x="8763000" y="3648075"/>
            <a:ext cx="3810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</a:t>
            </a:r>
          </a:p>
        </p:txBody>
      </p:sp>
      <p:sp>
        <p:nvSpPr>
          <p:cNvPr id="2731062" name="Text Box 54"/>
          <p:cNvSpPr txBox="1">
            <a:spLocks noChangeArrowheads="1"/>
          </p:cNvSpPr>
          <p:nvPr/>
        </p:nvSpPr>
        <p:spPr bwMode="auto">
          <a:xfrm>
            <a:off x="8763000" y="4968875"/>
            <a:ext cx="3810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</a:t>
            </a:r>
          </a:p>
        </p:txBody>
      </p:sp>
      <p:sp>
        <p:nvSpPr>
          <p:cNvPr id="2731063" name="Text Box 55"/>
          <p:cNvSpPr txBox="1">
            <a:spLocks noChangeArrowheads="1"/>
          </p:cNvSpPr>
          <p:nvPr/>
        </p:nvSpPr>
        <p:spPr bwMode="auto">
          <a:xfrm>
            <a:off x="8305800" y="5410200"/>
            <a:ext cx="43656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Yes</a:t>
            </a:r>
          </a:p>
        </p:txBody>
      </p:sp>
      <p:sp>
        <p:nvSpPr>
          <p:cNvPr id="2731064" name="Text Box 56"/>
          <p:cNvSpPr txBox="1">
            <a:spLocks noChangeArrowheads="1"/>
          </p:cNvSpPr>
          <p:nvPr/>
        </p:nvSpPr>
        <p:spPr bwMode="auto">
          <a:xfrm>
            <a:off x="8305800" y="4114800"/>
            <a:ext cx="4365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Yes</a:t>
            </a:r>
          </a:p>
        </p:txBody>
      </p:sp>
      <p:sp>
        <p:nvSpPr>
          <p:cNvPr id="2731065" name="AutoShape 57"/>
          <p:cNvSpPr>
            <a:spLocks noChangeArrowheads="1"/>
          </p:cNvSpPr>
          <p:nvPr/>
        </p:nvSpPr>
        <p:spPr bwMode="auto">
          <a:xfrm>
            <a:off x="7467600" y="4800600"/>
            <a:ext cx="1371600" cy="706438"/>
          </a:xfrm>
          <a:prstGeom prst="flowChartDecision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1427" tIns="45713" rIns="91427" bIns="45713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>
                <a:solidFill>
                  <a:srgbClr val="000000"/>
                </a:solidFill>
              </a:rPr>
              <a:t>Concur w/Rec</a:t>
            </a:r>
          </a:p>
        </p:txBody>
      </p:sp>
      <p:sp>
        <p:nvSpPr>
          <p:cNvPr id="56373" name="Line 58"/>
          <p:cNvSpPr>
            <a:spLocks noChangeShapeType="1"/>
          </p:cNvSpPr>
          <p:nvPr/>
        </p:nvSpPr>
        <p:spPr bwMode="auto">
          <a:xfrm flipH="1">
            <a:off x="7010400" y="2411413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lg" len="med"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31067" name="AutoShape 59"/>
          <p:cNvSpPr>
            <a:spLocks noChangeArrowheads="1"/>
          </p:cNvSpPr>
          <p:nvPr/>
        </p:nvSpPr>
        <p:spPr bwMode="auto">
          <a:xfrm>
            <a:off x="1905000" y="2195404"/>
            <a:ext cx="1676400" cy="646331"/>
          </a:xfrm>
          <a:prstGeom prst="flowChartPreparation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dirty="0">
                <a:solidFill>
                  <a:srgbClr val="000000"/>
                </a:solidFill>
              </a:rPr>
              <a:t>Determine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dirty="0">
                <a:solidFill>
                  <a:srgbClr val="000000"/>
                </a:solidFill>
              </a:rPr>
              <a:t>Performance, Schedule, &amp; Cost</a:t>
            </a:r>
          </a:p>
        </p:txBody>
      </p:sp>
      <p:sp>
        <p:nvSpPr>
          <p:cNvPr id="2731070" name="AutoShape 62"/>
          <p:cNvSpPr>
            <a:spLocks noChangeArrowheads="1"/>
          </p:cNvSpPr>
          <p:nvPr/>
        </p:nvSpPr>
        <p:spPr bwMode="auto">
          <a:xfrm>
            <a:off x="152400" y="1458913"/>
            <a:ext cx="1036638" cy="409575"/>
          </a:xfrm>
          <a:prstGeom prst="flowChartProcess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A50000"/>
            </a:solidFill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Supported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err="1">
                <a:solidFill>
                  <a:srgbClr val="000000"/>
                </a:solidFill>
              </a:rPr>
              <a:t>COMMARFOR</a:t>
            </a:r>
            <a:endParaRPr lang="en-US" sz="900" i="1" dirty="0">
              <a:solidFill>
                <a:srgbClr val="000000"/>
              </a:solidFill>
            </a:endParaRPr>
          </a:p>
        </p:txBody>
      </p:sp>
      <p:sp>
        <p:nvSpPr>
          <p:cNvPr id="2731071" name="Text Box 63"/>
          <p:cNvSpPr txBox="1">
            <a:spLocks noChangeArrowheads="1"/>
          </p:cNvSpPr>
          <p:nvPr/>
        </p:nvSpPr>
        <p:spPr bwMode="auto">
          <a:xfrm>
            <a:off x="457200" y="5562600"/>
            <a:ext cx="5638800" cy="423863"/>
          </a:xfrm>
          <a:prstGeom prst="rect">
            <a:avLst/>
          </a:prstGeom>
          <a:solidFill>
            <a:srgbClr val="990000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anchor="ctr" anchorCtr="1">
            <a:spAutoFit/>
          </a:bodyPr>
          <a:lstStyle/>
          <a:p>
            <a:pPr algn="ctr" fontAlgn="base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defRPr/>
            </a:pPr>
            <a:r>
              <a:rPr 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Goal is 60 Days or Less at </a:t>
            </a:r>
            <a:r>
              <a:rPr lang="en-US" sz="24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CD&amp;I</a:t>
            </a:r>
            <a:endParaRPr lang="en-US" sz="1600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2731072" name="Picture 6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3429000"/>
            <a:ext cx="3733800" cy="2057400"/>
          </a:xfrm>
          <a:prstGeom prst="rect">
            <a:avLst/>
          </a:prstGeom>
          <a:noFill/>
          <a:ln w="3175" algn="ctr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</p:pic>
      <p:sp>
        <p:nvSpPr>
          <p:cNvPr id="2731073" name="AutoShape 65"/>
          <p:cNvSpPr>
            <a:spLocks noChangeArrowheads="1"/>
          </p:cNvSpPr>
          <p:nvPr/>
        </p:nvSpPr>
        <p:spPr bwMode="auto">
          <a:xfrm rot="10800000">
            <a:off x="520700" y="3703638"/>
            <a:ext cx="2374900" cy="1039812"/>
          </a:xfrm>
          <a:prstGeom prst="leftArrow">
            <a:avLst>
              <a:gd name="adj1" fmla="val 50000"/>
              <a:gd name="adj2" fmla="val 49471"/>
            </a:avLst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rot="10800000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>
                <a:solidFill>
                  <a:srgbClr val="990000"/>
                </a:solidFill>
                <a:latin typeface="Arial" charset="0"/>
              </a:rPr>
              <a:t>Process facilitated by </a:t>
            </a:r>
            <a:r>
              <a:rPr lang="en-US" sz="1400" b="1" i="1" dirty="0" err="1">
                <a:solidFill>
                  <a:srgbClr val="990000"/>
                </a:solidFill>
                <a:latin typeface="Arial" charset="0"/>
              </a:rPr>
              <a:t>VNS</a:t>
            </a:r>
            <a:endParaRPr lang="en-US" sz="1400" b="1" i="1" dirty="0">
              <a:solidFill>
                <a:srgbClr val="990000"/>
              </a:solidFill>
              <a:latin typeface="Arial" charset="0"/>
            </a:endParaRPr>
          </a:p>
        </p:txBody>
      </p:sp>
      <p:sp>
        <p:nvSpPr>
          <p:cNvPr id="56379" name="Left Brace 80"/>
          <p:cNvSpPr>
            <a:spLocks/>
          </p:cNvSpPr>
          <p:nvPr/>
        </p:nvSpPr>
        <p:spPr bwMode="auto">
          <a:xfrm rot="5400000">
            <a:off x="2971800" y="76200"/>
            <a:ext cx="381000" cy="2209800"/>
          </a:xfrm>
          <a:prstGeom prst="leftBrace">
            <a:avLst>
              <a:gd name="adj1" fmla="val 8324"/>
              <a:gd name="adj2" fmla="val 50000"/>
            </a:avLst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2743200" y="762000"/>
            <a:ext cx="762000" cy="276999"/>
          </a:xfrm>
          <a:prstGeom prst="rect">
            <a:avLst/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chemeClr val="tx1"/>
            </a:solidFill>
          </a:ln>
        </p:spPr>
        <p:txBody>
          <a:bodyPr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sz="1200" dirty="0"/>
              <a:t>30  D</a:t>
            </a:r>
          </a:p>
        </p:txBody>
      </p:sp>
      <p:sp>
        <p:nvSpPr>
          <p:cNvPr id="88" name="AutoShape 49"/>
          <p:cNvSpPr>
            <a:spLocks noChangeArrowheads="1"/>
          </p:cNvSpPr>
          <p:nvPr/>
        </p:nvSpPr>
        <p:spPr bwMode="auto">
          <a:xfrm>
            <a:off x="6905005" y="4271963"/>
            <a:ext cx="423514" cy="276999"/>
          </a:xfrm>
          <a:prstGeom prst="wedgeRectCallout">
            <a:avLst>
              <a:gd name="adj1" fmla="val 103512"/>
              <a:gd name="adj2" fmla="val -11205"/>
            </a:avLst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54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>
                <a:latin typeface="Arial" charset="0"/>
              </a:rPr>
              <a:t>7 D</a:t>
            </a:r>
          </a:p>
        </p:txBody>
      </p:sp>
      <p:grpSp>
        <p:nvGrpSpPr>
          <p:cNvPr id="2" name="Group 67"/>
          <p:cNvGrpSpPr>
            <a:grpSpLocks/>
          </p:cNvGrpSpPr>
          <p:nvPr/>
        </p:nvGrpSpPr>
        <p:grpSpPr bwMode="auto">
          <a:xfrm>
            <a:off x="2133600" y="6096000"/>
            <a:ext cx="5410200" cy="557213"/>
            <a:chOff x="2133600" y="6224588"/>
            <a:chExt cx="5410200" cy="557212"/>
          </a:xfrm>
          <a:solidFill>
            <a:schemeClr val="bg1">
              <a:lumMod val="75000"/>
            </a:schemeClr>
          </a:solidFill>
        </p:grpSpPr>
        <p:sp>
          <p:nvSpPr>
            <p:cNvPr id="89" name="AutoShape 7"/>
            <p:cNvSpPr>
              <a:spLocks noChangeArrowheads="1"/>
            </p:cNvSpPr>
            <p:nvPr/>
          </p:nvSpPr>
          <p:spPr bwMode="auto">
            <a:xfrm>
              <a:off x="6019800" y="6224588"/>
              <a:ext cx="1524000" cy="552449"/>
            </a:xfrm>
            <a:prstGeom prst="flowChartPredefinedProcess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anchor="ctr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 err="1">
                  <a:solidFill>
                    <a:srgbClr val="000000"/>
                  </a:solidFill>
                </a:rPr>
                <a:t>MROC</a:t>
              </a:r>
              <a:r>
                <a:rPr lang="en-US" sz="1000" dirty="0">
                  <a:solidFill>
                    <a:srgbClr val="000000"/>
                  </a:solidFill>
                </a:rPr>
                <a:t> Decision Memorandum</a:t>
              </a:r>
            </a:p>
          </p:txBody>
        </p:sp>
        <p:sp>
          <p:nvSpPr>
            <p:cNvPr id="92" name="AutoShape 7"/>
            <p:cNvSpPr>
              <a:spLocks noChangeArrowheads="1"/>
            </p:cNvSpPr>
            <p:nvPr/>
          </p:nvSpPr>
          <p:spPr bwMode="auto">
            <a:xfrm>
              <a:off x="4191000" y="6227763"/>
              <a:ext cx="1524000" cy="554037"/>
            </a:xfrm>
            <a:prstGeom prst="flowChartPredefinedProcess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anchor="ctr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 err="1">
                  <a:solidFill>
                    <a:srgbClr val="000000"/>
                  </a:solidFill>
                </a:rPr>
                <a:t>CDD</a:t>
              </a:r>
              <a:r>
                <a:rPr lang="en-US" sz="1000" dirty="0">
                  <a:solidFill>
                    <a:srgbClr val="000000"/>
                  </a:solidFill>
                </a:rPr>
                <a:t> Urgent Statement of Need</a:t>
              </a:r>
            </a:p>
          </p:txBody>
        </p:sp>
        <p:sp>
          <p:nvSpPr>
            <p:cNvPr id="93" name="AutoShape 7"/>
            <p:cNvSpPr>
              <a:spLocks noChangeArrowheads="1"/>
            </p:cNvSpPr>
            <p:nvPr/>
          </p:nvSpPr>
          <p:spPr bwMode="auto">
            <a:xfrm>
              <a:off x="2133600" y="6304727"/>
              <a:ext cx="1828800" cy="400109"/>
            </a:xfrm>
            <a:prstGeom prst="flowChartPredefinedProcess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square" anchor="ctr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 err="1">
                  <a:solidFill>
                    <a:srgbClr val="000000"/>
                  </a:solidFill>
                </a:rPr>
                <a:t>MCSC</a:t>
              </a:r>
              <a:r>
                <a:rPr lang="en-US" sz="1000" dirty="0">
                  <a:solidFill>
                    <a:srgbClr val="000000"/>
                  </a:solidFill>
                </a:rPr>
                <a:t>/</a:t>
              </a:r>
              <a:r>
                <a:rPr lang="en-US" sz="1000" dirty="0" err="1">
                  <a:solidFill>
                    <a:srgbClr val="000000"/>
                  </a:solidFill>
                </a:rPr>
                <a:t>NAVAIR</a:t>
              </a:r>
              <a:r>
                <a:rPr lang="en-US" sz="1000" dirty="0">
                  <a:solidFill>
                    <a:srgbClr val="000000"/>
                  </a:solidFill>
                </a:rPr>
                <a:t>/etc Acquire, &amp; Deliver  </a:t>
              </a:r>
            </a:p>
          </p:txBody>
        </p:sp>
      </p:grpSp>
      <p:cxnSp>
        <p:nvCxnSpPr>
          <p:cNvPr id="56383" name="AutoShape 26"/>
          <p:cNvCxnSpPr>
            <a:cxnSpLocks noChangeShapeType="1"/>
            <a:stCxn id="2731031" idx="1"/>
            <a:endCxn id="89" idx="3"/>
          </p:cNvCxnSpPr>
          <p:nvPr/>
        </p:nvCxnSpPr>
        <p:spPr bwMode="auto">
          <a:xfrm flipH="1" flipV="1">
            <a:off x="7543800" y="6372225"/>
            <a:ext cx="228600" cy="1254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6384" name="AutoShape 26"/>
          <p:cNvCxnSpPr>
            <a:cxnSpLocks noChangeShapeType="1"/>
            <a:stCxn id="89" idx="1"/>
            <a:endCxn id="92" idx="3"/>
          </p:cNvCxnSpPr>
          <p:nvPr/>
        </p:nvCxnSpPr>
        <p:spPr bwMode="auto">
          <a:xfrm flipH="1">
            <a:off x="5715000" y="6372225"/>
            <a:ext cx="304800" cy="4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6385" name="AutoShape 26"/>
          <p:cNvCxnSpPr>
            <a:cxnSpLocks noChangeShapeType="1"/>
            <a:stCxn id="92" idx="1"/>
            <a:endCxn id="93" idx="3"/>
          </p:cNvCxnSpPr>
          <p:nvPr/>
        </p:nvCxnSpPr>
        <p:spPr bwMode="auto">
          <a:xfrm flipH="1">
            <a:off x="3962400" y="6376194"/>
            <a:ext cx="228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9" name="AutoShape 46"/>
          <p:cNvSpPr>
            <a:spLocks noChangeArrowheads="1"/>
          </p:cNvSpPr>
          <p:nvPr/>
        </p:nvSpPr>
        <p:spPr bwMode="auto">
          <a:xfrm>
            <a:off x="3829374" y="2907268"/>
            <a:ext cx="508473" cy="276999"/>
          </a:xfrm>
          <a:prstGeom prst="wedgeRectCallout">
            <a:avLst>
              <a:gd name="adj1" fmla="val -140570"/>
              <a:gd name="adj2" fmla="val 43040"/>
            </a:avLst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54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dirty="0">
                <a:latin typeface="Arial" charset="0"/>
              </a:rPr>
              <a:t>15 D</a:t>
            </a:r>
          </a:p>
        </p:txBody>
      </p:sp>
    </p:spTree>
    <p:extLst>
      <p:ext uri="{BB962C8B-B14F-4D97-AF65-F5344CB8AC3E}">
        <p14:creationId xmlns:p14="http://schemas.microsoft.com/office/powerpoint/2010/main" val="397023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ight Arrow 28"/>
          <p:cNvSpPr/>
          <p:nvPr/>
        </p:nvSpPr>
        <p:spPr>
          <a:xfrm>
            <a:off x="6983413" y="4264025"/>
            <a:ext cx="2041525" cy="461963"/>
          </a:xfrm>
          <a:prstGeom prst="rightArrow">
            <a:avLst/>
          </a:prstGeom>
          <a:solidFill>
            <a:srgbClr val="008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400" dirty="0"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89000"/>
                  </a:prstClr>
                </a:outerShdw>
              </a:effectLst>
            </a:endParaRPr>
          </a:p>
        </p:txBody>
      </p:sp>
      <p:sp>
        <p:nvSpPr>
          <p:cNvPr id="9219" name="Title 1"/>
          <p:cNvSpPr>
            <a:spLocks noGrp="1"/>
          </p:cNvSpPr>
          <p:nvPr>
            <p:ph type="title"/>
          </p:nvPr>
        </p:nvSpPr>
        <p:spPr>
          <a:xfrm>
            <a:off x="887413" y="274638"/>
            <a:ext cx="8108950" cy="1143000"/>
          </a:xfrm>
        </p:spPr>
        <p:txBody>
          <a:bodyPr/>
          <a:lstStyle/>
          <a:p>
            <a:r>
              <a:rPr lang="en-US" sz="2800" b="1" dirty="0" smtClean="0">
                <a:latin typeface="Verdana" pitchFamily="34" charset="0"/>
              </a:rPr>
              <a:t>Sustain</a:t>
            </a:r>
            <a:br>
              <a:rPr lang="en-US" sz="2800" b="1" dirty="0" smtClean="0">
                <a:latin typeface="Verdana" pitchFamily="34" charset="0"/>
              </a:rPr>
            </a:br>
            <a:r>
              <a:rPr lang="en-US" sz="1800" i="1" dirty="0" smtClean="0">
                <a:latin typeface="Verdana" pitchFamily="34" charset="0"/>
              </a:rPr>
              <a:t>Identifying &amp; Plugging Gaps Through The FYDP</a:t>
            </a:r>
            <a:endParaRPr lang="en-US" sz="2800" i="1" dirty="0" smtClean="0">
              <a:latin typeface="Verdana" pitchFamily="34" charset="0"/>
            </a:endParaRPr>
          </a:p>
        </p:txBody>
      </p:sp>
      <p:pic>
        <p:nvPicPr>
          <p:cNvPr id="922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106988" y="1468438"/>
            <a:ext cx="3636962" cy="2632075"/>
          </a:xfrm>
          <a:solidFill>
            <a:schemeClr val="bg1"/>
          </a:solidFill>
          <a:ln>
            <a:solidFill>
              <a:schemeClr val="tx1"/>
            </a:solidFill>
          </a:ln>
        </p:spPr>
      </p:pic>
      <p:sp>
        <p:nvSpPr>
          <p:cNvPr id="9221" name="Content Placeholder 6"/>
          <p:cNvSpPr>
            <a:spLocks noGrp="1"/>
          </p:cNvSpPr>
          <p:nvPr>
            <p:ph sz="half" idx="2"/>
          </p:nvPr>
        </p:nvSpPr>
        <p:spPr>
          <a:xfrm>
            <a:off x="269875" y="1314450"/>
            <a:ext cx="4699000" cy="4525963"/>
          </a:xfrm>
        </p:spPr>
        <p:txBody>
          <a:bodyPr/>
          <a:lstStyle/>
          <a:p>
            <a:r>
              <a:rPr lang="en-US" sz="1800" b="1" u="sng" smtClean="0">
                <a:latin typeface="Verdana" pitchFamily="34" charset="0"/>
              </a:rPr>
              <a:t>Urgent Needs</a:t>
            </a:r>
            <a:r>
              <a:rPr lang="en-US" sz="1800" smtClean="0">
                <a:latin typeface="Verdana" pitchFamily="34" charset="0"/>
              </a:rPr>
              <a:t>: 2 years + batch “Sustainment Scrub” to MROC</a:t>
            </a:r>
          </a:p>
          <a:p>
            <a:r>
              <a:rPr lang="en-US" sz="1800" b="1" u="sng" smtClean="0">
                <a:latin typeface="Verdana" pitchFamily="34" charset="0"/>
              </a:rPr>
              <a:t>JUONs</a:t>
            </a:r>
            <a:r>
              <a:rPr lang="en-US" sz="1800" smtClean="0">
                <a:latin typeface="Verdana" pitchFamily="34" charset="0"/>
              </a:rPr>
              <a:t>: 2 years + unique “T2” decision via UNP.</a:t>
            </a:r>
          </a:p>
          <a:p>
            <a:r>
              <a:rPr lang="en-US" sz="1800" b="1" u="sng" smtClean="0">
                <a:latin typeface="Verdana" pitchFamily="34" charset="0"/>
              </a:rPr>
              <a:t>Leakers</a:t>
            </a:r>
            <a:r>
              <a:rPr lang="en-US" sz="1800" smtClean="0">
                <a:latin typeface="Verdana" pitchFamily="34" charset="0"/>
              </a:rPr>
              <a:t>: Run selectively through UNP</a:t>
            </a:r>
          </a:p>
          <a:p>
            <a:r>
              <a:rPr lang="en-US" sz="1800" b="1" u="sng" smtClean="0">
                <a:latin typeface="Verdana" pitchFamily="34" charset="0"/>
              </a:rPr>
              <a:t>Current</a:t>
            </a:r>
            <a:r>
              <a:rPr lang="en-US" sz="1800" smtClean="0">
                <a:latin typeface="Verdana" pitchFamily="34" charset="0"/>
              </a:rPr>
              <a:t>: Approx. 65 of 600 recommended for sustainment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279153" y="6289675"/>
            <a:ext cx="8585695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457200" indent="-457200" algn="ctr">
              <a:defRPr/>
            </a:pPr>
            <a:r>
              <a:rPr lang="en-US" sz="1800" b="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Verdana" pitchFamily="34" charset="0"/>
                <a:cs typeface="Arial" charset="0"/>
              </a:rPr>
              <a:t>The Interim Solution MAY NOT BE the Best Solution to an Enduring Need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793750" y="1192213"/>
            <a:ext cx="7989888" cy="1746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921000" y="4318000"/>
            <a:ext cx="4948238" cy="47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5" name="TextBox 14"/>
          <p:cNvSpPr txBox="1">
            <a:spLocks noChangeArrowheads="1"/>
          </p:cNvSpPr>
          <p:nvPr/>
        </p:nvSpPr>
        <p:spPr bwMode="auto">
          <a:xfrm>
            <a:off x="2968625" y="4125913"/>
            <a:ext cx="488950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900"/>
              <a:t>FY11</a:t>
            </a:r>
          </a:p>
        </p:txBody>
      </p:sp>
      <p:sp>
        <p:nvSpPr>
          <p:cNvPr id="9226" name="TextBox 15"/>
          <p:cNvSpPr txBox="1">
            <a:spLocks noChangeArrowheads="1"/>
          </p:cNvSpPr>
          <p:nvPr/>
        </p:nvSpPr>
        <p:spPr bwMode="auto">
          <a:xfrm>
            <a:off x="3827463" y="4125913"/>
            <a:ext cx="488950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900"/>
              <a:t>FY12</a:t>
            </a:r>
          </a:p>
        </p:txBody>
      </p:sp>
      <p:sp>
        <p:nvSpPr>
          <p:cNvPr id="9227" name="TextBox 16"/>
          <p:cNvSpPr txBox="1">
            <a:spLocks noChangeArrowheads="1"/>
          </p:cNvSpPr>
          <p:nvPr/>
        </p:nvSpPr>
        <p:spPr bwMode="auto">
          <a:xfrm>
            <a:off x="4687888" y="4125913"/>
            <a:ext cx="4905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900"/>
              <a:t>FY13</a:t>
            </a:r>
          </a:p>
        </p:txBody>
      </p:sp>
      <p:sp>
        <p:nvSpPr>
          <p:cNvPr id="9228" name="TextBox 17"/>
          <p:cNvSpPr txBox="1">
            <a:spLocks noChangeArrowheads="1"/>
          </p:cNvSpPr>
          <p:nvPr/>
        </p:nvSpPr>
        <p:spPr bwMode="auto">
          <a:xfrm>
            <a:off x="5549900" y="4125913"/>
            <a:ext cx="490538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900"/>
              <a:t>FY14</a:t>
            </a:r>
          </a:p>
        </p:txBody>
      </p:sp>
      <p:sp>
        <p:nvSpPr>
          <p:cNvPr id="9229" name="TextBox 18"/>
          <p:cNvSpPr txBox="1">
            <a:spLocks noChangeArrowheads="1"/>
          </p:cNvSpPr>
          <p:nvPr/>
        </p:nvSpPr>
        <p:spPr bwMode="auto">
          <a:xfrm>
            <a:off x="6410325" y="4125913"/>
            <a:ext cx="490538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900"/>
              <a:t>FY15</a:t>
            </a:r>
          </a:p>
        </p:txBody>
      </p:sp>
      <p:sp>
        <p:nvSpPr>
          <p:cNvPr id="9230" name="TextBox 19"/>
          <p:cNvSpPr txBox="1">
            <a:spLocks noChangeArrowheads="1"/>
          </p:cNvSpPr>
          <p:nvPr/>
        </p:nvSpPr>
        <p:spPr bwMode="auto">
          <a:xfrm>
            <a:off x="7272338" y="4125913"/>
            <a:ext cx="4905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900"/>
              <a:t>FY16</a:t>
            </a:r>
          </a:p>
        </p:txBody>
      </p:sp>
      <p:sp>
        <p:nvSpPr>
          <p:cNvPr id="21" name="Flowchart: Document 20"/>
          <p:cNvSpPr/>
          <p:nvPr/>
        </p:nvSpPr>
        <p:spPr>
          <a:xfrm>
            <a:off x="2411413" y="5897563"/>
            <a:ext cx="646112" cy="350837"/>
          </a:xfrm>
          <a:prstGeom prst="flowChartDocument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U-UNS</a:t>
            </a:r>
          </a:p>
        </p:txBody>
      </p:sp>
      <p:sp>
        <p:nvSpPr>
          <p:cNvPr id="22" name="Flowchart: Process 21"/>
          <p:cNvSpPr/>
          <p:nvPr/>
        </p:nvSpPr>
        <p:spPr>
          <a:xfrm>
            <a:off x="2940050" y="5588000"/>
            <a:ext cx="1597025" cy="277813"/>
          </a:xfrm>
          <a:prstGeom prst="flowChartProcess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89000"/>
                    </a:prstClr>
                  </a:outerShdw>
                </a:effectLst>
              </a:rPr>
              <a:t>Interim Solution</a:t>
            </a:r>
          </a:p>
        </p:txBody>
      </p:sp>
      <p:sp>
        <p:nvSpPr>
          <p:cNvPr id="24" name="Flowchart: Process 23"/>
          <p:cNvSpPr/>
          <p:nvPr/>
        </p:nvSpPr>
        <p:spPr>
          <a:xfrm>
            <a:off x="4294947" y="5277850"/>
            <a:ext cx="810817" cy="277085"/>
          </a:xfrm>
          <a:prstGeom prst="flowChartProcess">
            <a:avLst/>
          </a:prstGeom>
          <a:solidFill>
            <a:srgbClr val="FF9900"/>
          </a:solidFill>
          <a:ln w="31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Sustain</a:t>
            </a:r>
            <a:endParaRPr lang="en-US" sz="1400" dirty="0">
              <a:ln w="3175">
                <a:solidFill>
                  <a:schemeClr val="tx1"/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25" name="Flowchart: Process 24"/>
          <p:cNvSpPr/>
          <p:nvPr/>
        </p:nvSpPr>
        <p:spPr>
          <a:xfrm>
            <a:off x="5067466" y="4968201"/>
            <a:ext cx="810817" cy="277085"/>
          </a:xfrm>
          <a:prstGeom prst="flowChartProcess">
            <a:avLst/>
          </a:prstGeom>
          <a:solidFill>
            <a:srgbClr val="FFC46D"/>
          </a:solidFill>
          <a:ln w="31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Sustain</a:t>
            </a:r>
            <a:endParaRPr lang="en-US" sz="1400" dirty="0">
              <a:ln w="3175">
                <a:solidFill>
                  <a:schemeClr val="tx1"/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pic>
        <p:nvPicPr>
          <p:cNvPr id="26" name="Picture 25" descr="UNP vs EFDS Slid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6063" y="4381500"/>
            <a:ext cx="2097087" cy="1573213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8" name="Flowchart: Process 27"/>
          <p:cNvSpPr/>
          <p:nvPr/>
        </p:nvSpPr>
        <p:spPr>
          <a:xfrm>
            <a:off x="5837383" y="4658552"/>
            <a:ext cx="810817" cy="277085"/>
          </a:xfrm>
          <a:prstGeom prst="flowChartProcess">
            <a:avLst/>
          </a:prstGeom>
          <a:solidFill>
            <a:srgbClr val="FFC671"/>
          </a:solidFill>
          <a:ln w="31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Sustain</a:t>
            </a:r>
            <a:endParaRPr lang="en-US" sz="1400" dirty="0">
              <a:ln w="3175">
                <a:solidFill>
                  <a:schemeClr val="tx1"/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35" name="Straight Arrow Connector 34"/>
          <p:cNvCxnSpPr>
            <a:endCxn id="21" idx="1"/>
          </p:cNvCxnSpPr>
          <p:nvPr/>
        </p:nvCxnSpPr>
        <p:spPr>
          <a:xfrm>
            <a:off x="1341438" y="5486400"/>
            <a:ext cx="1069975" cy="58737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  <a:effectLst>
            <a:outerShdw blurRad="50800" dist="38100" dir="2700000" algn="tl" rotWithShape="0">
              <a:prstClr val="black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2030413" y="4452938"/>
            <a:ext cx="4429125" cy="404812"/>
          </a:xfrm>
          <a:prstGeom prst="straightConnector1">
            <a:avLst/>
          </a:prstGeom>
          <a:ln w="19050">
            <a:solidFill>
              <a:srgbClr val="008000"/>
            </a:solidFill>
            <a:tailEnd type="arrow"/>
          </a:ln>
          <a:effectLst>
            <a:outerShdw blurRad="50800" dist="38100" dir="2700000" algn="tl" rotWithShape="0">
              <a:prstClr val="black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Arc 37"/>
          <p:cNvSpPr/>
          <p:nvPr/>
        </p:nvSpPr>
        <p:spPr>
          <a:xfrm rot="1269433">
            <a:off x="3594100" y="3338513"/>
            <a:ext cx="5210175" cy="2593975"/>
          </a:xfrm>
          <a:prstGeom prst="arc">
            <a:avLst>
              <a:gd name="adj1" fmla="val 18996450"/>
              <a:gd name="adj2" fmla="val 6611596"/>
            </a:avLst>
          </a:prstGeom>
          <a:ln w="57150">
            <a:solidFill>
              <a:srgbClr val="FF9900"/>
            </a:solidFill>
            <a:prstDash val="sysDash"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Flowchart: Process 22"/>
          <p:cNvSpPr/>
          <p:nvPr/>
        </p:nvSpPr>
        <p:spPr>
          <a:xfrm>
            <a:off x="6621463" y="4367213"/>
            <a:ext cx="2105025" cy="254000"/>
          </a:xfrm>
          <a:prstGeom prst="flowChartProcess">
            <a:avLst/>
          </a:prstGeom>
          <a:solidFill>
            <a:srgbClr val="008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89000"/>
                    </a:prstClr>
                  </a:outerShdw>
                </a:effectLst>
              </a:rPr>
              <a:t>Program of Record</a:t>
            </a:r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B8B33B-ECBB-4790-A133-18504548821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700" y="430911"/>
            <a:ext cx="6324600" cy="609600"/>
          </a:xfrm>
        </p:spPr>
        <p:txBody>
          <a:bodyPr/>
          <a:lstStyle/>
          <a:p>
            <a:r>
              <a:rPr lang="en-US" sz="2000" dirty="0" err="1" smtClean="0"/>
              <a:t>DoD</a:t>
            </a:r>
            <a:r>
              <a:rPr lang="en-US" sz="2000" dirty="0" smtClean="0"/>
              <a:t> “Quick Reaction Capabilities” (QRCs)</a:t>
            </a:r>
            <a:br>
              <a:rPr lang="en-US" sz="2000" dirty="0" smtClean="0"/>
            </a:br>
            <a:r>
              <a:rPr lang="en-US" sz="1800" b="0" i="1" dirty="0" smtClean="0"/>
              <a:t>Enduring Organizations for Urgent Needs</a:t>
            </a:r>
            <a:endParaRPr lang="en-US" sz="1800" b="0" i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42900" y="1266825"/>
            <a:ext cx="8458200" cy="457200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 DODD 5000.71 </a:t>
            </a:r>
            <a:r>
              <a:rPr lang="en-US" sz="1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dtd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24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Aug 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14: </a:t>
            </a:r>
            <a:r>
              <a:rPr lang="en-US" sz="16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QRC </a:t>
            </a:r>
            <a:r>
              <a:rPr lang="en-US" sz="16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organizations will endure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&amp; include:</a:t>
            </a:r>
          </a:p>
          <a:p>
            <a:pPr>
              <a:spcBef>
                <a:spcPts val="0"/>
              </a:spcBef>
              <a:spcAft>
                <a:spcPts val="500"/>
              </a:spcAft>
            </a:pPr>
            <a:r>
              <a:rPr lang="en-U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Warfighter </a:t>
            </a:r>
            <a:r>
              <a:rPr lang="en-U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Senior Integration Group (</a:t>
            </a:r>
            <a:r>
              <a:rPr lang="en-U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W-SIG)</a:t>
            </a:r>
          </a:p>
          <a:p>
            <a:pPr lvl="1">
              <a:spcBef>
                <a:spcPts val="0"/>
              </a:spcBef>
              <a:spcAft>
                <a:spcPts val="500"/>
              </a:spcAft>
            </a:pPr>
            <a:r>
              <a:rPr lang="en-US" sz="12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forum, not a standing organization.</a:t>
            </a:r>
          </a:p>
          <a:p>
            <a:pPr lvl="1">
              <a:spcBef>
                <a:spcPts val="0"/>
              </a:spcBef>
              <a:spcAft>
                <a:spcPts val="500"/>
              </a:spcAft>
            </a:pPr>
            <a:r>
              <a:rPr lang="en-US" sz="12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Co-chaired </a:t>
            </a:r>
            <a:r>
              <a:rPr lang="en-US" sz="12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by </a:t>
            </a:r>
            <a:r>
              <a:rPr lang="en-US" sz="1200" b="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USD ATL (Mr. Kendall) </a:t>
            </a:r>
            <a:r>
              <a:rPr lang="en-US" sz="12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</a:t>
            </a:r>
            <a:r>
              <a:rPr lang="en-US" sz="12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DJ-3, includes </a:t>
            </a:r>
            <a:r>
              <a:rPr lang="en-US" sz="12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USDs, representatives of Services and Agencies </a:t>
            </a:r>
            <a:r>
              <a:rPr lang="en-US" sz="1200" b="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“bring senior leader focus to critical warfighter support activities</a:t>
            </a:r>
            <a:r>
              <a:rPr lang="en-US" sz="12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.” </a:t>
            </a:r>
            <a:endParaRPr lang="en-US" sz="1200" b="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>
              <a:spcBef>
                <a:spcPts val="0"/>
              </a:spcBef>
              <a:spcAft>
                <a:spcPts val="500"/>
              </a:spcAft>
            </a:pPr>
            <a:r>
              <a:rPr lang="en-US" sz="12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Meets </a:t>
            </a:r>
            <a:r>
              <a:rPr lang="en-US" sz="12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every 3-4 weeks, </a:t>
            </a:r>
            <a:r>
              <a:rPr lang="en-US" sz="1200" b="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has been focused on rapid development of new capabilities</a:t>
            </a:r>
            <a:r>
              <a:rPr lang="en-US" sz="12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ISO USFOR-A, </a:t>
            </a:r>
            <a:r>
              <a:rPr lang="en-US" sz="12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likely will </a:t>
            </a:r>
            <a:r>
              <a:rPr lang="en-US" sz="12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extend support to all GCCs.</a:t>
            </a:r>
          </a:p>
          <a:p>
            <a:pPr>
              <a:spcBef>
                <a:spcPts val="0"/>
              </a:spcBef>
              <a:spcAft>
                <a:spcPts val="500"/>
              </a:spcAft>
            </a:pPr>
            <a:r>
              <a:rPr lang="en-U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Joint </a:t>
            </a:r>
            <a:r>
              <a:rPr lang="en-U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Rapid Acquisition Cell (JRAC) </a:t>
            </a:r>
            <a:endParaRPr lang="en-US" sz="1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>
              <a:spcBef>
                <a:spcPts val="0"/>
              </a:spcBef>
              <a:spcAft>
                <a:spcPts val="500"/>
              </a:spcAft>
            </a:pPr>
            <a:r>
              <a:rPr lang="en-US" sz="12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n-US" sz="12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Mr. Hunter) in cooperation with J-8 </a:t>
            </a:r>
            <a:r>
              <a:rPr lang="en-US" sz="12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“ensures </a:t>
            </a:r>
            <a:r>
              <a:rPr lang="en-US" sz="12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that requirements are rapidly assessed, </a:t>
            </a:r>
            <a:r>
              <a:rPr lang="en-US" sz="1200" b="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validated, tasked to Services and Agencies </a:t>
            </a:r>
            <a:r>
              <a:rPr lang="en-US" sz="12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 immediate action, and tracked through delivery and sustainment of capabilities. </a:t>
            </a:r>
            <a:endParaRPr lang="en-US" sz="1200" b="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>
              <a:spcBef>
                <a:spcPts val="0"/>
              </a:spcBef>
              <a:spcAft>
                <a:spcPts val="500"/>
              </a:spcAft>
            </a:pPr>
            <a:r>
              <a:rPr lang="en-US" sz="12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Staff </a:t>
            </a:r>
            <a:r>
              <a:rPr lang="en-US" sz="12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10 and Base funding w/in OUSD AT&amp;L, and serves as </a:t>
            </a:r>
            <a:r>
              <a:rPr lang="en-US" sz="1200" b="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Secretariat for W-SIG</a:t>
            </a:r>
            <a:r>
              <a:rPr lang="en-US" sz="12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500"/>
              </a:spcAft>
            </a:pPr>
            <a:r>
              <a:rPr lang="en-U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Joint </a:t>
            </a:r>
            <a:r>
              <a:rPr lang="en-U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IED Defeat Organization (JIEDDO</a:t>
            </a:r>
            <a:r>
              <a:rPr lang="en-U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lvl="1">
              <a:spcBef>
                <a:spcPts val="0"/>
              </a:spcBef>
              <a:spcAft>
                <a:spcPts val="500"/>
              </a:spcAft>
            </a:pPr>
            <a:r>
              <a:rPr lang="en-US" sz="12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“Will </a:t>
            </a:r>
            <a:r>
              <a:rPr lang="en-US" sz="12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evolve into an “</a:t>
            </a:r>
            <a:r>
              <a:rPr lang="en-US" sz="1200" b="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integrated joint organization </a:t>
            </a:r>
            <a:r>
              <a:rPr lang="en-US" sz="12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that enables tactical responsiveness and anticipatory </a:t>
            </a:r>
            <a:r>
              <a:rPr lang="en-US" sz="12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acquisition…</a:t>
            </a:r>
          </a:p>
          <a:p>
            <a:pPr lvl="1">
              <a:spcBef>
                <a:spcPts val="0"/>
              </a:spcBef>
              <a:spcAft>
                <a:spcPts val="500"/>
              </a:spcAft>
            </a:pPr>
            <a:r>
              <a:rPr lang="en-US" sz="12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“to </a:t>
            </a:r>
            <a:r>
              <a:rPr lang="en-US" sz="12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prepare for and </a:t>
            </a:r>
            <a:r>
              <a:rPr lang="en-US" sz="1200" b="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react to battlefield surprise in counter- terrorism, counter-insurgency, and other related mission areas to include counter-IED</a:t>
            </a:r>
            <a:r>
              <a:rPr lang="en-US" sz="12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.” </a:t>
            </a:r>
            <a:endParaRPr lang="en-US" sz="1200" b="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>
              <a:spcBef>
                <a:spcPts val="0"/>
              </a:spcBef>
              <a:spcAft>
                <a:spcPts val="500"/>
              </a:spcAft>
            </a:pPr>
            <a:r>
              <a:rPr lang="en-US" sz="12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JIEDDO’s </a:t>
            </a:r>
            <a:r>
              <a:rPr lang="en-US" sz="12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HQ will scale from ~3,000 staff to 975 by FY16, </a:t>
            </a:r>
            <a:r>
              <a:rPr lang="en-US" sz="1200" b="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~ 500 by FY17 through FYDP</a:t>
            </a:r>
            <a:r>
              <a:rPr lang="en-US" sz="12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and be primarily </a:t>
            </a:r>
            <a:r>
              <a:rPr lang="en-US" sz="12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Base-funded.</a:t>
            </a:r>
          </a:p>
          <a:p>
            <a:pPr lvl="1">
              <a:spcBef>
                <a:spcPts val="0"/>
              </a:spcBef>
              <a:spcAft>
                <a:spcPts val="500"/>
              </a:spcAft>
            </a:pPr>
            <a:r>
              <a:rPr lang="en-US" sz="12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Significant </a:t>
            </a:r>
            <a:r>
              <a:rPr lang="en-US" sz="12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deployment of additional capabilities IRT contingencies </a:t>
            </a:r>
            <a:r>
              <a:rPr lang="en-US" sz="1200" b="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will depend on </a:t>
            </a:r>
            <a:r>
              <a:rPr lang="en-US" sz="1200" b="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future OCO</a:t>
            </a:r>
            <a:r>
              <a:rPr lang="en-US" sz="12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n-US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5216" y="5971032"/>
            <a:ext cx="7973568" cy="6463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800" b="0" i="1" dirty="0" smtClean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Adapting Forces In Contact</a:t>
            </a:r>
          </a:p>
          <a:p>
            <a:pPr algn="ctr"/>
            <a:r>
              <a:rPr lang="en-US" sz="1800" b="0" i="1" dirty="0" smtClean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Intersecting w/ CD&amp;I’s Urgent Needs Process</a:t>
            </a:r>
            <a:endParaRPr lang="en-US" sz="1800" b="0" i="1" dirty="0"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95886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ounded Rectangle 65"/>
          <p:cNvSpPr/>
          <p:nvPr/>
        </p:nvSpPr>
        <p:spPr bwMode="auto">
          <a:xfrm>
            <a:off x="487820" y="3777688"/>
            <a:ext cx="2446309" cy="2934008"/>
          </a:xfrm>
          <a:prstGeom prst="roundRect">
            <a:avLst/>
          </a:prstGeom>
          <a:solidFill>
            <a:srgbClr val="F8F8F8">
              <a:alpha val="38824"/>
            </a:srgbClr>
          </a:solidFill>
          <a:ln w="2857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1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charset="0"/>
              </a:rPr>
              <a:t>GCCs</a:t>
            </a:r>
          </a:p>
        </p:txBody>
      </p:sp>
      <p:sp>
        <p:nvSpPr>
          <p:cNvPr id="87" name="Rounded Rectangle 86"/>
          <p:cNvSpPr/>
          <p:nvPr/>
        </p:nvSpPr>
        <p:spPr bwMode="auto">
          <a:xfrm>
            <a:off x="363538" y="1066800"/>
            <a:ext cx="8628062" cy="1066800"/>
          </a:xfrm>
          <a:prstGeom prst="roundRect">
            <a:avLst/>
          </a:prstGeom>
          <a:gradFill flip="none" rotWithShape="1">
            <a:gsLst>
              <a:gs pos="0">
                <a:schemeClr val="bg1"/>
              </a:gs>
              <a:gs pos="80000">
                <a:srgbClr val="F0EBD5"/>
              </a:gs>
              <a:gs pos="100000">
                <a:srgbClr val="D1C39F"/>
              </a:gs>
            </a:gsLst>
            <a:lin ang="16200000" scaled="1"/>
            <a:tileRect/>
          </a:gradFill>
          <a:ln w="19050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50000"/>
                    </a:srgbClr>
                  </a:outerShdw>
                </a:effectLst>
              </a:rPr>
              <a:t>DMAG</a:t>
            </a:r>
            <a:endParaRPr lang="en-US" sz="1600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40" name="Rounded Rectangle 139"/>
          <p:cNvSpPr/>
          <p:nvPr/>
        </p:nvSpPr>
        <p:spPr bwMode="auto">
          <a:xfrm>
            <a:off x="5943600" y="1447800"/>
            <a:ext cx="2906492" cy="3200400"/>
          </a:xfrm>
          <a:prstGeom prst="roundRect">
            <a:avLst/>
          </a:prstGeom>
          <a:solidFill>
            <a:srgbClr val="F8F8F8">
              <a:alpha val="38824"/>
            </a:srgbClr>
          </a:solidFill>
          <a:ln w="2857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charset="0"/>
              </a:rPr>
              <a:t>DoN</a:t>
            </a:r>
            <a:endParaRPr kumimoji="0" lang="en-US" sz="1600" b="1" i="1" u="none" strike="noStrike" cap="none" normalizeH="0" baseline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150" name="Rectangle 149"/>
          <p:cNvSpPr/>
          <p:nvPr/>
        </p:nvSpPr>
        <p:spPr bwMode="auto">
          <a:xfrm>
            <a:off x="7772400" y="3352800"/>
            <a:ext cx="900113" cy="32385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63500" dist="50800" dir="2700000" algn="tl" rotWithShape="0">
              <a:schemeClr val="tx1">
                <a:alpha val="4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050" b="1" dirty="0" smtClean="0"/>
              <a:t>DASN ELM</a:t>
            </a:r>
            <a:endParaRPr lang="en-US" sz="1050" b="1" dirty="0"/>
          </a:p>
        </p:txBody>
      </p:sp>
      <p:sp>
        <p:nvSpPr>
          <p:cNvPr id="149" name="Rectangle 148"/>
          <p:cNvSpPr/>
          <p:nvPr/>
        </p:nvSpPr>
        <p:spPr bwMode="auto">
          <a:xfrm>
            <a:off x="7737379" y="3309937"/>
            <a:ext cx="900113" cy="32385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63500" dist="50800" dir="2700000" algn="tl" rotWithShape="0">
              <a:schemeClr val="tx1">
                <a:alpha val="4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050" b="1" dirty="0" smtClean="0"/>
              <a:t>DASN ELM</a:t>
            </a:r>
            <a:endParaRPr lang="en-US" sz="1050" b="1" dirty="0"/>
          </a:p>
        </p:txBody>
      </p:sp>
      <p:sp>
        <p:nvSpPr>
          <p:cNvPr id="139" name="Rounded Rectangle 138"/>
          <p:cNvSpPr/>
          <p:nvPr/>
        </p:nvSpPr>
        <p:spPr bwMode="auto">
          <a:xfrm>
            <a:off x="3192491" y="1447800"/>
            <a:ext cx="2446309" cy="3200400"/>
          </a:xfrm>
          <a:prstGeom prst="roundRect">
            <a:avLst/>
          </a:prstGeom>
          <a:solidFill>
            <a:srgbClr val="F8F8F8">
              <a:alpha val="38824"/>
            </a:srgbClr>
          </a:solidFill>
          <a:ln w="2857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charset="0"/>
              </a:rPr>
              <a:t>OSD</a:t>
            </a:r>
          </a:p>
        </p:txBody>
      </p:sp>
      <p:sp>
        <p:nvSpPr>
          <p:cNvPr id="8195" name="Rounded Rectangle 8194"/>
          <p:cNvSpPr/>
          <p:nvPr/>
        </p:nvSpPr>
        <p:spPr bwMode="auto">
          <a:xfrm>
            <a:off x="487820" y="1447800"/>
            <a:ext cx="2446309" cy="2143125"/>
          </a:xfrm>
          <a:prstGeom prst="roundRect">
            <a:avLst/>
          </a:prstGeom>
          <a:solidFill>
            <a:srgbClr val="F8F8F8">
              <a:alpha val="38824"/>
            </a:srgbClr>
          </a:solidFill>
          <a:ln w="2857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1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charset="0"/>
              </a:rPr>
              <a:t>JS</a:t>
            </a:r>
          </a:p>
        </p:txBody>
      </p:sp>
      <p:cxnSp>
        <p:nvCxnSpPr>
          <p:cNvPr id="124" name="Straight Arrow Connector 62"/>
          <p:cNvCxnSpPr>
            <a:cxnSpLocks noChangeShapeType="1"/>
          </p:cNvCxnSpPr>
          <p:nvPr/>
        </p:nvCxnSpPr>
        <p:spPr bwMode="auto">
          <a:xfrm>
            <a:off x="6103909" y="3943350"/>
            <a:ext cx="1533511" cy="19050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3" name="Straight Arrow Connector 62"/>
          <p:cNvCxnSpPr>
            <a:cxnSpLocks noChangeShapeType="1"/>
            <a:stCxn id="11" idx="3"/>
            <a:endCxn id="6" idx="1"/>
          </p:cNvCxnSpPr>
          <p:nvPr/>
        </p:nvCxnSpPr>
        <p:spPr bwMode="auto">
          <a:xfrm>
            <a:off x="1582572" y="2851986"/>
            <a:ext cx="1708316" cy="1024689"/>
          </a:xfrm>
          <a:prstGeom prst="straightConnector1">
            <a:avLst/>
          </a:prstGeom>
          <a:noFill/>
          <a:ln w="38100" algn="ctr">
            <a:solidFill>
              <a:srgbClr val="7030A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9" name="Rounded Rectangle 108"/>
          <p:cNvSpPr/>
          <p:nvPr/>
        </p:nvSpPr>
        <p:spPr bwMode="auto">
          <a:xfrm>
            <a:off x="1920819" y="2300624"/>
            <a:ext cx="2422581" cy="914400"/>
          </a:xfrm>
          <a:prstGeom prst="roundRect">
            <a:avLst/>
          </a:prstGeom>
          <a:gradFill flip="none" rotWithShape="1">
            <a:gsLst>
              <a:gs pos="0">
                <a:schemeClr val="bg1"/>
              </a:gs>
              <a:gs pos="80000">
                <a:srgbClr val="F0EBD5"/>
              </a:gs>
              <a:gs pos="100000">
                <a:srgbClr val="D1C39F"/>
              </a:gs>
            </a:gsLst>
            <a:lin ang="16200000" scaled="1"/>
            <a:tileRect/>
          </a:gradFill>
          <a:ln w="19050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50000"/>
                    </a:srgbClr>
                  </a:outerShdw>
                </a:effectLst>
                <a:latin typeface="Arial" charset="0"/>
              </a:rPr>
              <a:t>W-SIG Chairs</a:t>
            </a:r>
          </a:p>
        </p:txBody>
      </p:sp>
      <p:sp>
        <p:nvSpPr>
          <p:cNvPr id="96" name="Rectangle 95"/>
          <p:cNvSpPr/>
          <p:nvPr/>
        </p:nvSpPr>
        <p:spPr bwMode="auto">
          <a:xfrm>
            <a:off x="6883179" y="1524000"/>
            <a:ext cx="1052513" cy="32385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b="1" dirty="0" smtClean="0"/>
              <a:t>UNSECNAV</a:t>
            </a:r>
            <a:endParaRPr lang="en-US" sz="1200" b="1" dirty="0"/>
          </a:p>
        </p:txBody>
      </p:sp>
      <p:cxnSp>
        <p:nvCxnSpPr>
          <p:cNvPr id="88" name="Straight Arrow Connector 62"/>
          <p:cNvCxnSpPr>
            <a:cxnSpLocks noChangeShapeType="1"/>
          </p:cNvCxnSpPr>
          <p:nvPr/>
        </p:nvCxnSpPr>
        <p:spPr bwMode="auto">
          <a:xfrm>
            <a:off x="6094398" y="3790950"/>
            <a:ext cx="1533511" cy="19050"/>
          </a:xfrm>
          <a:prstGeom prst="straightConnector1">
            <a:avLst/>
          </a:prstGeom>
          <a:noFill/>
          <a:ln w="38100" algn="ctr">
            <a:solidFill>
              <a:srgbClr val="7030A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5" name="Straight Arrow Connector 62"/>
          <p:cNvCxnSpPr>
            <a:cxnSpLocks noChangeShapeType="1"/>
            <a:stCxn id="15" idx="0"/>
            <a:endCxn id="24" idx="0"/>
          </p:cNvCxnSpPr>
          <p:nvPr/>
        </p:nvCxnSpPr>
        <p:spPr bwMode="auto">
          <a:xfrm flipH="1" flipV="1">
            <a:off x="1128230" y="3947960"/>
            <a:ext cx="7" cy="1927822"/>
          </a:xfrm>
          <a:prstGeom prst="straightConnector1">
            <a:avLst/>
          </a:prstGeom>
          <a:noFill/>
          <a:ln w="38100" algn="ctr">
            <a:solidFill>
              <a:srgbClr val="7030A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028701" y="304800"/>
            <a:ext cx="8115300" cy="609600"/>
          </a:xfrm>
          <a:noFill/>
        </p:spPr>
        <p:txBody>
          <a:bodyPr/>
          <a:lstStyle/>
          <a:p>
            <a:r>
              <a:rPr lang="en-US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Joint &amp; USMC “Urgent Operational Needs Processes”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800" b="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Operational View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290888" y="3714750"/>
            <a:ext cx="900112" cy="32385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b="1" dirty="0"/>
              <a:t>JRAC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7704109" y="2861897"/>
            <a:ext cx="900113" cy="32385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63500" dist="50800" dir="2700000" algn="tl" rotWithShape="0">
              <a:schemeClr val="tx1">
                <a:alpha val="4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b="1" dirty="0"/>
              <a:t>ASN RDA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6094398" y="3714750"/>
            <a:ext cx="900113" cy="32385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b="1" dirty="0"/>
              <a:t>CDD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6094398" y="1733550"/>
            <a:ext cx="900113" cy="32385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b="1" dirty="0"/>
              <a:t>ACMC</a:t>
            </a:r>
          </a:p>
        </p:txBody>
      </p:sp>
      <p:grpSp>
        <p:nvGrpSpPr>
          <p:cNvPr id="20" name="Group 33"/>
          <p:cNvGrpSpPr/>
          <p:nvPr/>
        </p:nvGrpSpPr>
        <p:grpSpPr>
          <a:xfrm>
            <a:off x="6094398" y="2804747"/>
            <a:ext cx="1000111" cy="432048"/>
            <a:chOff x="2195736" y="1916832"/>
            <a:chExt cx="1080120" cy="432048"/>
          </a:xfrm>
          <a:solidFill>
            <a:schemeClr val="bg1"/>
          </a:solidFill>
        </p:grpSpPr>
        <p:sp>
          <p:nvSpPr>
            <p:cNvPr id="35" name="Rectangle 34"/>
            <p:cNvSpPr/>
            <p:nvPr/>
          </p:nvSpPr>
          <p:spPr bwMode="auto">
            <a:xfrm>
              <a:off x="2303748" y="2024844"/>
              <a:ext cx="972108" cy="32403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sz="1200" b="1" dirty="0"/>
                <a:t>CCDRs</a:t>
              </a: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2267744" y="1988840"/>
              <a:ext cx="972108" cy="32403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sz="1200" b="1" dirty="0"/>
                <a:t>CCDRs</a:t>
              </a: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2231740" y="1952836"/>
              <a:ext cx="972108" cy="32403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sz="1200" b="1" dirty="0"/>
                <a:t>CCDRs</a:t>
              </a: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2195736" y="1916832"/>
              <a:ext cx="972108" cy="32403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sz="1200" b="1" dirty="0"/>
                <a:t>DC CD&amp;I</a:t>
              </a:r>
            </a:p>
          </p:txBody>
        </p:sp>
      </p:grpSp>
      <p:sp>
        <p:nvSpPr>
          <p:cNvPr id="41" name="Rectangle 40"/>
          <p:cNvSpPr/>
          <p:nvPr/>
        </p:nvSpPr>
        <p:spPr bwMode="auto">
          <a:xfrm>
            <a:off x="7627909" y="3733800"/>
            <a:ext cx="1119052" cy="32385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63500" dist="50800" dir="2700000" algn="tl" rotWithShape="0">
              <a:schemeClr val="tx1">
                <a:alpha val="4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b="1" dirty="0" smtClean="0"/>
              <a:t>SYSCOMs</a:t>
            </a:r>
            <a:endParaRPr lang="en-US" sz="1200" b="1" dirty="0"/>
          </a:p>
        </p:txBody>
      </p:sp>
      <p:cxnSp>
        <p:nvCxnSpPr>
          <p:cNvPr id="8216" name="Straight Arrow Connector 62"/>
          <p:cNvCxnSpPr>
            <a:cxnSpLocks noChangeShapeType="1"/>
          </p:cNvCxnSpPr>
          <p:nvPr/>
        </p:nvCxnSpPr>
        <p:spPr bwMode="auto">
          <a:xfrm>
            <a:off x="7442033" y="6019800"/>
            <a:ext cx="990600" cy="0"/>
          </a:xfrm>
          <a:prstGeom prst="straightConnector1">
            <a:avLst/>
          </a:prstGeom>
          <a:noFill/>
          <a:ln w="38100" algn="ctr">
            <a:solidFill>
              <a:srgbClr val="7030A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17" name="TextBox 63"/>
          <p:cNvSpPr txBox="1">
            <a:spLocks noChangeArrowheads="1"/>
          </p:cNvSpPr>
          <p:nvPr/>
        </p:nvSpPr>
        <p:spPr bwMode="auto">
          <a:xfrm>
            <a:off x="7013975" y="5715000"/>
            <a:ext cx="1846716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200" dirty="0" smtClean="0"/>
              <a:t>OSD’s JUON </a:t>
            </a:r>
            <a:r>
              <a:rPr lang="en-US" sz="1200" dirty="0"/>
              <a:t>Process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3852480" y="1604607"/>
            <a:ext cx="1126331" cy="27699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1200" b="1" dirty="0"/>
              <a:t>DEPSECDEF</a:t>
            </a:r>
          </a:p>
        </p:txBody>
      </p:sp>
      <p:grpSp>
        <p:nvGrpSpPr>
          <p:cNvPr id="16" name="Group 24"/>
          <p:cNvGrpSpPr/>
          <p:nvPr/>
        </p:nvGrpSpPr>
        <p:grpSpPr>
          <a:xfrm>
            <a:off x="1831481" y="4987296"/>
            <a:ext cx="1000111" cy="432048"/>
            <a:chOff x="2195736" y="1916832"/>
            <a:chExt cx="1080120" cy="432048"/>
          </a:xfrm>
          <a:solidFill>
            <a:schemeClr val="bg1"/>
          </a:solidFill>
        </p:grpSpPr>
        <p:sp>
          <p:nvSpPr>
            <p:cNvPr id="26" name="Rectangle 25"/>
            <p:cNvSpPr/>
            <p:nvPr/>
          </p:nvSpPr>
          <p:spPr bwMode="auto">
            <a:xfrm>
              <a:off x="2303748" y="2024844"/>
              <a:ext cx="972108" cy="32403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sz="1200" b="1" dirty="0"/>
                <a:t>CCDRs</a:t>
              </a: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2267744" y="1988840"/>
              <a:ext cx="972108" cy="32403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sz="1200" b="1" dirty="0"/>
                <a:t>CCDRs</a:t>
              </a: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2231740" y="1952836"/>
              <a:ext cx="972108" cy="32403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sz="1200" b="1" dirty="0"/>
                <a:t>CCDRs</a:t>
              </a: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2195736" y="1916832"/>
              <a:ext cx="972108" cy="32403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sz="1100" b="1" dirty="0"/>
                <a:t>MARFORs</a:t>
              </a:r>
            </a:p>
          </p:txBody>
        </p:sp>
      </p:grpSp>
      <p:sp>
        <p:nvSpPr>
          <p:cNvPr id="15" name="Rectangle 14"/>
          <p:cNvSpPr/>
          <p:nvPr/>
        </p:nvSpPr>
        <p:spPr bwMode="auto">
          <a:xfrm>
            <a:off x="678180" y="5875782"/>
            <a:ext cx="900113" cy="32385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b="1" dirty="0"/>
              <a:t>MAGTF</a:t>
            </a:r>
          </a:p>
        </p:txBody>
      </p:sp>
      <p:grpSp>
        <p:nvGrpSpPr>
          <p:cNvPr id="14" name="Group 19"/>
          <p:cNvGrpSpPr/>
          <p:nvPr/>
        </p:nvGrpSpPr>
        <p:grpSpPr>
          <a:xfrm>
            <a:off x="678180" y="3947960"/>
            <a:ext cx="1000111" cy="432048"/>
            <a:chOff x="2195736" y="1916832"/>
            <a:chExt cx="1080120" cy="432048"/>
          </a:xfrm>
          <a:solidFill>
            <a:schemeClr val="bg1"/>
          </a:solidFill>
        </p:grpSpPr>
        <p:sp>
          <p:nvSpPr>
            <p:cNvPr id="21" name="Rectangle 20"/>
            <p:cNvSpPr/>
            <p:nvPr/>
          </p:nvSpPr>
          <p:spPr bwMode="auto">
            <a:xfrm>
              <a:off x="2303748" y="2024844"/>
              <a:ext cx="972108" cy="32403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sz="1200" b="1" dirty="0"/>
                <a:t>CCDRs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2267744" y="1988840"/>
              <a:ext cx="972108" cy="32403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sz="1200" b="1" dirty="0"/>
                <a:t>CCDRs</a:t>
              </a: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2231740" y="1952836"/>
              <a:ext cx="972108" cy="32403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sz="1200" b="1" dirty="0"/>
                <a:t>CCDRs</a:t>
              </a: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2195736" y="1916832"/>
              <a:ext cx="972108" cy="32403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sz="1200" b="1" dirty="0"/>
                <a:t>CCDRs</a:t>
              </a:r>
            </a:p>
          </p:txBody>
        </p:sp>
      </p:grpSp>
      <p:sp>
        <p:nvSpPr>
          <p:cNvPr id="42" name="Rectangle 41"/>
          <p:cNvSpPr/>
          <p:nvPr/>
        </p:nvSpPr>
        <p:spPr bwMode="auto">
          <a:xfrm>
            <a:off x="678180" y="4690110"/>
            <a:ext cx="900113" cy="32385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000" b="1" dirty="0"/>
              <a:t>Sub-Unified</a:t>
            </a:r>
            <a:r>
              <a:rPr lang="en-US" sz="1200" b="1" dirty="0"/>
              <a:t> </a:t>
            </a:r>
            <a:r>
              <a:rPr lang="en-US" sz="800" b="1" dirty="0"/>
              <a:t>(USFOR-A)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1233487" y="1600200"/>
            <a:ext cx="900113" cy="32385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b="1" dirty="0"/>
              <a:t>VCJS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682459" y="2690061"/>
            <a:ext cx="900113" cy="32385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b="1" dirty="0"/>
              <a:t>J-8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995487" y="2690061"/>
            <a:ext cx="900113" cy="32385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b="1" dirty="0"/>
              <a:t>J-3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3390926" y="2798073"/>
            <a:ext cx="900100" cy="32403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b="1" dirty="0"/>
              <a:t>CCDRs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3357589" y="2762069"/>
            <a:ext cx="900100" cy="32403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b="1" dirty="0"/>
              <a:t>CCDRs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3324252" y="2726065"/>
            <a:ext cx="900100" cy="32403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b="1" dirty="0"/>
              <a:t>CCDRs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3290915" y="2690061"/>
            <a:ext cx="900100" cy="32403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b="1" dirty="0" smtClean="0"/>
              <a:t>USD ATL</a:t>
            </a:r>
            <a:endParaRPr lang="en-US" sz="1200" b="1" dirty="0"/>
          </a:p>
        </p:txBody>
      </p:sp>
      <p:cxnSp>
        <p:nvCxnSpPr>
          <p:cNvPr id="68" name="Straight Arrow Connector 62"/>
          <p:cNvCxnSpPr>
            <a:cxnSpLocks noChangeShapeType="1"/>
            <a:stCxn id="24" idx="0"/>
            <a:endCxn id="11" idx="2"/>
          </p:cNvCxnSpPr>
          <p:nvPr/>
        </p:nvCxnSpPr>
        <p:spPr bwMode="auto">
          <a:xfrm flipV="1">
            <a:off x="1128230" y="3013911"/>
            <a:ext cx="4286" cy="934049"/>
          </a:xfrm>
          <a:prstGeom prst="straightConnector1">
            <a:avLst/>
          </a:prstGeom>
          <a:noFill/>
          <a:ln w="38100" algn="ctr">
            <a:solidFill>
              <a:srgbClr val="7030A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" name="Straight Arrow Connector 62"/>
          <p:cNvCxnSpPr>
            <a:cxnSpLocks noChangeShapeType="1"/>
            <a:stCxn id="6" idx="3"/>
            <a:endCxn id="38" idx="1"/>
          </p:cNvCxnSpPr>
          <p:nvPr/>
        </p:nvCxnSpPr>
        <p:spPr bwMode="auto">
          <a:xfrm flipV="1">
            <a:off x="4191000" y="2966765"/>
            <a:ext cx="1903398" cy="909910"/>
          </a:xfrm>
          <a:prstGeom prst="straightConnector1">
            <a:avLst/>
          </a:prstGeom>
          <a:noFill/>
          <a:ln w="38100" algn="ctr">
            <a:solidFill>
              <a:srgbClr val="7030A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4" name="Straight Arrow Connector 62"/>
          <p:cNvCxnSpPr>
            <a:cxnSpLocks noChangeShapeType="1"/>
            <a:stCxn id="38" idx="2"/>
            <a:endCxn id="18" idx="0"/>
          </p:cNvCxnSpPr>
          <p:nvPr/>
        </p:nvCxnSpPr>
        <p:spPr bwMode="auto">
          <a:xfrm>
            <a:off x="6544448" y="3128783"/>
            <a:ext cx="7" cy="585967"/>
          </a:xfrm>
          <a:prstGeom prst="straightConnector1">
            <a:avLst/>
          </a:prstGeom>
          <a:noFill/>
          <a:ln w="38100" algn="ctr">
            <a:solidFill>
              <a:srgbClr val="7030A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5" name="Rectangle 94"/>
          <p:cNvSpPr/>
          <p:nvPr/>
        </p:nvSpPr>
        <p:spPr bwMode="auto">
          <a:xfrm>
            <a:off x="7794596" y="1733550"/>
            <a:ext cx="900113" cy="32385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b="1" dirty="0" smtClean="0"/>
              <a:t>VCNO</a:t>
            </a:r>
            <a:endParaRPr lang="en-US" sz="1200" b="1" dirty="0"/>
          </a:p>
        </p:txBody>
      </p:sp>
      <p:grpSp>
        <p:nvGrpSpPr>
          <p:cNvPr id="101" name="Group 19"/>
          <p:cNvGrpSpPr/>
          <p:nvPr/>
        </p:nvGrpSpPr>
        <p:grpSpPr>
          <a:xfrm>
            <a:off x="4410089" y="2822749"/>
            <a:ext cx="1000111" cy="432048"/>
            <a:chOff x="2195736" y="1916832"/>
            <a:chExt cx="1080120" cy="432048"/>
          </a:xfrm>
          <a:solidFill>
            <a:schemeClr val="bg1"/>
          </a:solidFill>
        </p:grpSpPr>
        <p:sp>
          <p:nvSpPr>
            <p:cNvPr id="102" name="Rectangle 101"/>
            <p:cNvSpPr/>
            <p:nvPr/>
          </p:nvSpPr>
          <p:spPr bwMode="auto">
            <a:xfrm>
              <a:off x="2303748" y="2024844"/>
              <a:ext cx="972108" cy="32403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sz="1200" b="1" dirty="0"/>
                <a:t>CCDRs</a:t>
              </a: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2267744" y="1988840"/>
              <a:ext cx="972108" cy="32403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sz="1200" b="1" dirty="0"/>
                <a:t>CCDRs</a:t>
              </a:r>
            </a:p>
          </p:txBody>
        </p:sp>
        <p:sp>
          <p:nvSpPr>
            <p:cNvPr id="104" name="Rectangle 103"/>
            <p:cNvSpPr/>
            <p:nvPr/>
          </p:nvSpPr>
          <p:spPr bwMode="auto">
            <a:xfrm>
              <a:off x="2231740" y="1952836"/>
              <a:ext cx="972108" cy="32403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sz="1200" b="1" dirty="0"/>
                <a:t>CCDRs</a:t>
              </a:r>
            </a:p>
          </p:txBody>
        </p:sp>
        <p:sp>
          <p:nvSpPr>
            <p:cNvPr id="105" name="Rectangle 104"/>
            <p:cNvSpPr/>
            <p:nvPr/>
          </p:nvSpPr>
          <p:spPr bwMode="auto">
            <a:xfrm>
              <a:off x="2195736" y="1916832"/>
              <a:ext cx="972108" cy="32403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sz="1200" b="1" dirty="0" smtClean="0"/>
                <a:t>JIEDDO</a:t>
              </a:r>
              <a:endParaRPr lang="en-US" sz="1200" b="1" dirty="0"/>
            </a:p>
          </p:txBody>
        </p:sp>
      </p:grpSp>
      <p:cxnSp>
        <p:nvCxnSpPr>
          <p:cNvPr id="106" name="Straight Arrow Connector 62"/>
          <p:cNvCxnSpPr>
            <a:cxnSpLocks noChangeShapeType="1"/>
            <a:stCxn id="6" idx="3"/>
            <a:endCxn id="105" idx="2"/>
          </p:cNvCxnSpPr>
          <p:nvPr/>
        </p:nvCxnSpPr>
        <p:spPr bwMode="auto">
          <a:xfrm flipV="1">
            <a:off x="4191000" y="3146785"/>
            <a:ext cx="669139" cy="729890"/>
          </a:xfrm>
          <a:prstGeom prst="straightConnector1">
            <a:avLst/>
          </a:prstGeom>
          <a:noFill/>
          <a:ln w="38100" algn="ctr">
            <a:solidFill>
              <a:srgbClr val="7030A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0" name="Straight Arrow Connector 64"/>
          <p:cNvCxnSpPr>
            <a:cxnSpLocks noChangeShapeType="1"/>
            <a:stCxn id="15" idx="0"/>
            <a:endCxn id="29" idx="2"/>
          </p:cNvCxnSpPr>
          <p:nvPr/>
        </p:nvCxnSpPr>
        <p:spPr bwMode="auto">
          <a:xfrm flipV="1">
            <a:off x="1128237" y="5311332"/>
            <a:ext cx="1153294" cy="564450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4" name="Straight Arrow Connector 64"/>
          <p:cNvCxnSpPr>
            <a:cxnSpLocks noChangeShapeType="1"/>
            <a:stCxn id="29" idx="3"/>
            <a:endCxn id="38" idx="1"/>
          </p:cNvCxnSpPr>
          <p:nvPr/>
        </p:nvCxnSpPr>
        <p:spPr bwMode="auto">
          <a:xfrm flipV="1">
            <a:off x="2731581" y="2966765"/>
            <a:ext cx="3362817" cy="2182549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8" name="Straight Arrow Connector 64"/>
          <p:cNvCxnSpPr>
            <a:cxnSpLocks noChangeShapeType="1"/>
          </p:cNvCxnSpPr>
          <p:nvPr/>
        </p:nvCxnSpPr>
        <p:spPr bwMode="auto">
          <a:xfrm flipH="1">
            <a:off x="6861153" y="3164788"/>
            <a:ext cx="1" cy="549962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7" name="Curved Connector 116"/>
          <p:cNvCxnSpPr>
            <a:stCxn id="41" idx="2"/>
            <a:endCxn id="15" idx="3"/>
          </p:cNvCxnSpPr>
          <p:nvPr/>
        </p:nvCxnSpPr>
        <p:spPr bwMode="auto">
          <a:xfrm rot="5400000">
            <a:off x="3892836" y="1743107"/>
            <a:ext cx="1980057" cy="6609142"/>
          </a:xfrm>
          <a:prstGeom prst="curvedConnector2">
            <a:avLst/>
          </a:prstGeom>
          <a:solidFill>
            <a:schemeClr val="accent1"/>
          </a:solidFill>
          <a:ln w="38100" cap="flat" cmpd="dbl" algn="ctr">
            <a:gradFill flip="none" rotWithShape="1">
              <a:gsLst>
                <a:gs pos="0">
                  <a:srgbClr val="000082"/>
                </a:gs>
                <a:gs pos="65000">
                  <a:srgbClr val="66008F"/>
                </a:gs>
                <a:gs pos="19000">
                  <a:srgbClr val="BA0066"/>
                </a:gs>
                <a:gs pos="100000">
                  <a:srgbClr val="FF0000"/>
                </a:gs>
                <a:gs pos="100000">
                  <a:srgbClr val="FF8200"/>
                </a:gs>
              </a:gsLst>
              <a:path path="circle">
                <a:fillToRect l="100000" t="100000"/>
              </a:path>
              <a:tileRect r="-100000" b="-100000"/>
            </a:gra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6" name="Straight Arrow Connector 62"/>
          <p:cNvCxnSpPr>
            <a:cxnSpLocks noChangeShapeType="1"/>
          </p:cNvCxnSpPr>
          <p:nvPr/>
        </p:nvCxnSpPr>
        <p:spPr bwMode="auto">
          <a:xfrm>
            <a:off x="7442033" y="6477000"/>
            <a:ext cx="990600" cy="0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7" name="TextBox 63"/>
          <p:cNvSpPr txBox="1">
            <a:spLocks noChangeArrowheads="1"/>
          </p:cNvSpPr>
          <p:nvPr/>
        </p:nvSpPr>
        <p:spPr bwMode="auto">
          <a:xfrm>
            <a:off x="6788950" y="6172200"/>
            <a:ext cx="2296766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200" dirty="0" smtClean="0"/>
              <a:t>USMC Urgent Needs Process</a:t>
            </a:r>
            <a:endParaRPr lang="en-US" sz="1200" dirty="0"/>
          </a:p>
        </p:txBody>
      </p:sp>
      <p:sp>
        <p:nvSpPr>
          <p:cNvPr id="148" name="Rectangle 147"/>
          <p:cNvSpPr/>
          <p:nvPr/>
        </p:nvSpPr>
        <p:spPr bwMode="auto">
          <a:xfrm>
            <a:off x="7696200" y="3276600"/>
            <a:ext cx="900113" cy="32385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63500" dist="50800" dir="2700000" algn="tl" rotWithShape="0">
              <a:schemeClr val="tx1">
                <a:alpha val="4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050" b="1" dirty="0" smtClean="0"/>
              <a:t>DASN ELM</a:t>
            </a:r>
            <a:endParaRPr lang="en-US" sz="1050" b="1" dirty="0"/>
          </a:p>
        </p:txBody>
      </p:sp>
      <p:sp>
        <p:nvSpPr>
          <p:cNvPr id="4" name="5-Point Star 3"/>
          <p:cNvSpPr/>
          <p:nvPr/>
        </p:nvSpPr>
        <p:spPr bwMode="auto">
          <a:xfrm>
            <a:off x="3154992" y="2564706"/>
            <a:ext cx="338520" cy="276045"/>
          </a:xfrm>
          <a:prstGeom prst="star5">
            <a:avLst/>
          </a:prstGeom>
          <a:solidFill>
            <a:srgbClr val="7030A0"/>
          </a:solidFill>
          <a:ln w="3175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30521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  <a:prstDash val="sysDash"/>
          <a:headEnd type="none" w="med" len="med"/>
          <a:tailEnd type="triangl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LongProperties xmlns="http://schemas.microsoft.com/office/2006/metadata/longProperties"/>
</file>

<file path=customXml/item3.xml><?xml version="1.0" encoding="utf-8"?>
<p:properties xmlns:p="http://schemas.microsoft.com/office/2006/metadata/properties" xmlns:xsi="http://www.w3.org/2001/XMLSchema-instance">
  <documentManagement>
    <DM_x0020_Date xmlns="80b0ec25-249b-4b80-8b67-20e915663976" xsi:nil="true"/>
    <Category xmlns="80b0ec25-249b-4b80-8b67-20e915663976">
      <Value>Current UNP Brief as of 120613</Value>
    </Category>
    <UUNS_x0020_Title xmlns="80b0ec25-249b-4b80-8b67-20e915663976" xsi:nil="true"/>
    <UUNS_x0020_ID_x0023_ xmlns="80b0ec25-249b-4b80-8b67-20e915663976" xsi:nil="true"/>
    <Date_x0020_of_x0020_Document xmlns="ebac9090-4193-4e02-9962-ca5cca530076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1EE000452E054B8E0C16679AD20F40" ma:contentTypeVersion="7" ma:contentTypeDescription="Create a new document." ma:contentTypeScope="" ma:versionID="7251a016cd9b3e602a4e8fd44688bb55">
  <xsd:schema xmlns:xsd="http://www.w3.org/2001/XMLSchema" xmlns:p="http://schemas.microsoft.com/office/2006/metadata/properties" xmlns:ns2="80b0ec25-249b-4b80-8b67-20e915663976" xmlns:ns3="ebac9090-4193-4e02-9962-ca5cca530076" targetNamespace="http://schemas.microsoft.com/office/2006/metadata/properties" ma:root="true" ma:fieldsID="53a7e20015dd85f848bb67d07997c3cf" ns2:_="" ns3:_="">
    <xsd:import namespace="80b0ec25-249b-4b80-8b67-20e915663976"/>
    <xsd:import namespace="ebac9090-4193-4e02-9962-ca5cca530076"/>
    <xsd:element name="properties">
      <xsd:complexType>
        <xsd:sequence>
          <xsd:element name="documentManagement">
            <xsd:complexType>
              <xsd:all>
                <xsd:element ref="ns2:DM_x0020_Date" minOccurs="0"/>
                <xsd:element ref="ns2:UUNS_x0020_ID_x0023_" minOccurs="0"/>
                <xsd:element ref="ns2:UUNS_x0020_Title" minOccurs="0"/>
                <xsd:element ref="ns2:Category" minOccurs="0"/>
                <xsd:element ref="ns3:Date_x0020_of_x0020_Documen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0b0ec25-249b-4b80-8b67-20e915663976" elementFormDefault="qualified">
    <xsd:import namespace="http://schemas.microsoft.com/office/2006/documentManagement/types"/>
    <xsd:element name="DM_x0020_Date" ma:index="8" nillable="true" ma:displayName="DM Date" ma:internalName="DM_x0020_Date">
      <xsd:simpleType>
        <xsd:restriction base="dms:Text">
          <xsd:maxLength value="255"/>
        </xsd:restriction>
      </xsd:simpleType>
    </xsd:element>
    <xsd:element name="UUNS_x0020_ID_x0023_" ma:index="9" nillable="true" ma:displayName="UUNS ID#" ma:internalName="UUNS_x0020_ID_x0023_">
      <xsd:simpleType>
        <xsd:restriction base="dms:Text">
          <xsd:maxLength value="255"/>
        </xsd:restriction>
      </xsd:simpleType>
    </xsd:element>
    <xsd:element name="UUNS_x0020_Title" ma:index="10" nillable="true" ma:displayName="UUNS Title" ma:internalName="UUNS_x0020_Title">
      <xsd:simpleType>
        <xsd:restriction base="dms:Text">
          <xsd:maxLength value="255"/>
        </xsd:restriction>
      </xsd:simpleType>
    </xsd:element>
    <xsd:element name="Category" ma:index="11" nillable="true" ma:displayName="key words" ma:internalName="Category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Doctrine"/>
                        <xsd:enumeration value="Organization"/>
                        <xsd:enumeration value="Training (DOTMLPF)"/>
                        <xsd:enumeration value="Materiel"/>
                        <xsd:enumeration value="Leader Development"/>
                        <xsd:enumeration value="Personnel (DOTMLPF"/>
                        <xsd:enumeration value="Facilities"/>
                        <xsd:enumeration value="AAO"/>
                        <xsd:enumeration value="ABCA"/>
                        <xsd:enumeration value="ALSA"/>
                        <xsd:enumeration value="Acquisition Training"/>
                        <xsd:enumeration value="Allied Joint"/>
                        <xsd:enumeration value="Budget"/>
                        <xsd:enumeration value="Briefings"/>
                        <xsd:enumeration value="CEAB"/>
                        <xsd:enumeration value="CBA"/>
                        <xsd:enumeration value="CDD"/>
                        <xsd:enumeration value="CNA (Army Capability Needs Analysis)"/>
                        <xsd:enumeration value="CPI"/>
                        <xsd:enumeration value="DC CD&amp;I"/>
                        <xsd:enumeration value="Director's Read Board"/>
                        <xsd:enumeration value="EFDS"/>
                        <xsd:enumeration value="EFDS Value Stream Management Team"/>
                        <xsd:enumeration value="EOS/GOS"/>
                        <xsd:enumeration value="Gate Reviews"/>
                        <xsd:enumeration value="JCIDS"/>
                        <xsd:enumeration value="Joint"/>
                        <xsd:enumeration value="MCL"/>
                        <xsd:enumeration value="MCO3900"/>
                        <xsd:enumeration value="MCTL"/>
                        <xsd:enumeration value="MGL"/>
                        <xsd:enumeration value="MID"/>
                        <xsd:enumeration value="MROC"/>
                        <xsd:enumeration value="NATO"/>
                        <xsd:enumeration value="Naval Integration"/>
                        <xsd:enumeration value="NSPS"/>
                        <xsd:enumeration value="Orders and Directives"/>
                        <xsd:enumeration value="Personnel (internal)"/>
                        <xsd:enumeration value="PME"/>
                        <xsd:enumeration value="PoPS"/>
                        <xsd:enumeration value="Reference Material (Directives, etc)"/>
                        <xsd:enumeration value="Requirements Manager Certification"/>
                        <xsd:enumeration value="Requirements Transition Team"/>
                        <xsd:enumeration value="SPD"/>
                        <xsd:enumeration value="STANAG"/>
                        <xsd:enumeration value="Telework"/>
                        <xsd:enumeration value="Testimony"/>
                        <xsd:enumeration value="TLCM"/>
                        <xsd:enumeration value="UNS"/>
                        <xsd:enumeration value="UUNS"/>
                        <xsd:enumeration value="UTR"/>
                        <xsd:enumeration value="Various Drafts"/>
                        <xsd:enumeration value="Slides History Library"/>
                        <xsd:enumeration value="Detter Approved UNS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</xsd:schema>
  <xsd:schema xmlns:xsd="http://www.w3.org/2001/XMLSchema" xmlns:dms="http://schemas.microsoft.com/office/2006/documentManagement/types" targetNamespace="ebac9090-4193-4e02-9962-ca5cca530076" elementFormDefault="qualified">
    <xsd:import namespace="http://schemas.microsoft.com/office/2006/documentManagement/types"/>
    <xsd:element name="Date_x0020_of_x0020_Document" ma:index="13" nillable="true" ma:displayName="Date of Document" ma:internalName="Date_x0020_of_x0020_Document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Contractor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95F459D3-1985-47E4-B7FC-BDB6015E5F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D7AF20-C70E-4874-9670-24946C4F1511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0D6C2FC1-AF43-4CE6-8880-59A40A3F473B}">
  <ds:schemaRefs>
    <ds:schemaRef ds:uri="http://schemas.microsoft.com/office/2006/metadata/properties"/>
    <ds:schemaRef ds:uri="http://purl.org/dc/elements/1.1/"/>
    <ds:schemaRef ds:uri="http://purl.org/dc/terms/"/>
    <ds:schemaRef ds:uri="http://schemas.microsoft.com/office/2006/documentManagement/types"/>
    <ds:schemaRef ds:uri="http://purl.org/dc/dcmitype/"/>
    <ds:schemaRef ds:uri="ebac9090-4193-4e02-9962-ca5cca530076"/>
    <ds:schemaRef ds:uri="80b0ec25-249b-4b80-8b67-20e915663976"/>
    <ds:schemaRef ds:uri="http://schemas.openxmlformats.org/package/2006/metadata/core-propertie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87DA66EB-9A04-4815-9CBB-9F52D3D2CE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b0ec25-249b-4b80-8b67-20e915663976"/>
    <ds:schemaRef ds:uri="ebac9090-4193-4e02-9962-ca5cca530076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8623</TotalTime>
  <Words>1318</Words>
  <Application>Microsoft Office PowerPoint</Application>
  <PresentationFormat>On-screen Show (4:3)</PresentationFormat>
  <Paragraphs>259</Paragraphs>
  <Slides>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1_Custom Design</vt:lpstr>
      <vt:lpstr>Blank Presentation</vt:lpstr>
      <vt:lpstr>    United States Marine Corps    Urgent Needs Process (UNP) Expeditionary Support Operations   </vt:lpstr>
      <vt:lpstr>Urgent Needs Process (UNP) Criteria &amp; Validation</vt:lpstr>
      <vt:lpstr>Distinct Deliberate &amp; Urgent Processes  Different Problems Need Different Tools at Different Times</vt:lpstr>
      <vt:lpstr>UNP Overview Rapid Requirements + Resourcing + Acquisition</vt:lpstr>
      <vt:lpstr>Urgent Needs Process CD&amp;I Internal </vt:lpstr>
      <vt:lpstr>Sustain Identifying &amp; Plugging Gaps Through The FYDP</vt:lpstr>
      <vt:lpstr>DoD “Quick Reaction Capabilities” (QRCs) Enduring Organizations for Urgent Needs</vt:lpstr>
      <vt:lpstr>Joint &amp; USMC “Urgent Operational Needs Processes” Operational View</vt:lpstr>
    </vt:vector>
  </TitlesOfParts>
  <Company>NMCI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UNP In Brief to Dir CDD 120613</dc:title>
  <dc:creator>Richard Webster</dc:creator>
  <cp:lastModifiedBy>Long CIV Richard S</cp:lastModifiedBy>
  <cp:revision>360</cp:revision>
  <cp:lastPrinted>2014-05-01T17:18:23Z</cp:lastPrinted>
  <dcterms:created xsi:type="dcterms:W3CDTF">2009-04-16T14:26:33Z</dcterms:created>
  <dcterms:modified xsi:type="dcterms:W3CDTF">2014-08-06T17:33:55Z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/>
  </property>
  <property fmtid="{D5CDD505-2E9C-101B-9397-08002B2CF9AE}" pid="3" name="Owner">
    <vt:lpwstr>Webster</vt:lpwstr>
  </property>
  <property fmtid="{D5CDD505-2E9C-101B-9397-08002B2CF9AE}" pid="4" name="Version0">
    <vt:lpwstr/>
  </property>
  <property fmtid="{D5CDD505-2E9C-101B-9397-08002B2CF9AE}" pid="5" name="Date Released">
    <vt:lpwstr>2009-04-16T00:00:00Z</vt:lpwstr>
  </property>
  <property fmtid="{D5CDD505-2E9C-101B-9397-08002B2CF9AE}" pid="6" name="Remarks">
    <vt:lpwstr>1st Draft of Comprehensive terminology "taxonomy"</vt:lpwstr>
  </property>
  <property fmtid="{D5CDD505-2E9C-101B-9397-08002B2CF9AE}" pid="7" name="Expiration Date">
    <vt:lpwstr/>
  </property>
  <property fmtid="{D5CDD505-2E9C-101B-9397-08002B2CF9AE}" pid="8" name="Stage">
    <vt:lpwstr/>
  </property>
  <property fmtid="{D5CDD505-2E9C-101B-9397-08002B2CF9AE}" pid="9" name="Document Category">
    <vt:lpwstr/>
  </property>
  <property fmtid="{D5CDD505-2E9C-101B-9397-08002B2CF9AE}" pid="10" name="Status">
    <vt:lpwstr>In Process</vt:lpwstr>
  </property>
  <property fmtid="{D5CDD505-2E9C-101B-9397-08002B2CF9AE}" pid="11" name="Send Email">
    <vt:lpwstr>Yes</vt:lpwstr>
  </property>
  <property fmtid="{D5CDD505-2E9C-101B-9397-08002B2CF9AE}" pid="12" name="Message">
    <vt:lpwstr/>
  </property>
  <property fmtid="{D5CDD505-2E9C-101B-9397-08002B2CF9AE}" pid="13" name="Approval">
    <vt:lpwstr>1558</vt:lpwstr>
  </property>
  <property fmtid="{D5CDD505-2E9C-101B-9397-08002B2CF9AE}" pid="14" name="CC Approval">
    <vt:lpwstr>641</vt:lpwstr>
  </property>
  <property fmtid="{D5CDD505-2E9C-101B-9397-08002B2CF9AE}" pid="15" name="Published">
    <vt:lpwstr/>
  </property>
  <property fmtid="{D5CDD505-2E9C-101B-9397-08002B2CF9AE}" pid="16" name="Folder">
    <vt:lpwstr>General Administration</vt:lpwstr>
  </property>
  <property fmtid="{D5CDD505-2E9C-101B-9397-08002B2CF9AE}" pid="17" name="Type Catagory">
    <vt:lpwstr>Process Info</vt:lpwstr>
  </property>
  <property fmtid="{D5CDD505-2E9C-101B-9397-08002B2CF9AE}" pid="18" name="Work Type">
    <vt:lpwstr>UNP</vt:lpwstr>
  </property>
  <property fmtid="{D5CDD505-2E9C-101B-9397-08002B2CF9AE}" pid="19" name="Msgs/Ltrs Approved &quot;for&quot; Director">
    <vt:lpwstr>0</vt:lpwstr>
  </property>
  <property fmtid="{D5CDD505-2E9C-101B-9397-08002B2CF9AE}" pid="20" name="Related Warfighting Function">
    <vt:lpwstr>MID</vt:lpwstr>
  </property>
  <property fmtid="{D5CDD505-2E9C-101B-9397-08002B2CF9AE}" pid="21" name="ContentType">
    <vt:lpwstr>Document</vt:lpwstr>
  </property>
  <property fmtid="{D5CDD505-2E9C-101B-9397-08002B2CF9AE}" pid="22" name="General Keyword">
    <vt:lpwstr>UUNS</vt:lpwstr>
  </property>
  <property fmtid="{D5CDD505-2E9C-101B-9397-08002B2CF9AE}" pid="23" name="ContentTypeId">
    <vt:lpwstr>0x010100B51EE000452E054B8E0C16679AD20F40</vt:lpwstr>
  </property>
</Properties>
</file>