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823" r:id="rId2"/>
    <p:sldId id="824" r:id="rId3"/>
    <p:sldId id="826" r:id="rId4"/>
    <p:sldId id="827" r:id="rId5"/>
    <p:sldId id="828" r:id="rId6"/>
    <p:sldId id="830" r:id="rId7"/>
    <p:sldId id="831" r:id="rId8"/>
    <p:sldId id="829" r:id="rId9"/>
    <p:sldId id="833" r:id="rId10"/>
    <p:sldId id="834" r:id="rId11"/>
    <p:sldId id="832" r:id="rId12"/>
    <p:sldId id="835" r:id="rId13"/>
    <p:sldId id="837" r:id="rId14"/>
    <p:sldId id="836" r:id="rId15"/>
    <p:sldId id="825" r:id="rId16"/>
    <p:sldId id="841" r:id="rId17"/>
    <p:sldId id="842" r:id="rId18"/>
    <p:sldId id="844" r:id="rId19"/>
    <p:sldId id="843" r:id="rId20"/>
    <p:sldId id="846" r:id="rId21"/>
    <p:sldId id="845" r:id="rId22"/>
    <p:sldId id="850" r:id="rId23"/>
    <p:sldId id="851" r:id="rId24"/>
    <p:sldId id="849" r:id="rId25"/>
    <p:sldId id="852" r:id="rId26"/>
    <p:sldId id="848" r:id="rId27"/>
    <p:sldId id="856" r:id="rId28"/>
    <p:sldId id="857" r:id="rId29"/>
    <p:sldId id="847" r:id="rId30"/>
    <p:sldId id="854" r:id="rId31"/>
    <p:sldId id="855" r:id="rId32"/>
    <p:sldId id="853" r:id="rId33"/>
    <p:sldId id="859" r:id="rId34"/>
    <p:sldId id="839" r:id="rId35"/>
  </p:sldIdLst>
  <p:sldSz cx="9144000" cy="6858000" type="screen4x3"/>
  <p:notesSz cx="7010400" cy="9296400"/>
  <p:defaultTextStyle>
    <a:defPPr>
      <a:defRPr lang="en-US"/>
    </a:defPPr>
    <a:lvl1pPr algn="ctr" rtl="0" eaLnBrk="0" fontAlgn="base" hangingPunct="0">
      <a:spcBef>
        <a:spcPct val="0"/>
      </a:spcBef>
      <a:spcAft>
        <a:spcPct val="0"/>
      </a:spcAft>
      <a:defRPr sz="1400" b="1"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1400" b="1"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1400" b="1"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1400" b="1"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1400" b="1" kern="1200">
        <a:solidFill>
          <a:schemeClr val="tx1"/>
        </a:solidFill>
        <a:latin typeface="Times New Roman" pitchFamily="18" charset="0"/>
        <a:ea typeface="+mn-ea"/>
        <a:cs typeface="+mn-cs"/>
      </a:defRPr>
    </a:lvl5pPr>
    <a:lvl6pPr marL="2286000" algn="l" defTabSz="914400" rtl="0" eaLnBrk="1" latinLnBrk="0" hangingPunct="1">
      <a:defRPr sz="1400" b="1" kern="1200">
        <a:solidFill>
          <a:schemeClr val="tx1"/>
        </a:solidFill>
        <a:latin typeface="Times New Roman" pitchFamily="18" charset="0"/>
        <a:ea typeface="+mn-ea"/>
        <a:cs typeface="+mn-cs"/>
      </a:defRPr>
    </a:lvl6pPr>
    <a:lvl7pPr marL="2743200" algn="l" defTabSz="914400" rtl="0" eaLnBrk="1" latinLnBrk="0" hangingPunct="1">
      <a:defRPr sz="1400" b="1" kern="1200">
        <a:solidFill>
          <a:schemeClr val="tx1"/>
        </a:solidFill>
        <a:latin typeface="Times New Roman" pitchFamily="18" charset="0"/>
        <a:ea typeface="+mn-ea"/>
        <a:cs typeface="+mn-cs"/>
      </a:defRPr>
    </a:lvl7pPr>
    <a:lvl8pPr marL="3200400" algn="l" defTabSz="914400" rtl="0" eaLnBrk="1" latinLnBrk="0" hangingPunct="1">
      <a:defRPr sz="1400" b="1" kern="1200">
        <a:solidFill>
          <a:schemeClr val="tx1"/>
        </a:solidFill>
        <a:latin typeface="Times New Roman" pitchFamily="18" charset="0"/>
        <a:ea typeface="+mn-ea"/>
        <a:cs typeface="+mn-cs"/>
      </a:defRPr>
    </a:lvl8pPr>
    <a:lvl9pPr marL="3657600" algn="l" defTabSz="914400" rtl="0" eaLnBrk="1" latinLnBrk="0" hangingPunct="1">
      <a:defRPr sz="1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8FCF"/>
    <a:srgbClr val="3BA4EB"/>
    <a:srgbClr val="3366FF"/>
    <a:srgbClr val="6699FF"/>
    <a:srgbClr val="66CCFF"/>
    <a:srgbClr val="FFFF66"/>
    <a:srgbClr val="00CCFF"/>
    <a:srgbClr val="FFFF00"/>
    <a:srgbClr val="008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26" autoAdjust="0"/>
    <p:restoredTop sz="82665" autoAdjust="0"/>
  </p:normalViewPr>
  <p:slideViewPr>
    <p:cSldViewPr snapToGrid="0">
      <p:cViewPr varScale="1">
        <p:scale>
          <a:sx n="73" d="100"/>
          <a:sy n="73" d="100"/>
        </p:scale>
        <p:origin x="-166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301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7" name="Rectangle 3"/>
          <p:cNvSpPr>
            <a:spLocks noGrp="1" noChangeArrowheads="1"/>
          </p:cNvSpPr>
          <p:nvPr>
            <p:ph type="dt" sz="quarter" idx="1"/>
          </p:nvPr>
        </p:nvSpPr>
        <p:spPr bwMode="auto">
          <a:xfrm>
            <a:off x="0" y="8829675"/>
            <a:ext cx="3040063" cy="466725"/>
          </a:xfrm>
          <a:prstGeom prst="rect">
            <a:avLst/>
          </a:prstGeom>
          <a:noFill/>
          <a:ln w="9525">
            <a:noFill/>
            <a:miter lim="800000"/>
            <a:headEnd/>
            <a:tailEnd/>
          </a:ln>
          <a:effectLst/>
        </p:spPr>
        <p:txBody>
          <a:bodyPr vert="horz" wrap="square" lIns="92309" tIns="46156" rIns="92309" bIns="46156" numCol="1" anchor="t" anchorCtr="0" compatLnSpc="1">
            <a:prstTxWarp prst="textNoShape">
              <a:avLst/>
            </a:prstTxWarp>
          </a:bodyPr>
          <a:lstStyle>
            <a:lvl1pPr algn="l" defTabSz="925513" eaLnBrk="1" hangingPunct="1">
              <a:defRPr sz="1200" b="0"/>
            </a:lvl1pPr>
          </a:lstStyle>
          <a:p>
            <a:endParaRPr lang="en-US" dirty="0"/>
          </a:p>
        </p:txBody>
      </p:sp>
      <p:sp>
        <p:nvSpPr>
          <p:cNvPr id="16389" name="Rectangle 5"/>
          <p:cNvSpPr>
            <a:spLocks noGrp="1" noChangeArrowheads="1"/>
          </p:cNvSpPr>
          <p:nvPr>
            <p:ph type="sldNum" sz="quarter" idx="3"/>
          </p:nvPr>
        </p:nvSpPr>
        <p:spPr bwMode="auto">
          <a:xfrm>
            <a:off x="3970338" y="8667750"/>
            <a:ext cx="3040062" cy="465138"/>
          </a:xfrm>
          <a:prstGeom prst="rect">
            <a:avLst/>
          </a:prstGeom>
          <a:noFill/>
          <a:ln w="9525">
            <a:noFill/>
            <a:miter lim="800000"/>
            <a:headEnd/>
            <a:tailEnd/>
          </a:ln>
          <a:effectLst/>
        </p:spPr>
        <p:txBody>
          <a:bodyPr vert="horz" wrap="square" lIns="92309" tIns="46156" rIns="92309" bIns="46156" numCol="1" anchor="b" anchorCtr="0" compatLnSpc="1">
            <a:prstTxWarp prst="textNoShape">
              <a:avLst/>
            </a:prstTxWarp>
          </a:bodyPr>
          <a:lstStyle>
            <a:lvl1pPr algn="r" defTabSz="925513" eaLnBrk="1" hangingPunct="1">
              <a:defRPr sz="1200" b="0"/>
            </a:lvl1pPr>
          </a:lstStyle>
          <a:p>
            <a:fld id="{2FC1249F-6954-49E4-8BCE-84B06C18D06A}" type="slidenum">
              <a:rPr lang="en-US"/>
              <a:pPr/>
              <a:t>‹#›</a:t>
            </a:fld>
            <a:endParaRPr lang="en-US" dirty="0"/>
          </a:p>
        </p:txBody>
      </p:sp>
      <p:sp>
        <p:nvSpPr>
          <p:cNvPr id="16392" name="Text Box 8"/>
          <p:cNvSpPr txBox="1">
            <a:spLocks noChangeArrowheads="1"/>
          </p:cNvSpPr>
          <p:nvPr/>
        </p:nvSpPr>
        <p:spPr bwMode="auto">
          <a:xfrm>
            <a:off x="2125663" y="350838"/>
            <a:ext cx="4249737" cy="182562"/>
          </a:xfrm>
          <a:prstGeom prst="rect">
            <a:avLst/>
          </a:prstGeom>
          <a:noFill/>
          <a:ln w="9525">
            <a:noFill/>
            <a:miter lim="800000"/>
            <a:headEnd/>
            <a:tailEnd/>
          </a:ln>
          <a:effectLst/>
        </p:spPr>
        <p:txBody>
          <a:bodyPr lIns="0" tIns="0" rIns="0" bIns="0">
            <a:spAutoFit/>
          </a:bodyPr>
          <a:lstStyle/>
          <a:p>
            <a:pPr defTabSz="911225">
              <a:spcBef>
                <a:spcPct val="50000"/>
              </a:spcBef>
            </a:pPr>
            <a:r>
              <a:rPr lang="en-US" sz="1200" i="1" dirty="0">
                <a:solidFill>
                  <a:schemeClr val="bg1"/>
                </a:solidFill>
                <a:latin typeface="Arial" charset="0"/>
              </a:rPr>
              <a:t>Mission Area Analysis Branch—Analyzing the Future</a:t>
            </a:r>
          </a:p>
        </p:txBody>
      </p:sp>
      <p:sp>
        <p:nvSpPr>
          <p:cNvPr id="16397" name="Rectangle 13"/>
          <p:cNvSpPr>
            <a:spLocks noChangeArrowheads="1"/>
          </p:cNvSpPr>
          <p:nvPr/>
        </p:nvSpPr>
        <p:spPr bwMode="auto">
          <a:xfrm>
            <a:off x="1971675" y="0"/>
            <a:ext cx="3040063" cy="460375"/>
          </a:xfrm>
          <a:prstGeom prst="rect">
            <a:avLst/>
          </a:prstGeom>
          <a:noFill/>
          <a:ln w="9525">
            <a:noFill/>
            <a:miter lim="800000"/>
            <a:headEnd/>
            <a:tailEnd/>
          </a:ln>
          <a:effectLst/>
        </p:spPr>
        <p:txBody>
          <a:bodyPr lIns="92320" tIns="46157" rIns="92320" bIns="46157"/>
          <a:lstStyle/>
          <a:p>
            <a:pPr defTabSz="925513" eaLnBrk="1" hangingPunct="1"/>
            <a:r>
              <a:rPr lang="en-US" dirty="0">
                <a:solidFill>
                  <a:srgbClr val="008000"/>
                </a:solidFill>
                <a:latin typeface="Arial" charset="0"/>
              </a:rPr>
              <a:t>UNCLASSIFIED</a:t>
            </a:r>
          </a:p>
        </p:txBody>
      </p:sp>
      <p:sp>
        <p:nvSpPr>
          <p:cNvPr id="16398" name="Rectangle 14"/>
          <p:cNvSpPr>
            <a:spLocks noChangeArrowheads="1"/>
          </p:cNvSpPr>
          <p:nvPr/>
        </p:nvSpPr>
        <p:spPr bwMode="auto">
          <a:xfrm>
            <a:off x="2046288" y="8751888"/>
            <a:ext cx="3040062" cy="458787"/>
          </a:xfrm>
          <a:prstGeom prst="rect">
            <a:avLst/>
          </a:prstGeom>
          <a:noFill/>
          <a:ln w="9525">
            <a:noFill/>
            <a:miter lim="800000"/>
            <a:headEnd/>
            <a:tailEnd/>
          </a:ln>
          <a:effectLst/>
        </p:spPr>
        <p:txBody>
          <a:bodyPr lIns="92320" tIns="46157" rIns="92320" bIns="46157"/>
          <a:lstStyle/>
          <a:p>
            <a:pPr defTabSz="925513" eaLnBrk="1" hangingPunct="1"/>
            <a:r>
              <a:rPr lang="en-US" dirty="0">
                <a:solidFill>
                  <a:srgbClr val="008000"/>
                </a:solidFill>
                <a:latin typeface="Arial" charset="0"/>
              </a:rPr>
              <a:t>UNCLASSIFIED</a:t>
            </a:r>
          </a:p>
        </p:txBody>
      </p:sp>
      <p:sp>
        <p:nvSpPr>
          <p:cNvPr id="11" name="Rectangle 15"/>
          <p:cNvSpPr>
            <a:spLocks noChangeArrowheads="1"/>
          </p:cNvSpPr>
          <p:nvPr/>
        </p:nvSpPr>
        <p:spPr bwMode="auto">
          <a:xfrm>
            <a:off x="457200" y="493713"/>
            <a:ext cx="5682343" cy="228600"/>
          </a:xfrm>
          <a:prstGeom prst="rect">
            <a:avLst/>
          </a:prstGeom>
          <a:gradFill flip="none" rotWithShape="1">
            <a:gsLst>
              <a:gs pos="100000">
                <a:srgbClr val="002060"/>
              </a:gs>
              <a:gs pos="0">
                <a:srgbClr val="C00000"/>
              </a:gs>
            </a:gsLst>
            <a:lin ang="0" scaled="1"/>
            <a:tileRect/>
          </a:gradFill>
          <a:ln w="9525">
            <a:noFill/>
            <a:miter lim="800000"/>
            <a:headEnd/>
            <a:tailEnd/>
          </a:ln>
          <a:effectLst/>
        </p:spPr>
        <p:txBody>
          <a:bodyPr wrap="square" lIns="0" tIns="0" rIns="0" bIns="0" anchor="ctr">
            <a:spAutoFit/>
          </a:bodyPr>
          <a:lstStyle/>
          <a:p>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4651" y="142317"/>
            <a:ext cx="798336" cy="931392"/>
          </a:xfrm>
          <a:prstGeom prst="rect">
            <a:avLst/>
          </a:prstGeom>
        </p:spPr>
      </p:pic>
      <p:grpSp>
        <p:nvGrpSpPr>
          <p:cNvPr id="13" name="Group 16"/>
          <p:cNvGrpSpPr>
            <a:grpSpLocks/>
          </p:cNvGrpSpPr>
          <p:nvPr/>
        </p:nvGrpSpPr>
        <p:grpSpPr bwMode="auto">
          <a:xfrm rot="10800000">
            <a:off x="227013" y="150813"/>
            <a:ext cx="836612" cy="839787"/>
            <a:chOff x="4320" y="1632"/>
            <a:chExt cx="528" cy="528"/>
          </a:xfrm>
        </p:grpSpPr>
        <p:sp>
          <p:nvSpPr>
            <p:cNvPr id="14" name="Oval 17"/>
            <p:cNvSpPr>
              <a:spLocks noChangeArrowheads="1"/>
            </p:cNvSpPr>
            <p:nvPr userDrawn="1"/>
          </p:nvSpPr>
          <p:spPr bwMode="auto">
            <a:xfrm>
              <a:off x="4320" y="1632"/>
              <a:ext cx="528" cy="528"/>
            </a:xfrm>
            <a:prstGeom prst="ellipse">
              <a:avLst/>
            </a:prstGeom>
            <a:solidFill>
              <a:schemeClr val="bg1"/>
            </a:solidFill>
            <a:ln w="9525">
              <a:noFill/>
              <a:round/>
              <a:headEnd/>
              <a:tailEnd/>
            </a:ln>
            <a:effectLst/>
          </p:spPr>
          <p:txBody>
            <a:bodyPr wrap="none" lIns="0" tIns="0" rIns="0" bIns="0" anchor="ctr">
              <a:spAutoFit/>
            </a:bodyPr>
            <a:lstStyle/>
            <a:p>
              <a:endParaRPr lang="en-US" dirty="0"/>
            </a:p>
          </p:txBody>
        </p:sp>
        <p:pic>
          <p:nvPicPr>
            <p:cNvPr id="15" name="Picture 18" descr="MARINE"/>
            <p:cNvPicPr>
              <a:picLocks noChangeAspect="1" noChangeArrowheads="1"/>
            </p:cNvPicPr>
            <p:nvPr userDrawn="1"/>
          </p:nvPicPr>
          <p:blipFill>
            <a:blip r:embed="rId3">
              <a:clrChange>
                <a:clrFrom>
                  <a:srgbClr val="FFFCFF"/>
                </a:clrFrom>
                <a:clrTo>
                  <a:srgbClr val="FFFCFF">
                    <a:alpha val="0"/>
                  </a:srgbClr>
                </a:clrTo>
              </a:clrChange>
            </a:blip>
            <a:srcRect/>
            <a:stretch>
              <a:fillRect/>
            </a:stretch>
          </p:blipFill>
          <p:spPr bwMode="auto">
            <a:xfrm flipV="1">
              <a:off x="4320" y="1632"/>
              <a:ext cx="528" cy="528"/>
            </a:xfrm>
            <a:prstGeom prst="rect">
              <a:avLst/>
            </a:prstGeom>
            <a:noFill/>
          </p:spPr>
        </p:pic>
      </p:grpSp>
    </p:spTree>
    <p:extLst>
      <p:ext uri="{BB962C8B-B14F-4D97-AF65-F5344CB8AC3E}">
        <p14:creationId xmlns:p14="http://schemas.microsoft.com/office/powerpoint/2010/main" val="350015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500" name="Rectangle 4"/>
          <p:cNvSpPr>
            <a:spLocks noGrp="1" noRot="1" noChangeAspect="1" noChangeArrowheads="1" noTextEdit="1"/>
          </p:cNvSpPr>
          <p:nvPr>
            <p:ph type="sldImg" idx="2"/>
          </p:nvPr>
        </p:nvSpPr>
        <p:spPr bwMode="auto">
          <a:xfrm>
            <a:off x="1150938" y="688975"/>
            <a:ext cx="4708525" cy="3530600"/>
          </a:xfrm>
          <a:prstGeom prst="rect">
            <a:avLst/>
          </a:prstGeom>
          <a:noFill/>
          <a:ln w="9525">
            <a:solidFill>
              <a:srgbClr val="000000"/>
            </a:solidFill>
            <a:miter lim="800000"/>
            <a:headEnd/>
            <a:tailEnd/>
          </a:ln>
          <a:effectLst/>
        </p:spPr>
      </p:sp>
      <p:sp>
        <p:nvSpPr>
          <p:cNvPr id="106501" name="Rectangle 5"/>
          <p:cNvSpPr>
            <a:spLocks noGrp="1" noChangeArrowheads="1"/>
          </p:cNvSpPr>
          <p:nvPr>
            <p:ph type="body" sz="quarter" idx="3"/>
          </p:nvPr>
        </p:nvSpPr>
        <p:spPr bwMode="auto">
          <a:xfrm>
            <a:off x="935038" y="4448175"/>
            <a:ext cx="5140325" cy="4138613"/>
          </a:xfrm>
          <a:prstGeom prst="rect">
            <a:avLst/>
          </a:prstGeom>
          <a:noFill/>
          <a:ln w="9525">
            <a:noFill/>
            <a:miter lim="800000"/>
            <a:headEnd/>
            <a:tailEnd/>
          </a:ln>
          <a:effectLst/>
        </p:spPr>
        <p:txBody>
          <a:bodyPr vert="horz" wrap="square" lIns="92320" tIns="46157" rIns="92320" bIns="4615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502" name="Rectangle 6"/>
          <p:cNvSpPr>
            <a:spLocks noGrp="1" noChangeArrowheads="1"/>
          </p:cNvSpPr>
          <p:nvPr>
            <p:ph type="ftr" sz="quarter" idx="4"/>
          </p:nvPr>
        </p:nvSpPr>
        <p:spPr bwMode="auto">
          <a:xfrm>
            <a:off x="0" y="8820150"/>
            <a:ext cx="3040063" cy="458788"/>
          </a:xfrm>
          <a:prstGeom prst="rect">
            <a:avLst/>
          </a:prstGeom>
          <a:noFill/>
          <a:ln w="9525">
            <a:noFill/>
            <a:miter lim="800000"/>
            <a:headEnd/>
            <a:tailEnd/>
          </a:ln>
          <a:effectLst/>
        </p:spPr>
        <p:txBody>
          <a:bodyPr vert="horz" wrap="square" lIns="92320" tIns="46157" rIns="92320" bIns="46157" numCol="1" anchor="b" anchorCtr="0" compatLnSpc="1">
            <a:prstTxWarp prst="textNoShape">
              <a:avLst/>
            </a:prstTxWarp>
          </a:bodyPr>
          <a:lstStyle>
            <a:lvl1pPr algn="l" defTabSz="925513" eaLnBrk="1" hangingPunct="1">
              <a:defRPr sz="1200" b="0"/>
            </a:lvl1pPr>
          </a:lstStyle>
          <a:p>
            <a:endParaRPr lang="en-US" dirty="0"/>
          </a:p>
        </p:txBody>
      </p:sp>
      <p:sp>
        <p:nvSpPr>
          <p:cNvPr id="106503" name="Rectangle 7"/>
          <p:cNvSpPr>
            <a:spLocks noGrp="1" noChangeArrowheads="1"/>
          </p:cNvSpPr>
          <p:nvPr>
            <p:ph type="sldNum" sz="quarter" idx="5"/>
          </p:nvPr>
        </p:nvSpPr>
        <p:spPr bwMode="auto">
          <a:xfrm>
            <a:off x="3970338" y="8820150"/>
            <a:ext cx="3040062" cy="458788"/>
          </a:xfrm>
          <a:prstGeom prst="rect">
            <a:avLst/>
          </a:prstGeom>
          <a:noFill/>
          <a:ln w="9525">
            <a:noFill/>
            <a:miter lim="800000"/>
            <a:headEnd/>
            <a:tailEnd/>
          </a:ln>
          <a:effectLst/>
        </p:spPr>
        <p:txBody>
          <a:bodyPr vert="horz" wrap="square" lIns="92320" tIns="46157" rIns="92320" bIns="46157" numCol="1" anchor="b" anchorCtr="0" compatLnSpc="1">
            <a:prstTxWarp prst="textNoShape">
              <a:avLst/>
            </a:prstTxWarp>
          </a:bodyPr>
          <a:lstStyle>
            <a:lvl1pPr algn="r" defTabSz="925513" eaLnBrk="1" hangingPunct="1">
              <a:defRPr sz="1200" b="0"/>
            </a:lvl1pPr>
          </a:lstStyle>
          <a:p>
            <a:fld id="{1A02400D-FB3C-455A-85F3-D3DD70365CF4}" type="slidenum">
              <a:rPr lang="en-US"/>
              <a:pPr/>
              <a:t>‹#›</a:t>
            </a:fld>
            <a:endParaRPr lang="en-US" dirty="0"/>
          </a:p>
        </p:txBody>
      </p:sp>
      <p:sp>
        <p:nvSpPr>
          <p:cNvPr id="106504" name="Rectangle 8"/>
          <p:cNvSpPr>
            <a:spLocks noChangeArrowheads="1"/>
          </p:cNvSpPr>
          <p:nvPr/>
        </p:nvSpPr>
        <p:spPr bwMode="auto">
          <a:xfrm>
            <a:off x="1971675" y="149225"/>
            <a:ext cx="3040063" cy="458788"/>
          </a:xfrm>
          <a:prstGeom prst="rect">
            <a:avLst/>
          </a:prstGeom>
          <a:noFill/>
          <a:ln w="9525">
            <a:noFill/>
            <a:miter lim="800000"/>
            <a:headEnd/>
            <a:tailEnd/>
          </a:ln>
          <a:effectLst/>
        </p:spPr>
        <p:txBody>
          <a:bodyPr lIns="92320" tIns="46157" rIns="92320" bIns="46157"/>
          <a:lstStyle/>
          <a:p>
            <a:pPr defTabSz="925513" eaLnBrk="1" hangingPunct="1"/>
            <a:r>
              <a:rPr lang="en-US" dirty="0">
                <a:solidFill>
                  <a:srgbClr val="008000"/>
                </a:solidFill>
                <a:latin typeface="Arial" charset="0"/>
              </a:rPr>
              <a:t>UNCLASSIFIED</a:t>
            </a:r>
          </a:p>
        </p:txBody>
      </p:sp>
      <p:sp>
        <p:nvSpPr>
          <p:cNvPr id="106510" name="Rectangle 14"/>
          <p:cNvSpPr>
            <a:spLocks noChangeArrowheads="1"/>
          </p:cNvSpPr>
          <p:nvPr/>
        </p:nvSpPr>
        <p:spPr bwMode="auto">
          <a:xfrm>
            <a:off x="2046288" y="8823325"/>
            <a:ext cx="3040062" cy="460375"/>
          </a:xfrm>
          <a:prstGeom prst="rect">
            <a:avLst/>
          </a:prstGeom>
          <a:noFill/>
          <a:ln w="9525">
            <a:noFill/>
            <a:miter lim="800000"/>
            <a:headEnd/>
            <a:tailEnd/>
          </a:ln>
          <a:effectLst/>
        </p:spPr>
        <p:txBody>
          <a:bodyPr lIns="92320" tIns="46157" rIns="92320" bIns="46157"/>
          <a:lstStyle/>
          <a:p>
            <a:pPr defTabSz="925513" eaLnBrk="1" hangingPunct="1"/>
            <a:r>
              <a:rPr lang="en-US" dirty="0">
                <a:solidFill>
                  <a:srgbClr val="008000"/>
                </a:solidFill>
                <a:latin typeface="Arial" charset="0"/>
              </a:rPr>
              <a:t>UNCLASSIFIED</a:t>
            </a:r>
          </a:p>
        </p:txBody>
      </p:sp>
      <p:sp>
        <p:nvSpPr>
          <p:cNvPr id="13" name="Rectangle 15"/>
          <p:cNvSpPr>
            <a:spLocks noChangeArrowheads="1"/>
          </p:cNvSpPr>
          <p:nvPr/>
        </p:nvSpPr>
        <p:spPr bwMode="auto">
          <a:xfrm>
            <a:off x="457200" y="493713"/>
            <a:ext cx="5682343" cy="228600"/>
          </a:xfrm>
          <a:prstGeom prst="rect">
            <a:avLst/>
          </a:prstGeom>
          <a:gradFill flip="none" rotWithShape="1">
            <a:gsLst>
              <a:gs pos="100000">
                <a:srgbClr val="002060"/>
              </a:gs>
              <a:gs pos="0">
                <a:srgbClr val="C00000"/>
              </a:gs>
            </a:gsLst>
            <a:lin ang="0" scaled="1"/>
            <a:tileRect/>
          </a:gradFill>
          <a:ln w="9525">
            <a:noFill/>
            <a:miter lim="800000"/>
            <a:headEnd/>
            <a:tailEnd/>
          </a:ln>
          <a:effectLst/>
        </p:spPr>
        <p:txBody>
          <a:bodyPr wrap="square" lIns="0" tIns="0" rIns="0" bIns="0" anchor="ctr">
            <a:spAutoFit/>
          </a:bodyPr>
          <a:lstStyle/>
          <a:p>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4651" y="142317"/>
            <a:ext cx="798336" cy="931392"/>
          </a:xfrm>
          <a:prstGeom prst="rect">
            <a:avLst/>
          </a:prstGeom>
        </p:spPr>
      </p:pic>
      <p:grpSp>
        <p:nvGrpSpPr>
          <p:cNvPr id="106512" name="Group 16"/>
          <p:cNvGrpSpPr>
            <a:grpSpLocks/>
          </p:cNvGrpSpPr>
          <p:nvPr/>
        </p:nvGrpSpPr>
        <p:grpSpPr bwMode="auto">
          <a:xfrm rot="10800000">
            <a:off x="227013" y="150813"/>
            <a:ext cx="836612" cy="839787"/>
            <a:chOff x="4320" y="1632"/>
            <a:chExt cx="528" cy="528"/>
          </a:xfrm>
        </p:grpSpPr>
        <p:sp>
          <p:nvSpPr>
            <p:cNvPr id="106513" name="Oval 17"/>
            <p:cNvSpPr>
              <a:spLocks noChangeArrowheads="1"/>
            </p:cNvSpPr>
            <p:nvPr userDrawn="1"/>
          </p:nvSpPr>
          <p:spPr bwMode="auto">
            <a:xfrm>
              <a:off x="4320" y="1632"/>
              <a:ext cx="528" cy="528"/>
            </a:xfrm>
            <a:prstGeom prst="ellipse">
              <a:avLst/>
            </a:prstGeom>
            <a:solidFill>
              <a:schemeClr val="bg1"/>
            </a:solidFill>
            <a:ln w="9525">
              <a:noFill/>
              <a:round/>
              <a:headEnd/>
              <a:tailEnd/>
            </a:ln>
            <a:effectLst/>
          </p:spPr>
          <p:txBody>
            <a:bodyPr wrap="none" lIns="0" tIns="0" rIns="0" bIns="0" anchor="ctr">
              <a:spAutoFit/>
            </a:bodyPr>
            <a:lstStyle/>
            <a:p>
              <a:endParaRPr lang="en-US" dirty="0"/>
            </a:p>
          </p:txBody>
        </p:sp>
        <p:pic>
          <p:nvPicPr>
            <p:cNvPr id="106514" name="Picture 18" descr="MARINE"/>
            <p:cNvPicPr>
              <a:picLocks noChangeAspect="1" noChangeArrowheads="1"/>
            </p:cNvPicPr>
            <p:nvPr userDrawn="1"/>
          </p:nvPicPr>
          <p:blipFill>
            <a:blip r:embed="rId3">
              <a:clrChange>
                <a:clrFrom>
                  <a:srgbClr val="FFFCFF"/>
                </a:clrFrom>
                <a:clrTo>
                  <a:srgbClr val="FFFCFF">
                    <a:alpha val="0"/>
                  </a:srgbClr>
                </a:clrTo>
              </a:clrChange>
            </a:blip>
            <a:srcRect/>
            <a:stretch>
              <a:fillRect/>
            </a:stretch>
          </p:blipFill>
          <p:spPr bwMode="auto">
            <a:xfrm flipV="1">
              <a:off x="4320" y="1632"/>
              <a:ext cx="528" cy="528"/>
            </a:xfrm>
            <a:prstGeom prst="rect">
              <a:avLst/>
            </a:prstGeom>
            <a:noFill/>
          </p:spPr>
        </p:pic>
      </p:grpSp>
    </p:spTree>
    <p:extLst>
      <p:ext uri="{BB962C8B-B14F-4D97-AF65-F5344CB8AC3E}">
        <p14:creationId xmlns:p14="http://schemas.microsoft.com/office/powerpoint/2010/main" val="193497393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AB54A3F-9B5B-4DB4-B7EB-673A01D5EBC4}" type="slidenum">
              <a:rPr lang="en-US"/>
              <a:pPr/>
              <a:t>1</a:t>
            </a:fld>
            <a:endParaRPr lang="en-US" dirty="0"/>
          </a:p>
        </p:txBody>
      </p:sp>
      <p:sp>
        <p:nvSpPr>
          <p:cNvPr id="1277954" name="Rectangle 2"/>
          <p:cNvSpPr>
            <a:spLocks noGrp="1" noRot="1" noChangeAspect="1" noChangeArrowheads="1" noTextEdit="1"/>
          </p:cNvSpPr>
          <p:nvPr>
            <p:ph type="sldImg"/>
          </p:nvPr>
        </p:nvSpPr>
        <p:spPr>
          <a:ln/>
        </p:spPr>
      </p:sp>
      <p:sp>
        <p:nvSpPr>
          <p:cNvPr id="1277955" name="Rectangle 3"/>
          <p:cNvSpPr>
            <a:spLocks noGrp="1" noChangeArrowheads="1"/>
          </p:cNvSpPr>
          <p:nvPr>
            <p:ph type="body" idx="1"/>
          </p:nvPr>
        </p:nvSpPr>
        <p:spPr/>
        <p:txBody>
          <a:bodyPr/>
          <a:lstStyle/>
          <a:p>
            <a:r>
              <a:rPr lang="en-US" baseline="0" dirty="0" smtClean="0">
                <a:latin typeface="Times New Roman" panose="02020603050405020304" pitchFamily="18" charset="0"/>
                <a:cs typeface="Times New Roman" panose="02020603050405020304" pitchFamily="18" charset="0"/>
              </a:rPr>
              <a:t>This class instructs the student on the topic of LVC federation engineering and the issues that arise in this process.</a:t>
            </a:r>
            <a:endParaRPr lang="en-US"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New Roman" panose="02020603050405020304" pitchFamily="18" charset="0"/>
                <a:cs typeface="Times New Roman" panose="02020603050405020304" pitchFamily="18" charset="0"/>
              </a:rPr>
              <a:t>As stated on slide 6, the DMAO</a:t>
            </a:r>
            <a:r>
              <a:rPr lang="en-US" baseline="0" dirty="0" smtClean="0">
                <a:latin typeface="Times New Roman" panose="02020603050405020304" pitchFamily="18" charset="0"/>
                <a:cs typeface="Times New Roman" panose="02020603050405020304" pitchFamily="18" charset="0"/>
              </a:rPr>
              <a:t> is an overlay to the DSEEP focusing on the issues unique to multi-architecture environments. Within each activity of the DSEEP, multi-architecture specific issues are identified and solutions are proposed. The table on this slide identifies the number of issues per step and activity in the DSEEP. Note that the bulk of the issues are toward the middle of the systems engineering process, e.g. design simulation environment and develop simulation environment. This makes sense because these are the steps of the process that focus most on the LVC architecture. LVC environments are inherently mixed architecture environments which is why the DMAO is so important to this class. While it’s unlikely that a single mixed architecture environment will have all of the issues identified in the DMAO, all mixed-architecture environments will have some of them.</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A02400D-FB3C-455A-85F3-D3DD70365CF4}" type="slidenum">
              <a:rPr lang="en-US" smtClean="0"/>
              <a:pPr/>
              <a:t>10</a:t>
            </a:fld>
            <a:endParaRPr lang="en-US" dirty="0"/>
          </a:p>
        </p:txBody>
      </p:sp>
    </p:spTree>
    <p:extLst>
      <p:ext uri="{BB962C8B-B14F-4D97-AF65-F5344CB8AC3E}">
        <p14:creationId xmlns:p14="http://schemas.microsoft.com/office/powerpoint/2010/main" val="4049996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The third standard that will be applied in this class is the FEAT. All LVC implementations need to establish federation agreements. Prior to the standardization of FEAT there was no standard or convention for the structure and content of such agreements. This gap reduced the opportunity for reuse of agreements and impeded comprehension of existing agreements by new federation participants. Recall the training goal to reduce unnecessary operational and technical risks. The FEAT also serves as a checklist for identifying agreements that should be made and recorded. It is often the case that federation development teams implicitly make agreements, but don’t consider the need to record them.  This failure leads to confusion and misunderstanding which introduce errors. Comparing the FEAT as a template to the five paragraph order for communicating a leader’s military plan, the FEAT is a template to document and communicate LVC federation engineering decisions.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A02400D-FB3C-455A-85F3-D3DD70365CF4}" type="slidenum">
              <a:rPr lang="en-US" smtClean="0"/>
              <a:pPr/>
              <a:t>11</a:t>
            </a:fld>
            <a:endParaRPr lang="en-US" dirty="0"/>
          </a:p>
        </p:txBody>
      </p:sp>
    </p:spTree>
    <p:extLst>
      <p:ext uri="{BB962C8B-B14F-4D97-AF65-F5344CB8AC3E}">
        <p14:creationId xmlns:p14="http://schemas.microsoft.com/office/powerpoint/2010/main" val="3778571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Here are the eight categories of federation agreements.</a:t>
            </a:r>
          </a:p>
          <a:p>
            <a:pPr marL="228600" indent="-228600">
              <a:buFont typeface="+mj-lt"/>
              <a:buAutoNum type="arabicPeriod"/>
            </a:pPr>
            <a:r>
              <a:rPr lang="en-US" sz="1100" dirty="0" smtClean="0">
                <a:latin typeface="Times New Roman" panose="02020603050405020304" pitchFamily="18" charset="0"/>
                <a:cs typeface="Times New Roman" panose="02020603050405020304" pitchFamily="18" charset="0"/>
              </a:rPr>
              <a:t>Design agreements focus on the basic purpose and design of the federation. This includes objectives, requirements, and scenario.</a:t>
            </a:r>
          </a:p>
          <a:p>
            <a:pPr marL="228600" indent="-228600">
              <a:buFont typeface="+mj-lt"/>
              <a:buAutoNum type="arabicPeriod"/>
            </a:pPr>
            <a:r>
              <a:rPr lang="en-US" sz="1100" dirty="0" smtClean="0">
                <a:latin typeface="Times New Roman" panose="02020603050405020304" pitchFamily="18" charset="0"/>
                <a:cs typeface="Times New Roman" panose="02020603050405020304" pitchFamily="18" charset="0"/>
              </a:rPr>
              <a:t>Execution agreements are</a:t>
            </a:r>
            <a:r>
              <a:rPr lang="en-US" sz="1100" baseline="0" dirty="0" smtClean="0">
                <a:latin typeface="Times New Roman" panose="02020603050405020304" pitchFamily="18" charset="0"/>
                <a:cs typeface="Times New Roman" panose="02020603050405020304" pitchFamily="18" charset="0"/>
              </a:rPr>
              <a:t> technical and process agreements affecting execution of the federation such as monitoring and data logging.</a:t>
            </a:r>
          </a:p>
          <a:p>
            <a:pPr marL="228600" indent="-228600">
              <a:buFont typeface="+mj-lt"/>
              <a:buAutoNum type="arabicPeriod"/>
            </a:pPr>
            <a:r>
              <a:rPr lang="en-US" sz="1100" baseline="0" dirty="0" smtClean="0">
                <a:latin typeface="Times New Roman" panose="02020603050405020304" pitchFamily="18" charset="0"/>
                <a:cs typeface="Times New Roman" panose="02020603050405020304" pitchFamily="18" charset="0"/>
              </a:rPr>
              <a:t>The management agreements focus on systems and software engineering, and project management agreements. This includes processes such as configuration management.</a:t>
            </a:r>
          </a:p>
          <a:p>
            <a:pPr marL="228600" indent="-228600">
              <a:buFont typeface="+mj-lt"/>
              <a:buAutoNum type="arabicPeriod"/>
            </a:pPr>
            <a:r>
              <a:rPr lang="en-US" sz="1100" baseline="0" dirty="0" smtClean="0">
                <a:latin typeface="Times New Roman" panose="02020603050405020304" pitchFamily="18" charset="0"/>
                <a:cs typeface="Times New Roman" panose="02020603050405020304" pitchFamily="18" charset="0"/>
              </a:rPr>
              <a:t>Data agreements are about the structure, values, and semantics of data to exchange during federation execution including runtime data and initialization databases.</a:t>
            </a:r>
          </a:p>
          <a:p>
            <a:pPr marL="228600" indent="-228600">
              <a:buFont typeface="+mj-lt"/>
              <a:buAutoNum type="arabicPeriod"/>
            </a:pPr>
            <a:r>
              <a:rPr lang="en-US" sz="1100" baseline="0" dirty="0" smtClean="0">
                <a:latin typeface="Times New Roman" panose="02020603050405020304" pitchFamily="18" charset="0"/>
                <a:cs typeface="Times New Roman" panose="02020603050405020304" pitchFamily="18" charset="0"/>
              </a:rPr>
              <a:t>Infrastructure agreements are about hardware software, network protocols, and processes for implementing the infrastructure to support federation execution.</a:t>
            </a:r>
          </a:p>
          <a:p>
            <a:pPr marL="228600" indent="-228600">
              <a:buFont typeface="+mj-lt"/>
              <a:buAutoNum type="arabicPeriod"/>
            </a:pPr>
            <a:r>
              <a:rPr lang="en-US" sz="1100" baseline="0" dirty="0" smtClean="0">
                <a:latin typeface="Times New Roman" panose="02020603050405020304" pitchFamily="18" charset="0"/>
                <a:cs typeface="Times New Roman" panose="02020603050405020304" pitchFamily="18" charset="0"/>
              </a:rPr>
              <a:t>Agreements to be implemented in the member applications that semantically affect the current execution of the federation are recorded in modeling agreements. These agreements focus on model semantics and phenomena.</a:t>
            </a:r>
          </a:p>
          <a:p>
            <a:pPr marL="228600" indent="-228600">
              <a:buFont typeface="+mj-lt"/>
              <a:buAutoNum type="arabicPeriod"/>
            </a:pPr>
            <a:r>
              <a:rPr lang="en-US" sz="1100" baseline="0" dirty="0" smtClean="0">
                <a:latin typeface="Times New Roman" panose="02020603050405020304" pitchFamily="18" charset="0"/>
                <a:cs typeface="Times New Roman" panose="02020603050405020304" pitchFamily="18" charset="0"/>
              </a:rPr>
              <a:t>The purpose of variances is to record exceptions to the federation engineering agreements that are deemed necessary during integration and testing. Because many federations are reused multiple times, variances are important for improving the process the next time the federation is used. federation engineering for such reuse should review and evaluate variances to determine errors or shortcomings in the federation engineering agreements previously made and recorded.</a:t>
            </a:r>
          </a:p>
          <a:p>
            <a:pPr marL="228600" indent="-228600">
              <a:buFont typeface="+mj-lt"/>
              <a:buAutoNum type="arabicPeriod"/>
            </a:pPr>
            <a:r>
              <a:rPr lang="en-US" sz="1100" baseline="0" dirty="0" smtClean="0">
                <a:latin typeface="Times New Roman" panose="02020603050405020304" pitchFamily="18" charset="0"/>
                <a:cs typeface="Times New Roman" panose="02020603050405020304" pitchFamily="18" charset="0"/>
              </a:rPr>
              <a:t>Finally, the metadata provides information about the federation agreements document itself such as title, version number, etc.</a:t>
            </a:r>
            <a:endParaRPr lang="en-US" sz="1100" dirty="0" smtClean="0">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A02400D-FB3C-455A-85F3-D3DD70365CF4}" type="slidenum">
              <a:rPr lang="en-US" smtClean="0"/>
              <a:pPr/>
              <a:t>12</a:t>
            </a:fld>
            <a:endParaRPr lang="en-US" dirty="0"/>
          </a:p>
        </p:txBody>
      </p:sp>
    </p:spTree>
    <p:extLst>
      <p:ext uri="{BB962C8B-B14F-4D97-AF65-F5344CB8AC3E}">
        <p14:creationId xmlns:p14="http://schemas.microsoft.com/office/powerpoint/2010/main" val="2333447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Before proceeding to the individual federation engineering issues, clear definitions of LVC are necessary.</a:t>
            </a:r>
          </a:p>
          <a:p>
            <a:r>
              <a:rPr lang="en-US" dirty="0" smtClean="0">
                <a:latin typeface="Times New Roman" panose="02020603050405020304" pitchFamily="18" charset="0"/>
                <a:cs typeface="Times New Roman" panose="02020603050405020304" pitchFamily="18" charset="0"/>
              </a:rPr>
              <a:t>Live</a:t>
            </a:r>
            <a:r>
              <a:rPr lang="en-US" baseline="0" dirty="0" smtClean="0">
                <a:latin typeface="Times New Roman" panose="02020603050405020304" pitchFamily="18" charset="0"/>
                <a:cs typeface="Times New Roman" panose="02020603050405020304" pitchFamily="18" charset="0"/>
              </a:rPr>
              <a:t> s</a:t>
            </a:r>
            <a:r>
              <a:rPr lang="en-US" dirty="0" smtClean="0">
                <a:latin typeface="Times New Roman" panose="02020603050405020304" pitchFamily="18" charset="0"/>
                <a:cs typeface="Times New Roman" panose="02020603050405020304" pitchFamily="18" charset="0"/>
              </a:rPr>
              <a:t>imulation involves real people operating real systems. Military training events, for example, using instrumented, real equipment are live simulations. These are considered simulations because they’re not conducted against a live enemy and do not include the use of live weapons.</a:t>
            </a:r>
          </a:p>
          <a:p>
            <a:r>
              <a:rPr lang="en-US" dirty="0" smtClean="0">
                <a:latin typeface="Times New Roman" panose="02020603050405020304" pitchFamily="18" charset="0"/>
                <a:cs typeface="Times New Roman" panose="02020603050405020304" pitchFamily="18" charset="0"/>
              </a:rPr>
              <a:t>Virtual simulations involve real people operating simulated systems. Flight or tank simulators are good examples of virtual simulations. Virtual simulations inject the human in the loop in a central role by exercising motor control skills and decision skills.</a:t>
            </a:r>
          </a:p>
          <a:p>
            <a:r>
              <a:rPr lang="en-US" dirty="0" smtClean="0">
                <a:latin typeface="Times New Roman" panose="02020603050405020304" pitchFamily="18" charset="0"/>
                <a:cs typeface="Times New Roman" panose="02020603050405020304" pitchFamily="18" charset="0"/>
              </a:rPr>
              <a:t>Constructive simulations involve simulated people operating simulated systems. Real people stimulate such simulations, but are not involved in determining the outcomes nor controlling individual entities. Semi-automated force (SAF) simulations are good examples of constructive simulations.</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A02400D-FB3C-455A-85F3-D3DD70365CF4}" type="slidenum">
              <a:rPr lang="en-US" smtClean="0"/>
              <a:pPr/>
              <a:t>13</a:t>
            </a:fld>
            <a:endParaRPr lang="en-US" dirty="0"/>
          </a:p>
        </p:txBody>
      </p:sp>
    </p:spTree>
    <p:extLst>
      <p:ext uri="{BB962C8B-B14F-4D97-AF65-F5344CB8AC3E}">
        <p14:creationId xmlns:p14="http://schemas.microsoft.com/office/powerpoint/2010/main" val="1113077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This slide provides a logical view of an LVC environment at the highest level. For example, a</a:t>
            </a:r>
            <a:r>
              <a:rPr lang="en-US" baseline="0" dirty="0" smtClean="0">
                <a:latin typeface="Times New Roman" panose="02020603050405020304" pitchFamily="18" charset="0"/>
                <a:cs typeface="Times New Roman" panose="02020603050405020304" pitchFamily="18" charset="0"/>
              </a:rPr>
              <a:t> tank </a:t>
            </a:r>
            <a:r>
              <a:rPr lang="en-US" dirty="0" smtClean="0">
                <a:latin typeface="Times New Roman" panose="02020603050405020304" pitchFamily="18" charset="0"/>
                <a:cs typeface="Times New Roman" panose="02020603050405020304" pitchFamily="18" charset="0"/>
              </a:rPr>
              <a:t>driving on a live</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range may be instrumented to interact with the LVC environment through a satellite link. Live mission command systems can exchange data with the LVC environment through gateways that convert their message protocols to simulation protocols.</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the same time, live players in simulators, such as the tank simulator shown here, may interact with the live player and with the constructive SAF shown at the bottom left. All of these simulations and simulators</a:t>
            </a:r>
            <a:r>
              <a:rPr lang="en-US" baseline="0" dirty="0" smtClean="0">
                <a:latin typeface="Times New Roman" panose="02020603050405020304" pitchFamily="18" charset="0"/>
                <a:cs typeface="Times New Roman" panose="02020603050405020304" pitchFamily="18" charset="0"/>
              </a:rPr>
              <a:t> interact with each other through some integrating simulation architecture.</a:t>
            </a: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A02400D-FB3C-455A-85F3-D3DD70365CF4}" type="slidenum">
              <a:rPr lang="en-US" smtClean="0"/>
              <a:pPr/>
              <a:t>14</a:t>
            </a:fld>
            <a:endParaRPr lang="en-US" dirty="0"/>
          </a:p>
        </p:txBody>
      </p:sp>
    </p:spTree>
    <p:extLst>
      <p:ext uri="{BB962C8B-B14F-4D97-AF65-F5344CB8AC3E}">
        <p14:creationId xmlns:p14="http://schemas.microsoft.com/office/powerpoint/2010/main" val="2879057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moved to LVC federation engineering issues, it’s important to understand what the requirements are for LVC environments. We address three types of requirements: operational requirements are for DoD-relevant events that the LVC capability is targeted to simulate. A functional requirement is the task or condition that the LVC capability must simulate to meet the operational requirement’s intent. In the remainder of this class, we will focus on technical requirements. These requirements are for the software and hardware specifications that are required to be implemented to simulate the functional requirements.</a:t>
            </a:r>
          </a:p>
          <a:p>
            <a:r>
              <a:rPr lang="en-US" dirty="0" smtClean="0"/>
              <a:t>Using these definitions, the systems engineering process for LVC environments begins with the operational requirement. The operational requirement is then deconstructed into functional requirements which will in turn set the criteria for technical requirements. The key to producing sound, testable requirements is to ensure clear traceability between the three levels of requirements. While the operational requirements are typically documented in DoD terminology that is unambiguous to the DoD audience, technical requirements are typically documented in engineering terminology that is unambiguous to developers. So, the key to good requirements traceability lies in the functional requirements that bridge operational and technical requirements.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A02400D-FB3C-455A-85F3-D3DD70365CF4}" type="slidenum">
              <a:rPr lang="en-US" smtClean="0"/>
              <a:pPr/>
              <a:t>15</a:t>
            </a:fld>
            <a:endParaRPr lang="en-US" dirty="0"/>
          </a:p>
        </p:txBody>
      </p:sp>
    </p:spTree>
    <p:extLst>
      <p:ext uri="{BB962C8B-B14F-4D97-AF65-F5344CB8AC3E}">
        <p14:creationId xmlns:p14="http://schemas.microsoft.com/office/powerpoint/2010/main" val="626732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New Roman" panose="02020603050405020304" pitchFamily="18" charset="0"/>
                <a:cs typeface="Times New Roman" panose="02020603050405020304" pitchFamily="18" charset="0"/>
              </a:rPr>
              <a:t>This slide is a template for each of the LVC federation engineering issues addressed in this class. Each issue is presented on a single slide using this template. Each slide includes a brief description of the issue on the left side. The right-hand column provides definitions for terms with which the student may be unfamiliar. The lower right corner of each slide contains a bumper sticker that alerts the student to the risk of not addressing the issue. Finally, the very right lower corner of each slide contains a three-color table. This table provides references for further research and reading by the student. It includes references to the appropriate sections of the DSEEP, DMAO, and FEAT.</a:t>
            </a:r>
          </a:p>
          <a:p>
            <a:endParaRPr lang="en-US" dirty="0">
              <a:latin typeface="+mn-lt"/>
            </a:endParaRPr>
          </a:p>
        </p:txBody>
      </p:sp>
      <p:sp>
        <p:nvSpPr>
          <p:cNvPr id="4" name="Slide Number Placeholder 3"/>
          <p:cNvSpPr>
            <a:spLocks noGrp="1"/>
          </p:cNvSpPr>
          <p:nvPr>
            <p:ph type="sldNum" sz="quarter" idx="10"/>
          </p:nvPr>
        </p:nvSpPr>
        <p:spPr/>
        <p:txBody>
          <a:bodyPr/>
          <a:lstStyle/>
          <a:p>
            <a:fld id="{1A02400D-FB3C-455A-85F3-D3DD70365CF4}" type="slidenum">
              <a:rPr lang="en-US" smtClean="0"/>
              <a:pPr/>
              <a:t>16</a:t>
            </a:fld>
            <a:endParaRPr lang="en-US" dirty="0"/>
          </a:p>
        </p:txBody>
      </p:sp>
    </p:spTree>
    <p:extLst>
      <p:ext uri="{BB962C8B-B14F-4D97-AF65-F5344CB8AC3E}">
        <p14:creationId xmlns:p14="http://schemas.microsoft.com/office/powerpoint/2010/main" val="4278411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Times New Roman" panose="02020603050405020304" pitchFamily="18" charset="0"/>
                <a:cs typeface="Times New Roman" panose="02020603050405020304" pitchFamily="18" charset="0"/>
              </a:rPr>
              <a:t>The first federation engineering issue is the data exchange model (DEM). For an LVC environment to operate properly, applications must exchange data at runtime. Data exchange is the primary purpose of any LVC architecture. However, different LVC architectures format data using different structures. For example, DIS uses PDUs while HLA uses interactions and object class attribute updates.</a:t>
            </a:r>
            <a:r>
              <a:rPr lang="en-US" sz="1200" baseline="0" dirty="0" smtClean="0">
                <a:latin typeface="Times New Roman" panose="02020603050405020304" pitchFamily="18" charset="0"/>
                <a:cs typeface="Times New Roman" panose="02020603050405020304" pitchFamily="18" charset="0"/>
              </a:rPr>
              <a:t> Not only does this format differ between standards / architectures, but it may also differ between versions of a single standard. Additionally, applications may represent the same type of data differently such as coordinate systems, and direction and speed. If applications represent the same type of data differently internally, some conversion must be made somewhere in the architecture to share that data with other applications. Simulations with mismatched DEMs cannot communicate. Since data exchange is the primary purpose of an LVC architecture, DEM incompatibility is one of the greatest risks to LVC environment interoperability.</a:t>
            </a:r>
            <a:endParaRPr lang="en-US" sz="1200" dirty="0" smtClean="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A02400D-FB3C-455A-85F3-D3DD70365CF4}" type="slidenum">
              <a:rPr lang="en-US" smtClean="0"/>
              <a:pPr/>
              <a:t>17</a:t>
            </a:fld>
            <a:endParaRPr lang="en-US" dirty="0"/>
          </a:p>
        </p:txBody>
      </p:sp>
    </p:spTree>
    <p:extLst>
      <p:ext uri="{BB962C8B-B14F-4D97-AF65-F5344CB8AC3E}">
        <p14:creationId xmlns:p14="http://schemas.microsoft.com/office/powerpoint/2010/main" val="1854067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New Roman" panose="02020603050405020304" pitchFamily="18" charset="0"/>
                <a:cs typeface="Times New Roman" panose="02020603050405020304" pitchFamily="18" charset="0"/>
              </a:rPr>
              <a:t>There are many data storage formats for some types of logically similar data, for example terrain or order of battle. If different simulations in a federation need to use the same database to initialize, but they require different data storage formats, the database must be converted to their individual formats. Accurate, lossless conversion between these formats may not be technically feasible. And where is technically feasible, conversion can be expensive and time-consuming,</a:t>
            </a:r>
            <a:r>
              <a:rPr lang="en-US" baseline="0" dirty="0" smtClean="0">
                <a:latin typeface="Times New Roman" panose="02020603050405020304" pitchFamily="18" charset="0"/>
                <a:cs typeface="Times New Roman" panose="02020603050405020304" pitchFamily="18" charset="0"/>
              </a:rPr>
              <a:t> almost certainly negatively impacting cost and schedule.</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A02400D-FB3C-455A-85F3-D3DD70365CF4}" type="slidenum">
              <a:rPr lang="en-US" smtClean="0"/>
              <a:pPr/>
              <a:t>18</a:t>
            </a:fld>
            <a:endParaRPr lang="en-US" dirty="0"/>
          </a:p>
        </p:txBody>
      </p:sp>
    </p:spTree>
    <p:extLst>
      <p:ext uri="{BB962C8B-B14F-4D97-AF65-F5344CB8AC3E}">
        <p14:creationId xmlns:p14="http://schemas.microsoft.com/office/powerpoint/2010/main" val="3795732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first incompatibilities encountered in LVC federation engineering is incompatibility of protocol, architecture, or middleware. Middleware is the software that connects or integrates other software modules or components, typically providing a set of communications or interaction functions that may be invoked by linked simulations. From another perspective, middleware is often used to implement a protocol or architecture. It’s the software responsible for exchanging the data whose format is defined by the DEM. Not only are there multiple different architectures and protocols such as HLA, DIS, and TENA, but there are also different versions of the same architecture and protocol. For example, DIS version 6 versus version 7. There are three versions of the HLA standard, one DoD standard and two versions of the IEEE standard. Furthermore, even if the same version of the same standard is used, different implementations of middleware may be incompatible. Addressing these incompatibilities requires communicating between these architectures with a gateway. A gateway is a device that connects two systems especially, systems using different protocols. Because a gateway is a physical device running software, inserting one into your architecture to overcome incompatibilities introduces cost and latency communicating across the architecture. The process of buying, building, configuring, and integrating the gateway can also negatively impact schedule.</a:t>
            </a:r>
            <a:endParaRPr lang="en-US" dirty="0"/>
          </a:p>
        </p:txBody>
      </p:sp>
      <p:sp>
        <p:nvSpPr>
          <p:cNvPr id="4" name="Slide Number Placeholder 3"/>
          <p:cNvSpPr>
            <a:spLocks noGrp="1"/>
          </p:cNvSpPr>
          <p:nvPr>
            <p:ph type="sldNum" sz="quarter" idx="10"/>
          </p:nvPr>
        </p:nvSpPr>
        <p:spPr/>
        <p:txBody>
          <a:bodyPr/>
          <a:lstStyle/>
          <a:p>
            <a:fld id="{1A02400D-FB3C-455A-85F3-D3DD70365CF4}" type="slidenum">
              <a:rPr lang="en-US" smtClean="0"/>
              <a:pPr/>
              <a:t>19</a:t>
            </a:fld>
            <a:endParaRPr lang="en-US" dirty="0"/>
          </a:p>
        </p:txBody>
      </p:sp>
    </p:spTree>
    <p:extLst>
      <p:ext uri="{BB962C8B-B14F-4D97-AF65-F5344CB8AC3E}">
        <p14:creationId xmlns:p14="http://schemas.microsoft.com/office/powerpoint/2010/main" val="348173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New Roman" panose="02020603050405020304" pitchFamily="18" charset="0"/>
                <a:cs typeface="Times New Roman" panose="02020603050405020304" pitchFamily="18" charset="0"/>
              </a:rPr>
              <a:t>This class has three topics. First, we will review the training goal and objectives. Then we will review existing federation engineering standards and discuss how they apply to engineering live-virtual-constructive federations. The bulk of the class describes individual federation engineering issues,</a:t>
            </a:r>
            <a:r>
              <a:rPr lang="en-US" baseline="0" dirty="0" smtClean="0">
                <a:latin typeface="Times New Roman" panose="02020603050405020304" pitchFamily="18" charset="0"/>
                <a:cs typeface="Times New Roman" panose="02020603050405020304" pitchFamily="18" charset="0"/>
              </a:rPr>
              <a:t> the circumstances under which they may arise, their potential impacts, and resources or references for learning more about the issues.</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A02400D-FB3C-455A-85F3-D3DD70365CF4}" type="slidenum">
              <a:rPr lang="en-US" smtClean="0"/>
              <a:pPr/>
              <a:t>2</a:t>
            </a:fld>
            <a:endParaRPr lang="en-US" dirty="0"/>
          </a:p>
        </p:txBody>
      </p:sp>
    </p:spTree>
    <p:extLst>
      <p:ext uri="{BB962C8B-B14F-4D97-AF65-F5344CB8AC3E}">
        <p14:creationId xmlns:p14="http://schemas.microsoft.com/office/powerpoint/2010/main" val="1000243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Latency is the time delay between any two simulators or simulations from the time a message is sent to the time it is received. All LVC environments have some amount of latency because they are networked. The LVC federation engineering challenge is to ensure that latency is low enough to meet the technical requirements. Latency constraints are typically the most strict for real-time applications</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such as training.  The primary risk of latency is that it can introduce fair fight anomalies, where fair fight is the difference in the performance of two simulations that impacts the outcome of their interaction. A common example of a latency-induced causality anomaly is when a third-party observer application may observe the effects of a munitions fire before observing the munitions fire. This can occur if there is less latency between the observer and the target than there is between the observer and the shooter. As previously described, latency can be exacerbated by the use of gateways to translate between architectures.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A02400D-FB3C-455A-85F3-D3DD70365CF4}" type="slidenum">
              <a:rPr lang="en-US" smtClean="0"/>
              <a:pPr/>
              <a:t>20</a:t>
            </a:fld>
            <a:endParaRPr lang="en-US" dirty="0"/>
          </a:p>
        </p:txBody>
      </p:sp>
    </p:spTree>
    <p:extLst>
      <p:ext uri="{BB962C8B-B14F-4D97-AF65-F5344CB8AC3E}">
        <p14:creationId xmlns:p14="http://schemas.microsoft.com/office/powerpoint/2010/main" val="463073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New Roman" panose="02020603050405020304" pitchFamily="18" charset="0"/>
                <a:cs typeface="Times New Roman" panose="02020603050405020304" pitchFamily="18" charset="0"/>
              </a:rPr>
              <a:t>While it is the purpose of LVC architectures to transmit data between simulations, it is often the case that the architecture can transmit too much data for simulations to process and consume.  Many LVC architectures implement some form of interest management, a form of data filtering designed to limit network data transmissions so simulations only receive the data in which they’re interested. These interest management approaches vary widely by architecture. These approaches may include filtering by message class, message content, geographic region, site or host identification, or functions external to message content or class. As evidenced by this list, these approaches can be very different semantically and functionally. In many cases, translation between these approaches is not technically feasible. Where it is feasible, it usually requires a gateway which introduces latency. The decision</a:t>
            </a:r>
            <a:r>
              <a:rPr lang="en-US" baseline="0" dirty="0" smtClean="0">
                <a:latin typeface="Times New Roman" panose="02020603050405020304" pitchFamily="18" charset="0"/>
                <a:cs typeface="Times New Roman" panose="02020603050405020304" pitchFamily="18" charset="0"/>
              </a:rPr>
              <a:t> on how to apply interest management is based on simulation domain and scenario. The challenge is to achieve an effective balance in filtering. Too little filtering results in simulations being overwhelmed by irrelevant data. Too much filtering can result in simulations not receiving data they require to function semantically correctly. In this latter case, the result will be inconsistent state between simulations and possibly fair fight issues.</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A02400D-FB3C-455A-85F3-D3DD70365CF4}" type="slidenum">
              <a:rPr lang="en-US" smtClean="0"/>
              <a:pPr/>
              <a:t>21</a:t>
            </a:fld>
            <a:endParaRPr lang="en-US" dirty="0"/>
          </a:p>
        </p:txBody>
      </p:sp>
    </p:spTree>
    <p:extLst>
      <p:ext uri="{BB962C8B-B14F-4D97-AF65-F5344CB8AC3E}">
        <p14:creationId xmlns:p14="http://schemas.microsoft.com/office/powerpoint/2010/main" val="880559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New Roman" panose="02020603050405020304" pitchFamily="18" charset="0"/>
                <a:cs typeface="Times New Roman" panose="02020603050405020304" pitchFamily="18" charset="0"/>
              </a:rPr>
              <a:t>Time management is the process of maintaining a common sense</a:t>
            </a:r>
            <a:r>
              <a:rPr lang="en-US" baseline="0" dirty="0" smtClean="0">
                <a:latin typeface="Times New Roman" panose="02020603050405020304" pitchFamily="18" charset="0"/>
                <a:cs typeface="Times New Roman" panose="02020603050405020304" pitchFamily="18" charset="0"/>
              </a:rPr>
              <a:t> of time among all simulations. Time can be based on a real time (wall clock time) or an event-based clock. Some applications in an LVC environment may not be able to control the rate at which they advance time and / or order of events. For example, mission command systems usually do not operate accurately with any rate other than real time. There are many different time advancements strategies. Time management is a complex topic; the student is referred to references five and six for information on different time advancement strategies, their interoperability, and the consequences of causality failure. The key take away from this issue is that the format and mechanism for sharing time advances may differ by architecture. As has been described under other federation engineering topics, one of the risks of failure to address time management is causality or fair fight errors.</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A02400D-FB3C-455A-85F3-D3DD70365CF4}" type="slidenum">
              <a:rPr lang="en-US" smtClean="0"/>
              <a:pPr/>
              <a:t>22</a:t>
            </a:fld>
            <a:endParaRPr lang="en-US" dirty="0"/>
          </a:p>
        </p:txBody>
      </p:sp>
    </p:spTree>
    <p:extLst>
      <p:ext uri="{BB962C8B-B14F-4D97-AF65-F5344CB8AC3E}">
        <p14:creationId xmlns:p14="http://schemas.microsoft.com/office/powerpoint/2010/main" val="2492005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New Roman" panose="02020603050405020304" pitchFamily="18" charset="0"/>
                <a:cs typeface="Times New Roman" panose="02020603050405020304" pitchFamily="18" charset="0"/>
              </a:rPr>
              <a:t>The DIS standard</a:t>
            </a:r>
            <a:r>
              <a:rPr lang="en-US" baseline="0" dirty="0" smtClean="0">
                <a:latin typeface="Times New Roman" panose="02020603050405020304" pitchFamily="18" charset="0"/>
                <a:cs typeface="Times New Roman" panose="02020603050405020304" pitchFamily="18" charset="0"/>
              </a:rPr>
              <a:t> uses heartbeats, periodic entity state update messages, to inform simulations that entities are still “alive.” There is a timeout period after which the entity is assumed to be “dead” or removed from the federation. This is true even if the entity is completely static. If a DIS simulation is integrated with other non-DIS applications, these heartbeats can create unnecessary message traffic. Conversely, failure to generate heartbeats by non-DIS applications can cause unintended entity deletions in the DIS applications. The result can be semantic anomalies or fair fight issues.</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A02400D-FB3C-455A-85F3-D3DD70365CF4}" type="slidenum">
              <a:rPr lang="en-US" smtClean="0"/>
              <a:pPr/>
              <a:t>23</a:t>
            </a:fld>
            <a:endParaRPr lang="en-US" dirty="0"/>
          </a:p>
        </p:txBody>
      </p:sp>
    </p:spTree>
    <p:extLst>
      <p:ext uri="{BB962C8B-B14F-4D97-AF65-F5344CB8AC3E}">
        <p14:creationId xmlns:p14="http://schemas.microsoft.com/office/powerpoint/2010/main" val="3656394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Federations are often saved in order to ensure that they can be restored consistently in the event of a failure. While some architectures provide the hooks for initiating save and restore of individual simulations, the simulations themselves are usually responsible for saving and restoring their own state. For example, HLA has two services,</a:t>
            </a:r>
            <a:r>
              <a:rPr lang="en-US" i="1" baseline="0" dirty="0" smtClean="0"/>
              <a:t> Initiate Federate Save</a:t>
            </a:r>
            <a:r>
              <a:rPr lang="en-US" baseline="0" dirty="0" smtClean="0"/>
              <a:t> and </a:t>
            </a:r>
            <a:r>
              <a:rPr lang="en-US" i="1" baseline="0" dirty="0" smtClean="0"/>
              <a:t>Initiate Federate Restore</a:t>
            </a:r>
            <a:r>
              <a:rPr lang="en-US" baseline="0" dirty="0" smtClean="0"/>
              <a:t>, to signal federates to perform these activities. Like other functionality previously reviewed, the implementation of these functions varies across protocols and architectures. So save and restore signals must be coordinated across architectures, possibly through gateways. Saving the state of individual applications must be synchronized to ensure that the federation can be restored to a consistent state at a specified point in time.  If the restored state is not consistent with the state of the federation at the time it was saved, the federation may need to be restarted from the beginning, resulting in significant negative impacts to cost, schedule, and achievement of mission objectives.</a:t>
            </a:r>
            <a:endParaRPr lang="en-US" dirty="0" smtClean="0"/>
          </a:p>
          <a:p>
            <a:endParaRPr lang="en-US" dirty="0">
              <a:latin typeface="+mn-lt"/>
            </a:endParaRPr>
          </a:p>
        </p:txBody>
      </p:sp>
      <p:sp>
        <p:nvSpPr>
          <p:cNvPr id="4" name="Slide Number Placeholder 3"/>
          <p:cNvSpPr>
            <a:spLocks noGrp="1"/>
          </p:cNvSpPr>
          <p:nvPr>
            <p:ph type="sldNum" sz="quarter" idx="10"/>
          </p:nvPr>
        </p:nvSpPr>
        <p:spPr/>
        <p:txBody>
          <a:bodyPr/>
          <a:lstStyle/>
          <a:p>
            <a:fld id="{1A02400D-FB3C-455A-85F3-D3DD70365CF4}" type="slidenum">
              <a:rPr lang="en-US" smtClean="0"/>
              <a:pPr/>
              <a:t>24</a:t>
            </a:fld>
            <a:endParaRPr lang="en-US" dirty="0"/>
          </a:p>
        </p:txBody>
      </p:sp>
    </p:spTree>
    <p:extLst>
      <p:ext uri="{BB962C8B-B14F-4D97-AF65-F5344CB8AC3E}">
        <p14:creationId xmlns:p14="http://schemas.microsoft.com/office/powerpoint/2010/main" val="3861630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New Roman" panose="02020603050405020304" pitchFamily="18" charset="0"/>
                <a:cs typeface="Times New Roman" panose="02020603050405020304" pitchFamily="18" charset="0"/>
              </a:rPr>
              <a:t>Some applications and federations have explicit or implicit requirements for initialization order. They may assume that actions will be taken by other applications in the federation before they can proceed. For example, HLA requires that federates</a:t>
            </a:r>
            <a:r>
              <a:rPr lang="en-US" baseline="0" dirty="0" smtClean="0">
                <a:latin typeface="Times New Roman" panose="02020603050405020304" pitchFamily="18" charset="0"/>
                <a:cs typeface="Times New Roman" panose="02020603050405020304" pitchFamily="18" charset="0"/>
              </a:rPr>
              <a:t> explicitly join the federation to enable federation management. Gateways or middleware linking multiple architectures may exacerbate this issue. Federations that connect to operational systems or instrumentation may need those systems to be switched on prior to federation initialization because those systems may not be externally controllable. This is an example where sequencing constraints may be difficult to enforce automatically. The failure to synchronize may prevent other simulations from entering the federation or they may enter in an inconsistent state, requiring re-initialization of the federation.</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A02400D-FB3C-455A-85F3-D3DD70365CF4}" type="slidenum">
              <a:rPr lang="en-US" smtClean="0"/>
              <a:pPr/>
              <a:t>25</a:t>
            </a:fld>
            <a:endParaRPr lang="en-US" dirty="0"/>
          </a:p>
        </p:txBody>
      </p:sp>
    </p:spTree>
    <p:extLst>
      <p:ext uri="{BB962C8B-B14F-4D97-AF65-F5344CB8AC3E}">
        <p14:creationId xmlns:p14="http://schemas.microsoft.com/office/powerpoint/2010/main" val="1998602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Physical phenomena modeled inside simulations may use different or incompatible algorithms to represent the same phenomenon. Examples of this include dead reckoning, aggregation, and affects adjudication, among others. If simulations in a federation are logically engaged in modeling the same phenomenon using incompatible algorithms, the results can vary. This can impact the federations validity, particularly fair fight. In general, incompatible models introduce inconsistent and invalid simulation states.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A02400D-FB3C-455A-85F3-D3DD70365CF4}" type="slidenum">
              <a:rPr lang="en-US" smtClean="0"/>
              <a:pPr/>
              <a:t>26</a:t>
            </a:fld>
            <a:endParaRPr lang="en-US" dirty="0"/>
          </a:p>
        </p:txBody>
      </p:sp>
    </p:spTree>
    <p:extLst>
      <p:ext uri="{BB962C8B-B14F-4D97-AF65-F5344CB8AC3E}">
        <p14:creationId xmlns:p14="http://schemas.microsoft.com/office/powerpoint/2010/main" val="63171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New Roman" panose="02020603050405020304" pitchFamily="18" charset="0"/>
                <a:cs typeface="Times New Roman" panose="02020603050405020304" pitchFamily="18" charset="0"/>
              </a:rPr>
              <a:t>As previously discussed, the primary purpose of LVC environments is to exchange data between simulations. This data exchange requires the use of network protocols. Different simulation architectures may use different network protocols or different configuration options. For example, DIS prefers user datagram protocol (UDP), </a:t>
            </a:r>
            <a:r>
              <a:rPr lang="en-US" sz="1200" dirty="0" smtClean="0">
                <a:latin typeface="Times New Roman" panose="02020603050405020304" pitchFamily="18" charset="0"/>
                <a:cs typeface="Times New Roman" panose="02020603050405020304" pitchFamily="18" charset="0"/>
              </a:rPr>
              <a:t>a connectionless, best effort, "unreliable" protocol</a:t>
            </a:r>
            <a:r>
              <a:rPr lang="en-US" dirty="0" smtClean="0">
                <a:latin typeface="Times New Roman" panose="02020603050405020304" pitchFamily="18" charset="0"/>
                <a:cs typeface="Times New Roman" panose="02020603050405020304" pitchFamily="18" charset="0"/>
              </a:rPr>
              <a:t>. Many HLA RTI’s require multicast; multicast is not a standard setting for DoD routers. As with so many issues already reviewed, conversion between incompatibilities may require the introduction of gateways with their attendant cost, schedule, and technical risks. The bottom line is that incompatible network configurations can prevent simulations from communicating at all.</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A02400D-FB3C-455A-85F3-D3DD70365CF4}" type="slidenum">
              <a:rPr lang="en-US" smtClean="0"/>
              <a:pPr/>
              <a:t>27</a:t>
            </a:fld>
            <a:endParaRPr lang="en-US" dirty="0"/>
          </a:p>
        </p:txBody>
      </p:sp>
    </p:spTree>
    <p:extLst>
      <p:ext uri="{BB962C8B-B14F-4D97-AF65-F5344CB8AC3E}">
        <p14:creationId xmlns:p14="http://schemas.microsoft.com/office/powerpoint/2010/main" val="3314543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Because LVC environments typically involve many applications at multiple locations, their correct execution requires monitoring and control. Among other things, monitoring includes confirming that applications continue to execute as expected, and observing the status and disposition of simulated entities. Monitoring is passive while control is active. Control can include explicitly directing applications to perform management operations. Some simulations also have hooks to allow individual entities to be controlled externally such as moving the position of these entities. Without hooks and applications for monitoring and control of the LVC environment, individual simulation applications can hang or crash the entire environment.</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A02400D-FB3C-455A-85F3-D3DD70365CF4}" type="slidenum">
              <a:rPr lang="en-US" smtClean="0"/>
              <a:pPr/>
              <a:t>28</a:t>
            </a:fld>
            <a:endParaRPr lang="en-US" dirty="0"/>
          </a:p>
        </p:txBody>
      </p:sp>
    </p:spTree>
    <p:extLst>
      <p:ext uri="{BB962C8B-B14F-4D97-AF65-F5344CB8AC3E}">
        <p14:creationId xmlns:p14="http://schemas.microsoft.com/office/powerpoint/2010/main" val="1969776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New Roman" panose="02020603050405020304" pitchFamily="18" charset="0"/>
                <a:cs typeface="Times New Roman" panose="02020603050405020304" pitchFamily="18" charset="0"/>
              </a:rPr>
              <a:t>The determination of the validity and efficacy of a federation execution almost always requires data analysis and after action review (AAR). Because LVC environments are distributed across multiple locations, data is collected at multiple physical locations. This data must be collected, combined, correlated, and ordered to produce a coherent and consistent picture of the execution. Correlation and analysis may be complicated by the fact that data collection tools may be specific to a single architecture with different data storage formats. Additionally, there are different definitions, formats, and resolutions for location information. Because location information is used to correlate records for individual entities, different simulations using different location specifications may produce inconsistent reports about the same logical entity. This makes the task of correlating and analyzing the data challenging.</a:t>
            </a:r>
          </a:p>
          <a:p>
            <a:endParaRPr lang="en-US" dirty="0"/>
          </a:p>
        </p:txBody>
      </p:sp>
      <p:sp>
        <p:nvSpPr>
          <p:cNvPr id="4" name="Slide Number Placeholder 3"/>
          <p:cNvSpPr>
            <a:spLocks noGrp="1"/>
          </p:cNvSpPr>
          <p:nvPr>
            <p:ph type="sldNum" sz="quarter" idx="10"/>
          </p:nvPr>
        </p:nvSpPr>
        <p:spPr/>
        <p:txBody>
          <a:bodyPr/>
          <a:lstStyle/>
          <a:p>
            <a:fld id="{1A02400D-FB3C-455A-85F3-D3DD70365CF4}" type="slidenum">
              <a:rPr lang="en-US" smtClean="0"/>
              <a:pPr/>
              <a:t>29</a:t>
            </a:fld>
            <a:endParaRPr lang="en-US" dirty="0"/>
          </a:p>
        </p:txBody>
      </p:sp>
    </p:spTree>
    <p:extLst>
      <p:ext uri="{BB962C8B-B14F-4D97-AF65-F5344CB8AC3E}">
        <p14:creationId xmlns:p14="http://schemas.microsoft.com/office/powerpoint/2010/main" val="687471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New Roman" panose="02020603050405020304" pitchFamily="18" charset="0"/>
                <a:cs typeface="Times New Roman" panose="02020603050405020304" pitchFamily="18" charset="0"/>
              </a:rPr>
              <a:t>The purpose of this training is to address the problem of many disparate and isolated LVC related efforts within the Department of Navy that may and do produce incompatible solutions both amongst themselves and with other joint solutions. This problem results in duplicative capabilities that consume</a:t>
            </a:r>
            <a:r>
              <a:rPr lang="en-US" baseline="0" dirty="0" smtClean="0">
                <a:latin typeface="Times New Roman" panose="02020603050405020304" pitchFamily="18" charset="0"/>
                <a:cs typeface="Times New Roman" panose="02020603050405020304" pitchFamily="18" charset="0"/>
              </a:rPr>
              <a:t> l</a:t>
            </a:r>
            <a:r>
              <a:rPr lang="en-US" dirty="0" smtClean="0">
                <a:latin typeface="Times New Roman" panose="02020603050405020304" pitchFamily="18" charset="0"/>
                <a:cs typeface="Times New Roman" panose="02020603050405020304" pitchFamily="18" charset="0"/>
              </a:rPr>
              <a:t>imited Department of Navy resources, and introduce unnecessary technical and operational risks. The solution to this problem is to educate LVC procurers to make informed decisions based on knowledge of LVC.  This particular class focuses on LVC federation engineering. Terminology technologies, and policy and stakeholders are covered in other classes in this course.</a:t>
            </a:r>
          </a:p>
          <a:p>
            <a:endParaRPr lang="en-US" dirty="0"/>
          </a:p>
        </p:txBody>
      </p:sp>
      <p:sp>
        <p:nvSpPr>
          <p:cNvPr id="4" name="Slide Number Placeholder 3"/>
          <p:cNvSpPr>
            <a:spLocks noGrp="1"/>
          </p:cNvSpPr>
          <p:nvPr>
            <p:ph type="sldNum" sz="quarter" idx="10"/>
          </p:nvPr>
        </p:nvSpPr>
        <p:spPr/>
        <p:txBody>
          <a:bodyPr/>
          <a:lstStyle/>
          <a:p>
            <a:fld id="{1A02400D-FB3C-455A-85F3-D3DD70365CF4}" type="slidenum">
              <a:rPr lang="en-US" smtClean="0"/>
              <a:pPr/>
              <a:t>3</a:t>
            </a:fld>
            <a:endParaRPr lang="en-US" dirty="0"/>
          </a:p>
        </p:txBody>
      </p:sp>
    </p:spTree>
    <p:extLst>
      <p:ext uri="{BB962C8B-B14F-4D97-AF65-F5344CB8AC3E}">
        <p14:creationId xmlns:p14="http://schemas.microsoft.com/office/powerpoint/2010/main" val="27949476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New Roman" panose="02020603050405020304" pitchFamily="18" charset="0"/>
                <a:cs typeface="Times New Roman" panose="02020603050405020304" pitchFamily="18" charset="0"/>
              </a:rPr>
              <a:t>It is increasingly the case that many LVC environments are classified. All LVC  environments require some amount of network security and information assurance. In all these environments, permission to connect and operate is absolute; there are no workarounds. This means that determining security requirements and points of contact for security/IA is paramount.  Operating in a secure environment may require cross domain solutions in addition to permission to connect and operate. These cross domain solutions are typically expensive to purchase, configure, and accredit. And they must be accredited for every configuration or environment in which they are used. It is not possible to overstate the importance of identifying security/IA requirements early, and working through them consistently and in a timely matter.</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A02400D-FB3C-455A-85F3-D3DD70365CF4}" type="slidenum">
              <a:rPr lang="en-US" smtClean="0"/>
              <a:pPr/>
              <a:t>30</a:t>
            </a:fld>
            <a:endParaRPr lang="en-US" dirty="0"/>
          </a:p>
        </p:txBody>
      </p:sp>
    </p:spTree>
    <p:extLst>
      <p:ext uri="{BB962C8B-B14F-4D97-AF65-F5344CB8AC3E}">
        <p14:creationId xmlns:p14="http://schemas.microsoft.com/office/powerpoint/2010/main" val="2079751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New Roman" panose="02020603050405020304" pitchFamily="18" charset="0"/>
                <a:cs typeface="Times New Roman" panose="02020603050405020304" pitchFamily="18" charset="0"/>
              </a:rPr>
              <a:t>Ground truth represents the actual facts of the situation without errors introduced by sensors of human perception and judgment. In a simulation, this is the actual state of the simulated entities. Conversely, data sent on the network describing the state of entities may not be ground truth;</a:t>
            </a:r>
            <a:r>
              <a:rPr lang="en-US" baseline="0" dirty="0" smtClean="0">
                <a:latin typeface="Times New Roman" panose="02020603050405020304" pitchFamily="18" charset="0"/>
                <a:cs typeface="Times New Roman" panose="02020603050405020304" pitchFamily="18" charset="0"/>
              </a:rPr>
              <a:t> i</a:t>
            </a:r>
            <a:r>
              <a:rPr lang="en-US" dirty="0" smtClean="0">
                <a:latin typeface="Times New Roman" panose="02020603050405020304" pitchFamily="18" charset="0"/>
                <a:cs typeface="Times New Roman" panose="02020603050405020304" pitchFamily="18" charset="0"/>
              </a:rPr>
              <a:t>t may not correctly reflect the true state of simulated entities. This may be the case because individual simulations may intentionally degrade or corrupt ground truth information in situations where the systems or entities they are simulating would not have access to perfect and complete information. For example, the exact location of an aircraft whose performance specifications are classified may be “fuzzed.” Simulations and control applications need to have a clear understanding of which data is ground truth and which isn’t. This determination can impact other issues such as data collection and terrain.</a:t>
            </a:r>
          </a:p>
          <a:p>
            <a:endParaRPr lang="en-US" dirty="0"/>
          </a:p>
        </p:txBody>
      </p:sp>
      <p:sp>
        <p:nvSpPr>
          <p:cNvPr id="4" name="Slide Number Placeholder 3"/>
          <p:cNvSpPr>
            <a:spLocks noGrp="1"/>
          </p:cNvSpPr>
          <p:nvPr>
            <p:ph type="sldNum" sz="quarter" idx="10"/>
          </p:nvPr>
        </p:nvSpPr>
        <p:spPr/>
        <p:txBody>
          <a:bodyPr/>
          <a:lstStyle/>
          <a:p>
            <a:fld id="{1A02400D-FB3C-455A-85F3-D3DD70365CF4}" type="slidenum">
              <a:rPr lang="en-US" smtClean="0"/>
              <a:pPr/>
              <a:t>31</a:t>
            </a:fld>
            <a:endParaRPr lang="en-US" dirty="0"/>
          </a:p>
        </p:txBody>
      </p:sp>
    </p:spTree>
    <p:extLst>
      <p:ext uri="{BB962C8B-B14F-4D97-AF65-F5344CB8AC3E}">
        <p14:creationId xmlns:p14="http://schemas.microsoft.com/office/powerpoint/2010/main" val="11191556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Although it is rarely used, many simulation architectures have the ability to transfer ownership of entities’ attributes between simulations. This functionality is required to support the cooperative modeling</a:t>
            </a:r>
            <a:r>
              <a:rPr lang="en-US" baseline="0" dirty="0" smtClean="0">
                <a:latin typeface="Times New Roman" panose="02020603050405020304" pitchFamily="18" charset="0"/>
                <a:cs typeface="Times New Roman" panose="02020603050405020304" pitchFamily="18" charset="0"/>
              </a:rPr>
              <a:t> of some entities across the federation. For example, in a WAN environment, ownership of a fast-moving aircraft may be transferred to a simulation that is interacting with the aircraft to ensure network latency doesn’t impact fair fight. Like so many other functions, ownership is implemented differently in different architectures and protocols. Where translation between approaches is technically feasible, it usually requires a gateway which introduces latency. Incompatible implementations of ownership transfer can result in simulated entities being orphaned, i.e. unintentionally dropped from the federation, or multiple simulations modeling the same entity inconsistently.</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A02400D-FB3C-455A-85F3-D3DD70365CF4}" type="slidenum">
              <a:rPr lang="en-US" smtClean="0"/>
              <a:pPr/>
              <a:t>32</a:t>
            </a:fld>
            <a:endParaRPr lang="en-US" dirty="0"/>
          </a:p>
        </p:txBody>
      </p:sp>
    </p:spTree>
    <p:extLst>
      <p:ext uri="{BB962C8B-B14F-4D97-AF65-F5344CB8AC3E}">
        <p14:creationId xmlns:p14="http://schemas.microsoft.com/office/powerpoint/2010/main" val="13788832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This slide lists just a few of the different terrain representation formats used by different simulation communities and products. Correlation of entity location between simulations using different representations is a common problem because lossless translation between the representations is often not possible. As a result, some simulated</a:t>
            </a:r>
            <a:r>
              <a:rPr lang="en-US" baseline="0" dirty="0" smtClean="0">
                <a:latin typeface="Times New Roman" panose="02020603050405020304" pitchFamily="18" charset="0"/>
                <a:cs typeface="Times New Roman" panose="02020603050405020304" pitchFamily="18" charset="0"/>
              </a:rPr>
              <a:t> entity locations can be physically impossible such as floating tanks. Inconsistent terrain representations can also impact terrain-dependent phenomena such as inter-visibility, causing  inconsistencies between simulations and fair fight issues.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A02400D-FB3C-455A-85F3-D3DD70365CF4}" type="slidenum">
              <a:rPr lang="en-US" smtClean="0"/>
              <a:pPr/>
              <a:t>33</a:t>
            </a:fld>
            <a:endParaRPr lang="en-US" dirty="0"/>
          </a:p>
        </p:txBody>
      </p:sp>
    </p:spTree>
    <p:extLst>
      <p:ext uri="{BB962C8B-B14F-4D97-AF65-F5344CB8AC3E}">
        <p14:creationId xmlns:p14="http://schemas.microsoft.com/office/powerpoint/2010/main" val="16201626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2400D-FB3C-455A-85F3-D3DD70365CF4}" type="slidenum">
              <a:rPr lang="en-US" smtClean="0"/>
              <a:pPr/>
              <a:t>34</a:t>
            </a:fld>
            <a:endParaRPr lang="en-US" dirty="0"/>
          </a:p>
        </p:txBody>
      </p:sp>
    </p:spTree>
    <p:extLst>
      <p:ext uri="{BB962C8B-B14F-4D97-AF65-F5344CB8AC3E}">
        <p14:creationId xmlns:p14="http://schemas.microsoft.com/office/powerpoint/2010/main" val="1460219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New Roman" panose="02020603050405020304" pitchFamily="18" charset="0"/>
                <a:cs typeface="Times New Roman" panose="02020603050405020304" pitchFamily="18" charset="0"/>
              </a:rPr>
              <a:t>The primary training objective for this class is to learn to make more informed decisions based on knowledge of LVC.  The two enabling learning objectives for this are: to demonstrate familiarity with LVC federation engineering processes and standards, and to identify federation engineering issues to address when applying and integrating LVC technologies.</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A02400D-FB3C-455A-85F3-D3DD70365CF4}" type="slidenum">
              <a:rPr lang="en-US" smtClean="0"/>
              <a:pPr/>
              <a:t>4</a:t>
            </a:fld>
            <a:endParaRPr lang="en-US" dirty="0"/>
          </a:p>
        </p:txBody>
      </p:sp>
    </p:spTree>
    <p:extLst>
      <p:ext uri="{BB962C8B-B14F-4D97-AF65-F5344CB8AC3E}">
        <p14:creationId xmlns:p14="http://schemas.microsoft.com/office/powerpoint/2010/main" val="3329208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New Roman" panose="02020603050405020304" pitchFamily="18" charset="0"/>
                <a:cs typeface="Times New Roman" panose="02020603050405020304" pitchFamily="18" charset="0"/>
              </a:rPr>
              <a:t>The purpose of applying federation engineering standards is that these standards produce a return on investment (ROI) consistent with addressing the problems outline in this</a:t>
            </a:r>
            <a:r>
              <a:rPr lang="en-US" baseline="0" dirty="0" smtClean="0">
                <a:latin typeface="Times New Roman" panose="02020603050405020304" pitchFamily="18" charset="0"/>
                <a:cs typeface="Times New Roman" panose="02020603050405020304" pitchFamily="18" charset="0"/>
              </a:rPr>
              <a:t> class’ training goal. </a:t>
            </a:r>
            <a:r>
              <a:rPr lang="en-US" dirty="0" smtClean="0">
                <a:latin typeface="Times New Roman" panose="02020603050405020304" pitchFamily="18" charset="0"/>
                <a:cs typeface="Times New Roman" panose="02020603050405020304" pitchFamily="18" charset="0"/>
              </a:rPr>
              <a:t> The standards discussed in this class are produced by internationally recognized SDOs where they receive input and review from SMEs in the field, ensuring comprehensiveness and quality. </a:t>
            </a:r>
            <a:r>
              <a:rPr lang="en-US" baseline="0" dirty="0" smtClean="0">
                <a:latin typeface="Times New Roman" panose="02020603050405020304" pitchFamily="18" charset="0"/>
                <a:cs typeface="Times New Roman" panose="02020603050405020304" pitchFamily="18" charset="0"/>
              </a:rPr>
              <a:t>This ties back to the training goal of reducing the probability of misunderstandings that introduce unnecessary technical risks because these standards provide clear and unambiguous guidance understandable by all team members. The standards applied in this class are developed by SISO, the only SDO devoted solely to simulation standards, once again tying back to the training goal. Applying the standards improves the probability of creating interoperable rather than duplicate capabilities because SISO standards focus solely on simulation interoperability.</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A02400D-FB3C-455A-85F3-D3DD70365CF4}" type="slidenum">
              <a:rPr lang="en-US" smtClean="0"/>
              <a:pPr/>
              <a:t>5</a:t>
            </a:fld>
            <a:endParaRPr lang="en-US" dirty="0"/>
          </a:p>
        </p:txBody>
      </p:sp>
    </p:spTree>
    <p:extLst>
      <p:ext uri="{BB962C8B-B14F-4D97-AF65-F5344CB8AC3E}">
        <p14:creationId xmlns:p14="http://schemas.microsoft.com/office/powerpoint/2010/main" val="2101195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We will apply three federation engineering standards in this class. The first is the Distributed Simulation Engineering and Execution Process (DSEEP).  The DSEEP is an architecture neutral high-level process framework into which the lower-level systems engineering practices native to any distributed simulation developer can be integrated easily. The DSEEP applies to federation engineering in a single architecture environment. The DSEEP will be used to walk through the “how” of LVC, i.e. what are the steps, tasks, and activities necessary to successfully engineer a</a:t>
            </a:r>
            <a:r>
              <a:rPr lang="en-US" baseline="0" dirty="0" smtClean="0">
                <a:latin typeface="Times New Roman" panose="02020603050405020304" pitchFamily="18" charset="0"/>
                <a:cs typeface="Times New Roman" panose="02020603050405020304" pitchFamily="18" charset="0"/>
              </a:rPr>
              <a:t> distributed simulation </a:t>
            </a:r>
            <a:r>
              <a:rPr lang="en-US" dirty="0" smtClean="0">
                <a:latin typeface="Times New Roman" panose="02020603050405020304" pitchFamily="18" charset="0"/>
                <a:cs typeface="Times New Roman" panose="02020603050405020304" pitchFamily="18" charset="0"/>
              </a:rPr>
              <a:t>environment.</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DSEEP has an overlay, the DSEEP Multi-Architecture Overlay (DMAO) that focuses on identifying the typical, major issues that arise in developing LVC environments. The DMAO differs from the DSEEP in that it assumes that you are working in a multi-architecture environment rather than a single architecture environment. Its focus is on issues that arise as a result of integrating and interoperating between architectures.</a:t>
            </a: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A02400D-FB3C-455A-85F3-D3DD70365CF4}" type="slidenum">
              <a:rPr lang="en-US" smtClean="0"/>
              <a:pPr/>
              <a:t>6</a:t>
            </a:fld>
            <a:endParaRPr lang="en-US" dirty="0"/>
          </a:p>
        </p:txBody>
      </p:sp>
    </p:spTree>
    <p:extLst>
      <p:ext uri="{BB962C8B-B14F-4D97-AF65-F5344CB8AC3E}">
        <p14:creationId xmlns:p14="http://schemas.microsoft.com/office/powerpoint/2010/main" val="3424226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The third standard being applied is the Federation Engineering Agreements Template (FEAT). FEAT is an XML schema designed for recording all federation agreements of use to federation developers and participants. It serves as both a format for recording agreements as well as a guide to identifying agreements necessary to complete and successful federation engineering. The FEAT is used to document all decisions made during LVC federation engineering.</a:t>
            </a:r>
          </a:p>
          <a:p>
            <a:endParaRPr lang="en-US"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1A02400D-FB3C-455A-85F3-D3DD70365CF4}" type="slidenum">
              <a:rPr lang="en-US" smtClean="0"/>
              <a:pPr/>
              <a:t>7</a:t>
            </a:fld>
            <a:endParaRPr lang="en-US" dirty="0"/>
          </a:p>
        </p:txBody>
      </p:sp>
    </p:spTree>
    <p:extLst>
      <p:ext uri="{BB962C8B-B14F-4D97-AF65-F5344CB8AC3E}">
        <p14:creationId xmlns:p14="http://schemas.microsoft.com/office/powerpoint/2010/main" val="3424226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ＭＳ Ｐゴシック" pitchFamily="-106" charset="-128"/>
                <a:cs typeface="Times New Roman" panose="02020603050405020304" pitchFamily="18" charset="0"/>
              </a:rPr>
              <a:t>This slide provides a top level view of the DSEEP. Because the DSEEP is fundamentally a systems engineering process for distributed simulation environments,  it was</a:t>
            </a:r>
            <a:r>
              <a:rPr lang="en-US" baseline="0" dirty="0" smtClean="0">
                <a:ea typeface="ＭＳ Ｐゴシック" pitchFamily="-106" charset="-128"/>
                <a:cs typeface="Times New Roman" panose="02020603050405020304" pitchFamily="18" charset="0"/>
              </a:rPr>
              <a:t> </a:t>
            </a:r>
            <a:r>
              <a:rPr lang="en-US" dirty="0" smtClean="0">
                <a:ea typeface="ＭＳ Ｐゴシック" pitchFamily="-106" charset="-128"/>
                <a:cs typeface="Times New Roman" panose="02020603050405020304" pitchFamily="18" charset="0"/>
              </a:rPr>
              <a:t>developed based on several, widely-adopted authoritative systems engineering processes. If you are a systems engineer, you will probably be able to align the DSEEP with your favorite systems engineering process. These authoritative systems engineering processes were adapted and extended to address engineering requirements unique to distributed simulations. Although this course does not review the DSEEP in detail, you can see the fundamentals of all systems engineering processes in its steps such as defining objectives designing the environment, developing the environment, integrating and testing the environment, using the environment, and analyzing data and evaluating results.</a:t>
            </a:r>
          </a:p>
          <a:p>
            <a:endParaRPr lang="en-US" dirty="0">
              <a:latin typeface="+mn-lt"/>
            </a:endParaRPr>
          </a:p>
        </p:txBody>
      </p:sp>
      <p:sp>
        <p:nvSpPr>
          <p:cNvPr id="4" name="Slide Number Placeholder 3"/>
          <p:cNvSpPr>
            <a:spLocks noGrp="1"/>
          </p:cNvSpPr>
          <p:nvPr>
            <p:ph type="sldNum" sz="quarter" idx="10"/>
          </p:nvPr>
        </p:nvSpPr>
        <p:spPr/>
        <p:txBody>
          <a:bodyPr/>
          <a:lstStyle/>
          <a:p>
            <a:fld id="{1A02400D-FB3C-455A-85F3-D3DD70365CF4}" type="slidenum">
              <a:rPr lang="en-US" smtClean="0"/>
              <a:pPr/>
              <a:t>8</a:t>
            </a:fld>
            <a:endParaRPr lang="en-US" dirty="0"/>
          </a:p>
        </p:txBody>
      </p:sp>
    </p:spTree>
    <p:extLst>
      <p:ext uri="{BB962C8B-B14F-4D97-AF65-F5344CB8AC3E}">
        <p14:creationId xmlns:p14="http://schemas.microsoft.com/office/powerpoint/2010/main" val="874836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New Roman" panose="02020603050405020304" pitchFamily="18" charset="0"/>
                <a:cs typeface="Times New Roman" panose="02020603050405020304" pitchFamily="18" charset="0"/>
              </a:rPr>
              <a:t>As illustrated on the preceding slide, the DSEEP has seven major steps. Within each step there are 2 to 4</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activities.</a:t>
            </a:r>
            <a:r>
              <a:rPr lang="en-US" baseline="0" dirty="0" smtClean="0">
                <a:latin typeface="Times New Roman" panose="02020603050405020304" pitchFamily="18" charset="0"/>
                <a:cs typeface="Times New Roman" panose="02020603050405020304" pitchFamily="18" charset="0"/>
              </a:rPr>
              <a:t> Each of these activities is subsequently decomposed into multiple inputs, tasks, and outcomes that must be evaluated during federation engineering. This does not mean that each of these activities and tasks must be performed, but each of them should be evaluated for applicability to the target simulation environment. Like all good systems engineering processes, the DSEEP should be tailored to the particular problem, and other engineering and management processes for the project.</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A02400D-FB3C-455A-85F3-D3DD70365CF4}" type="slidenum">
              <a:rPr lang="en-US" smtClean="0"/>
              <a:pPr/>
              <a:t>9</a:t>
            </a:fld>
            <a:endParaRPr lang="en-US" dirty="0"/>
          </a:p>
        </p:txBody>
      </p:sp>
    </p:spTree>
    <p:extLst>
      <p:ext uri="{BB962C8B-B14F-4D97-AF65-F5344CB8AC3E}">
        <p14:creationId xmlns:p14="http://schemas.microsoft.com/office/powerpoint/2010/main" val="21961730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usmc.mil/images.nsf/b7a610ddc1be59598525650500718300/83BBAC1AC80276438525654700499A5D/$FILE/MARINE.JP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 name="Rectangle 15"/>
          <p:cNvSpPr>
            <a:spLocks noChangeArrowheads="1"/>
          </p:cNvSpPr>
          <p:nvPr userDrawn="1"/>
        </p:nvSpPr>
        <p:spPr bwMode="auto">
          <a:xfrm>
            <a:off x="457200" y="1152974"/>
            <a:ext cx="8229600" cy="228600"/>
          </a:xfrm>
          <a:prstGeom prst="rect">
            <a:avLst/>
          </a:prstGeom>
          <a:gradFill flip="none" rotWithShape="1">
            <a:gsLst>
              <a:gs pos="100000">
                <a:srgbClr val="002060"/>
              </a:gs>
              <a:gs pos="0">
                <a:srgbClr val="C00000"/>
              </a:gs>
            </a:gsLst>
            <a:lin ang="0" scaled="1"/>
            <a:tileRect/>
          </a:gradFill>
          <a:ln w="9525">
            <a:noFill/>
            <a:miter lim="800000"/>
            <a:headEnd/>
            <a:tailEnd/>
          </a:ln>
          <a:effectLst/>
        </p:spPr>
        <p:txBody>
          <a:bodyPr lIns="0" tIns="0" rIns="0" bIns="0" anchor="ctr">
            <a:spAutoFit/>
          </a:bodyPr>
          <a:lstStyle/>
          <a:p>
            <a:endParaRPr lang="en-US" dirty="0"/>
          </a:p>
        </p:txBody>
      </p:sp>
      <p:sp>
        <p:nvSpPr>
          <p:cNvPr id="1007619" name="Rectangle 3"/>
          <p:cNvSpPr>
            <a:spLocks noGrp="1" noChangeArrowheads="1"/>
          </p:cNvSpPr>
          <p:nvPr>
            <p:ph type="ctrTitle"/>
          </p:nvPr>
        </p:nvSpPr>
        <p:spPr>
          <a:xfrm>
            <a:off x="685800" y="2286000"/>
            <a:ext cx="7772400" cy="1143000"/>
          </a:xfrm>
        </p:spPr>
        <p:txBody>
          <a:bodyPr/>
          <a:lstStyle>
            <a:lvl1pPr>
              <a:defRPr>
                <a:solidFill>
                  <a:schemeClr val="tx1"/>
                </a:solidFill>
              </a:defRPr>
            </a:lvl1pPr>
          </a:lstStyle>
          <a:p>
            <a:r>
              <a:rPr lang="en-US" dirty="0"/>
              <a:t>Click to edit Master title style</a:t>
            </a:r>
          </a:p>
        </p:txBody>
      </p:sp>
      <p:sp>
        <p:nvSpPr>
          <p:cNvPr id="1007620" name="Rectangle 4"/>
          <p:cNvSpPr>
            <a:spLocks noGrp="1" noChangeArrowheads="1"/>
          </p:cNvSpPr>
          <p:nvPr>
            <p:ph type="subTitle" idx="1"/>
          </p:nvPr>
        </p:nvSpPr>
        <p:spPr>
          <a:xfrm>
            <a:off x="1371600" y="3886200"/>
            <a:ext cx="6400800" cy="1752600"/>
          </a:xfrm>
        </p:spPr>
        <p:txBody>
          <a:bodyPr/>
          <a:lstStyle>
            <a:lvl1pPr marL="0" indent="0" algn="ctr">
              <a:buFontTx/>
              <a:buNone/>
              <a:defRPr>
                <a:solidFill>
                  <a:schemeClr val="accent2"/>
                </a:solidFill>
              </a:defRPr>
            </a:lvl1pPr>
          </a:lstStyle>
          <a:p>
            <a:r>
              <a:rPr lang="en-US"/>
              <a:t>Click to edit Master subtitle style</a:t>
            </a:r>
          </a:p>
        </p:txBody>
      </p:sp>
      <p:sp>
        <p:nvSpPr>
          <p:cNvPr id="1007632" name="Rectangle 16"/>
          <p:cNvSpPr>
            <a:spLocks noGrp="1" noChangeArrowheads="1"/>
          </p:cNvSpPr>
          <p:nvPr>
            <p:ph type="sldNum" sz="quarter" idx="4"/>
          </p:nvPr>
        </p:nvSpPr>
        <p:spPr>
          <a:xfrm>
            <a:off x="7239000" y="6400800"/>
            <a:ext cx="1905000" cy="457200"/>
          </a:xfrm>
        </p:spPr>
        <p:txBody>
          <a:bodyPr/>
          <a:lstStyle>
            <a:lvl1pPr>
              <a:defRPr sz="1200">
                <a:latin typeface="Times New Roman" pitchFamily="18" charset="0"/>
              </a:defRPr>
            </a:lvl1pPr>
          </a:lstStyle>
          <a:p>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5337" y="801578"/>
            <a:ext cx="798336" cy="931392"/>
          </a:xfrm>
          <a:prstGeom prst="rect">
            <a:avLst/>
          </a:prstGeom>
        </p:spPr>
      </p:pic>
      <p:grpSp>
        <p:nvGrpSpPr>
          <p:cNvPr id="12" name="Group 21"/>
          <p:cNvGrpSpPr>
            <a:grpSpLocks/>
          </p:cNvGrpSpPr>
          <p:nvPr userDrawn="1"/>
        </p:nvGrpSpPr>
        <p:grpSpPr bwMode="auto">
          <a:xfrm flipV="1">
            <a:off x="228600" y="848174"/>
            <a:ext cx="838200" cy="838200"/>
            <a:chOff x="4320" y="1632"/>
            <a:chExt cx="528" cy="528"/>
          </a:xfrm>
        </p:grpSpPr>
        <p:sp>
          <p:nvSpPr>
            <p:cNvPr id="13" name="Oval 20"/>
            <p:cNvSpPr>
              <a:spLocks noChangeArrowheads="1"/>
            </p:cNvSpPr>
            <p:nvPr userDrawn="1"/>
          </p:nvSpPr>
          <p:spPr bwMode="auto">
            <a:xfrm>
              <a:off x="4320" y="1632"/>
              <a:ext cx="528" cy="528"/>
            </a:xfrm>
            <a:prstGeom prst="ellipse">
              <a:avLst/>
            </a:prstGeom>
            <a:solidFill>
              <a:schemeClr val="bg1"/>
            </a:solidFill>
            <a:ln w="9525">
              <a:noFill/>
              <a:round/>
              <a:headEnd/>
              <a:tailEnd/>
            </a:ln>
            <a:effectLst/>
          </p:spPr>
          <p:txBody>
            <a:bodyPr wrap="none" lIns="0" tIns="0" rIns="0" bIns="0" anchor="ctr">
              <a:spAutoFit/>
            </a:bodyPr>
            <a:lstStyle/>
            <a:p>
              <a:endParaRPr lang="en-US" dirty="0"/>
            </a:p>
          </p:txBody>
        </p:sp>
        <p:pic>
          <p:nvPicPr>
            <p:cNvPr id="14" name="Picture 8" descr="MARINE">
              <a:hlinkClick r:id="rId3"/>
            </p:cNvPr>
            <p:cNvPicPr>
              <a:picLocks noChangeAspect="1" noChangeArrowheads="1"/>
            </p:cNvPicPr>
            <p:nvPr userDrawn="1"/>
          </p:nvPicPr>
          <p:blipFill>
            <a:blip r:embed="rId4" cstate="print">
              <a:clrChange>
                <a:clrFrom>
                  <a:srgbClr val="FFFCFF"/>
                </a:clrFrom>
                <a:clrTo>
                  <a:srgbClr val="FFFCFF">
                    <a:alpha val="0"/>
                  </a:srgbClr>
                </a:clrTo>
              </a:clrChange>
            </a:blip>
            <a:srcRect/>
            <a:stretch>
              <a:fillRect/>
            </a:stretch>
          </p:blipFill>
          <p:spPr bwMode="auto">
            <a:xfrm flipV="1">
              <a:off x="4320" y="1632"/>
              <a:ext cx="528" cy="528"/>
            </a:xfrm>
            <a:prstGeom prst="rect">
              <a:avLst/>
            </a:prstGeom>
            <a:noFill/>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1B1D2C1-C98F-47AA-B0B2-D35EAC405BA7}"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9621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28600"/>
            <a:ext cx="57340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CBDF922-F2EC-4B83-9D72-C79F5A81E88A}"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4pPr>
              <a:defRPr>
                <a:solidFill>
                  <a:schemeClr val="tx1"/>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C0644197-3467-4B7C-BF57-D3DB3EF71303}"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1B30895-4C47-45F7-9C57-06FED7958CE6}"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581400" cy="4495800"/>
          </a:xfrm>
        </p:spPr>
        <p:txBody>
          <a:bodyPr/>
          <a:lstStyle>
            <a:lvl1pPr>
              <a:defRPr sz="2800"/>
            </a:lvl1pPr>
            <a:lvl2pPr>
              <a:defRPr sz="2400">
                <a:solidFill>
                  <a:schemeClr val="tx1"/>
                </a:solidFill>
              </a:defRPr>
            </a:lvl2pPr>
            <a:lvl3pPr>
              <a:defRPr sz="2000"/>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3581400" cy="4495800"/>
          </a:xfrm>
        </p:spPr>
        <p:txBody>
          <a:bodyPr/>
          <a:lstStyle>
            <a:lvl1pPr>
              <a:defRPr sz="2800"/>
            </a:lvl1pPr>
            <a:lvl2pPr>
              <a:defRPr sz="2400">
                <a:solidFill>
                  <a:schemeClr val="tx1"/>
                </a:solidFill>
              </a:defRPr>
            </a:lvl2pPr>
            <a:lvl3pPr>
              <a:defRPr sz="2000"/>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fld id="{B50EF2F4-04EE-445C-A8A5-7605B104C707}"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6585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0561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76585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0561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0448FA6-7C2A-4A2C-89FB-42AD0B4DBA2C}" type="slidenum">
              <a:rPr lang="en-US"/>
              <a:pPr/>
              <a:t>‹#›</a:t>
            </a:fld>
            <a:endParaRPr lang="en-US" dirty="0"/>
          </a:p>
        </p:txBody>
      </p:sp>
      <p:sp>
        <p:nvSpPr>
          <p:cNvPr id="8" name="Title 1"/>
          <p:cNvSpPr>
            <a:spLocks noGrp="1"/>
          </p:cNvSpPr>
          <p:nvPr>
            <p:ph type="title"/>
          </p:nvPr>
        </p:nvSpPr>
        <p:spPr>
          <a:xfrm>
            <a:off x="609600" y="228600"/>
            <a:ext cx="7848600" cy="914400"/>
          </a:xfrm>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06D82675-02A9-4376-8695-9565B40B8603}"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D8AFB2E-2FD3-4592-8918-8126F4E63E7C}"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69657E2-C95F-4C8F-8D36-E0846E1CE42F}"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D962AEB-6208-4F6F-BA43-69367C6F9D00}"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usmc.mil/images.nsf/b7a610ddc1be59598525650500718300/83BBAC1AC80276438525654700499A5D/$FILE/MARINE.JP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auto">
          <a:xfrm>
            <a:off x="457200" y="1152974"/>
            <a:ext cx="8229600" cy="228600"/>
          </a:xfrm>
          <a:prstGeom prst="rect">
            <a:avLst/>
          </a:prstGeom>
          <a:gradFill flip="none" rotWithShape="1">
            <a:gsLst>
              <a:gs pos="100000">
                <a:srgbClr val="002060"/>
              </a:gs>
              <a:gs pos="0">
                <a:srgbClr val="C00000"/>
              </a:gs>
            </a:gsLst>
            <a:lin ang="0" scaled="1"/>
            <a:tileRect/>
          </a:gradFill>
          <a:ln w="9525">
            <a:noFill/>
            <a:miter lim="800000"/>
            <a:headEnd/>
            <a:tailEnd/>
          </a:ln>
          <a:effectLst/>
        </p:spPr>
        <p:txBody>
          <a:bodyPr lIns="0" tIns="0" rIns="0" bIns="0" anchor="ctr">
            <a:spAutoFit/>
          </a:bodyPr>
          <a:lstStyle/>
          <a:p>
            <a:endParaRPr lang="en-US" dirty="0"/>
          </a:p>
        </p:txBody>
      </p:sp>
      <p:sp>
        <p:nvSpPr>
          <p:cNvPr id="1026" name="Rectangle 2"/>
          <p:cNvSpPr>
            <a:spLocks noGrp="1" noChangeArrowheads="1"/>
          </p:cNvSpPr>
          <p:nvPr>
            <p:ph type="title"/>
          </p:nvPr>
        </p:nvSpPr>
        <p:spPr bwMode="auto">
          <a:xfrm>
            <a:off x="609600" y="228600"/>
            <a:ext cx="7848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1600200"/>
            <a:ext cx="73152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30" name="Rectangle 6"/>
          <p:cNvSpPr>
            <a:spLocks noGrp="1" noChangeArrowheads="1"/>
          </p:cNvSpPr>
          <p:nvPr>
            <p:ph type="sldNum" sz="quarter" idx="4"/>
          </p:nvPr>
        </p:nvSpPr>
        <p:spPr bwMode="auto">
          <a:xfrm flipH="1">
            <a:off x="8767763" y="6507163"/>
            <a:ext cx="376237" cy="3508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fld id="{1F96FAE5-1857-4787-B0D0-B4CA12A87F5A}" type="slidenum">
              <a:rPr lang="en-US"/>
              <a:pPr/>
              <a:t>‹#›</a:t>
            </a:fld>
            <a:endParaRPr lang="en-US" dirty="0"/>
          </a:p>
        </p:txBody>
      </p:sp>
      <p:grpSp>
        <p:nvGrpSpPr>
          <p:cNvPr id="1045" name="Group 21"/>
          <p:cNvGrpSpPr>
            <a:grpSpLocks/>
          </p:cNvGrpSpPr>
          <p:nvPr/>
        </p:nvGrpSpPr>
        <p:grpSpPr bwMode="auto">
          <a:xfrm flipV="1">
            <a:off x="228600" y="848174"/>
            <a:ext cx="838200" cy="838200"/>
            <a:chOff x="4320" y="1632"/>
            <a:chExt cx="528" cy="528"/>
          </a:xfrm>
        </p:grpSpPr>
        <p:sp>
          <p:nvSpPr>
            <p:cNvPr id="1044" name="Oval 20"/>
            <p:cNvSpPr>
              <a:spLocks noChangeArrowheads="1"/>
            </p:cNvSpPr>
            <p:nvPr userDrawn="1"/>
          </p:nvSpPr>
          <p:spPr bwMode="auto">
            <a:xfrm>
              <a:off x="4320" y="1632"/>
              <a:ext cx="528" cy="528"/>
            </a:xfrm>
            <a:prstGeom prst="ellipse">
              <a:avLst/>
            </a:prstGeom>
            <a:solidFill>
              <a:schemeClr val="bg1"/>
            </a:solidFill>
            <a:ln w="9525">
              <a:noFill/>
              <a:round/>
              <a:headEnd/>
              <a:tailEnd/>
            </a:ln>
            <a:effectLst/>
          </p:spPr>
          <p:txBody>
            <a:bodyPr wrap="none" lIns="0" tIns="0" rIns="0" bIns="0" anchor="ctr">
              <a:spAutoFit/>
            </a:bodyPr>
            <a:lstStyle/>
            <a:p>
              <a:endParaRPr lang="en-US" dirty="0"/>
            </a:p>
          </p:txBody>
        </p:sp>
        <p:pic>
          <p:nvPicPr>
            <p:cNvPr id="1032" name="Picture 8" descr="MARINE">
              <a:hlinkClick r:id="rId13"/>
            </p:cNvPr>
            <p:cNvPicPr>
              <a:picLocks noChangeAspect="1" noChangeArrowheads="1"/>
            </p:cNvPicPr>
            <p:nvPr userDrawn="1"/>
          </p:nvPicPr>
          <p:blipFill>
            <a:blip r:embed="rId14" cstate="print">
              <a:clrChange>
                <a:clrFrom>
                  <a:srgbClr val="FFFCFF"/>
                </a:clrFrom>
                <a:clrTo>
                  <a:srgbClr val="FFFCFF">
                    <a:alpha val="0"/>
                  </a:srgbClr>
                </a:clrTo>
              </a:clrChange>
            </a:blip>
            <a:srcRect/>
            <a:stretch>
              <a:fillRect/>
            </a:stretch>
          </p:blipFill>
          <p:spPr bwMode="auto">
            <a:xfrm flipV="1">
              <a:off x="4320" y="1632"/>
              <a:ext cx="528" cy="528"/>
            </a:xfrm>
            <a:prstGeom prst="rect">
              <a:avLst/>
            </a:prstGeom>
            <a:noFill/>
          </p:spPr>
        </p:pic>
      </p:grpSp>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75337" y="801578"/>
            <a:ext cx="798336" cy="93139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3200" b="1" i="1">
          <a:solidFill>
            <a:schemeClr val="tx2"/>
          </a:solidFill>
          <a:latin typeface="+mj-lt"/>
          <a:ea typeface="+mj-ea"/>
          <a:cs typeface="+mj-cs"/>
        </a:defRPr>
      </a:lvl1pPr>
      <a:lvl2pPr algn="ctr" rtl="0" fontAlgn="base">
        <a:spcBef>
          <a:spcPct val="0"/>
        </a:spcBef>
        <a:spcAft>
          <a:spcPct val="0"/>
        </a:spcAft>
        <a:defRPr sz="3200" b="1" i="1">
          <a:solidFill>
            <a:schemeClr val="tx2"/>
          </a:solidFill>
          <a:latin typeface="Arial" charset="0"/>
        </a:defRPr>
      </a:lvl2pPr>
      <a:lvl3pPr algn="ctr" rtl="0" fontAlgn="base">
        <a:spcBef>
          <a:spcPct val="0"/>
        </a:spcBef>
        <a:spcAft>
          <a:spcPct val="0"/>
        </a:spcAft>
        <a:defRPr sz="3200" b="1" i="1">
          <a:solidFill>
            <a:schemeClr val="tx2"/>
          </a:solidFill>
          <a:latin typeface="Arial" charset="0"/>
        </a:defRPr>
      </a:lvl3pPr>
      <a:lvl4pPr algn="ctr" rtl="0" fontAlgn="base">
        <a:spcBef>
          <a:spcPct val="0"/>
        </a:spcBef>
        <a:spcAft>
          <a:spcPct val="0"/>
        </a:spcAft>
        <a:defRPr sz="3200" b="1" i="1">
          <a:solidFill>
            <a:schemeClr val="tx2"/>
          </a:solidFill>
          <a:latin typeface="Arial" charset="0"/>
        </a:defRPr>
      </a:lvl4pPr>
      <a:lvl5pPr algn="ctr" rtl="0" fontAlgn="base">
        <a:spcBef>
          <a:spcPct val="0"/>
        </a:spcBef>
        <a:spcAft>
          <a:spcPct val="0"/>
        </a:spcAft>
        <a:defRPr sz="3200" b="1" i="1">
          <a:solidFill>
            <a:schemeClr val="tx2"/>
          </a:solidFill>
          <a:latin typeface="Arial" charset="0"/>
        </a:defRPr>
      </a:lvl5pPr>
      <a:lvl6pPr marL="457200" algn="ctr" rtl="0" fontAlgn="base">
        <a:spcBef>
          <a:spcPct val="0"/>
        </a:spcBef>
        <a:spcAft>
          <a:spcPct val="0"/>
        </a:spcAft>
        <a:defRPr sz="3200" b="1" i="1">
          <a:solidFill>
            <a:schemeClr val="tx2"/>
          </a:solidFill>
          <a:latin typeface="Arial" charset="0"/>
        </a:defRPr>
      </a:lvl6pPr>
      <a:lvl7pPr marL="914400" algn="ctr" rtl="0" fontAlgn="base">
        <a:spcBef>
          <a:spcPct val="0"/>
        </a:spcBef>
        <a:spcAft>
          <a:spcPct val="0"/>
        </a:spcAft>
        <a:defRPr sz="3200" b="1" i="1">
          <a:solidFill>
            <a:schemeClr val="tx2"/>
          </a:solidFill>
          <a:latin typeface="Arial" charset="0"/>
        </a:defRPr>
      </a:lvl7pPr>
      <a:lvl8pPr marL="1371600" algn="ctr" rtl="0" fontAlgn="base">
        <a:spcBef>
          <a:spcPct val="0"/>
        </a:spcBef>
        <a:spcAft>
          <a:spcPct val="0"/>
        </a:spcAft>
        <a:defRPr sz="3200" b="1" i="1">
          <a:solidFill>
            <a:schemeClr val="tx2"/>
          </a:solidFill>
          <a:latin typeface="Arial" charset="0"/>
        </a:defRPr>
      </a:lvl8pPr>
      <a:lvl9pPr marL="1828800" algn="ctr" rtl="0" fontAlgn="base">
        <a:spcBef>
          <a:spcPct val="0"/>
        </a:spcBef>
        <a:spcAft>
          <a:spcPct val="0"/>
        </a:spcAft>
        <a:defRPr sz="3200" b="1" i="1">
          <a:solidFill>
            <a:schemeClr val="tx2"/>
          </a:solidFill>
          <a:latin typeface="Arial" charset="0"/>
        </a:defRPr>
      </a:lvl9pPr>
    </p:titleStyle>
    <p:bodyStyle>
      <a:lvl1pPr marL="342900" indent="-342900" algn="l" rtl="0" fontAlgn="base">
        <a:spcBef>
          <a:spcPct val="20000"/>
        </a:spcBef>
        <a:spcAft>
          <a:spcPct val="0"/>
        </a:spcAft>
        <a:buSzPct val="125000"/>
        <a:buChar char="•"/>
        <a:defRPr sz="2800" b="1">
          <a:solidFill>
            <a:schemeClr val="tx1"/>
          </a:solidFill>
          <a:latin typeface="+mn-lt"/>
          <a:ea typeface="+mn-ea"/>
          <a:cs typeface="+mn-cs"/>
        </a:defRPr>
      </a:lvl1pPr>
      <a:lvl2pPr marL="742950" indent="-285750" algn="l" rtl="0" fontAlgn="base">
        <a:spcBef>
          <a:spcPct val="20000"/>
        </a:spcBef>
        <a:spcAft>
          <a:spcPct val="0"/>
        </a:spcAft>
        <a:buSzPct val="60000"/>
        <a:buFont typeface="Wingdings" pitchFamily="2" charset="2"/>
        <a:buChar char="Ø"/>
        <a:defRPr sz="2400" b="1">
          <a:solidFill>
            <a:schemeClr val="tx1"/>
          </a:solidFill>
          <a:latin typeface="+mn-lt"/>
        </a:defRPr>
      </a:lvl2pPr>
      <a:lvl3pPr marL="1143000" indent="-228600" algn="l" rtl="0" fontAlgn="base">
        <a:spcBef>
          <a:spcPct val="20000"/>
        </a:spcBef>
        <a:spcAft>
          <a:spcPct val="0"/>
        </a:spcAft>
        <a:buSzPct val="65000"/>
        <a:buFont typeface="Wingdings" pitchFamily="2" charset="2"/>
        <a:buChar char="§"/>
        <a:defRPr sz="2000" b="1">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Times New Roman" pitchFamily="18" charset="0"/>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https://standards.ieee.org/findstds/standard/1730-2010.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standards.ieee.org/findstds/standard/1730.1-2013.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sisostds.org/FEATProgrammersReferenc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Rectangle 2"/>
          <p:cNvSpPr>
            <a:spLocks noGrp="1" noChangeArrowheads="1"/>
          </p:cNvSpPr>
          <p:nvPr>
            <p:ph type="ctrTitle"/>
          </p:nvPr>
        </p:nvSpPr>
        <p:spPr/>
        <p:txBody>
          <a:bodyPr/>
          <a:lstStyle/>
          <a:p>
            <a:r>
              <a:rPr lang="en-US" dirty="0" smtClean="0"/>
              <a:t>Live-Virtual-Constructive </a:t>
            </a:r>
            <a:r>
              <a:rPr lang="en-US" dirty="0"/>
              <a:t>(LVC) Federation Engineering</a:t>
            </a:r>
          </a:p>
        </p:txBody>
      </p:sp>
      <p:sp>
        <p:nvSpPr>
          <p:cNvPr id="1260547" name="Rectangle 3"/>
          <p:cNvSpPr>
            <a:spLocks noGrp="1" noChangeArrowheads="1"/>
          </p:cNvSpPr>
          <p:nvPr>
            <p:ph type="subTitle" idx="1"/>
          </p:nvPr>
        </p:nvSpPr>
        <p:spPr/>
        <p:txBody>
          <a:bodyPr/>
          <a:lstStyle/>
          <a:p>
            <a:r>
              <a:rPr lang="en-US" dirty="0" smtClean="0"/>
              <a:t>Marine Corps M&amp;S Management Office (MCMSMO)</a:t>
            </a:r>
          </a:p>
          <a:p>
            <a:r>
              <a:rPr lang="en-US" sz="1200" dirty="0" smtClean="0"/>
              <a:t>Presented by Katherine </a:t>
            </a:r>
            <a:r>
              <a:rPr lang="en-US" sz="1200" dirty="0"/>
              <a:t>L. Morse, PhD</a:t>
            </a:r>
          </a:p>
          <a:p>
            <a:r>
              <a:rPr lang="en-US" sz="1200" dirty="0"/>
              <a:t>JHU/APL</a:t>
            </a:r>
          </a:p>
          <a:p>
            <a:r>
              <a:rPr lang="en-US" sz="1200" dirty="0"/>
              <a:t>27 August 2015</a:t>
            </a:r>
          </a:p>
          <a:p>
            <a:endParaRPr lang="en-US" dirty="0" smtClean="0"/>
          </a:p>
          <a:p>
            <a:r>
              <a:rPr lang="en-US" sz="1400" dirty="0" smtClean="0"/>
              <a:t>Unclassified//U</a:t>
            </a:r>
          </a:p>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DMAO Overview</a:t>
            </a:r>
          </a:p>
        </p:txBody>
      </p:sp>
      <p:sp>
        <p:nvSpPr>
          <p:cNvPr id="3" name="Content Placeholder 2"/>
          <p:cNvSpPr>
            <a:spLocks noGrp="1"/>
          </p:cNvSpPr>
          <p:nvPr>
            <p:ph idx="1"/>
          </p:nvPr>
        </p:nvSpPr>
        <p:spPr>
          <a:xfrm>
            <a:off x="913927" y="1485900"/>
            <a:ext cx="7315200" cy="971550"/>
          </a:xfrm>
        </p:spPr>
        <p:txBody>
          <a:bodyPr/>
          <a:lstStyle/>
          <a:p>
            <a:r>
              <a:rPr lang="en-US" sz="1200" dirty="0"/>
              <a:t>LVC environments are mixed architecture environments.</a:t>
            </a:r>
          </a:p>
          <a:p>
            <a:r>
              <a:rPr lang="en-US" sz="1200" dirty="0"/>
              <a:t>DMAO extends the DSEEP by identifying issues unique to LVC development and defining best practices for addressing those issues.</a:t>
            </a:r>
          </a:p>
          <a:p>
            <a:r>
              <a:rPr lang="en-US" sz="1200" dirty="0"/>
              <a:t>It’s unlikely that a single mixed-architecture environment will have all of these issues, but all mixed-architecture environments will have some of them.</a:t>
            </a:r>
          </a:p>
        </p:txBody>
      </p:sp>
      <p:sp>
        <p:nvSpPr>
          <p:cNvPr id="4" name="Slide Number Placeholder 3"/>
          <p:cNvSpPr>
            <a:spLocks noGrp="1"/>
          </p:cNvSpPr>
          <p:nvPr>
            <p:ph type="sldNum" sz="quarter" idx="10"/>
          </p:nvPr>
        </p:nvSpPr>
        <p:spPr/>
        <p:txBody>
          <a:bodyPr/>
          <a:lstStyle/>
          <a:p>
            <a:fld id="{C0644197-3467-4B7C-BF57-D3DB3EF71303}" type="slidenum">
              <a:rPr lang="en-US" smtClean="0">
                <a:solidFill>
                  <a:prstClr val="black"/>
                </a:solidFill>
              </a:rPr>
              <a:pPr/>
              <a:t>10</a:t>
            </a:fld>
            <a:endParaRPr lang="en-US" dirty="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005" y="2571750"/>
            <a:ext cx="7659045" cy="390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8875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 Overview</a:t>
            </a:r>
          </a:p>
        </p:txBody>
      </p:sp>
      <p:sp>
        <p:nvSpPr>
          <p:cNvPr id="3" name="Content Placeholder 2"/>
          <p:cNvSpPr>
            <a:spLocks noGrp="1"/>
          </p:cNvSpPr>
          <p:nvPr>
            <p:ph idx="1"/>
          </p:nvPr>
        </p:nvSpPr>
        <p:spPr/>
        <p:txBody>
          <a:bodyPr/>
          <a:lstStyle/>
          <a:p>
            <a:pPr lvl="1">
              <a:lnSpc>
                <a:spcPct val="100000"/>
              </a:lnSpc>
              <a:buFont typeface="Calibri" panose="020F0502020204030204" pitchFamily="34" charset="0"/>
              <a:buChar char="―"/>
            </a:pPr>
            <a:r>
              <a:rPr lang="en-US" sz="2000" dirty="0">
                <a:ea typeface="ＭＳ Ｐゴシック" pitchFamily="29" charset="-128"/>
              </a:rPr>
              <a:t>All LVC implementations need to establish federation agreements.</a:t>
            </a:r>
          </a:p>
          <a:p>
            <a:pPr lvl="1">
              <a:lnSpc>
                <a:spcPct val="100000"/>
              </a:lnSpc>
              <a:buFont typeface="Calibri" panose="020F0502020204030204" pitchFamily="34" charset="0"/>
              <a:buChar char="―"/>
            </a:pPr>
            <a:r>
              <a:rPr lang="en-US" sz="2000" dirty="0">
                <a:ea typeface="ＭＳ Ｐゴシック" pitchFamily="29" charset="-128"/>
              </a:rPr>
              <a:t>Prior to the standardization of FEAT, there was no standard/convention for their structure or content.</a:t>
            </a:r>
          </a:p>
          <a:p>
            <a:pPr lvl="2">
              <a:lnSpc>
                <a:spcPct val="100000"/>
              </a:lnSpc>
              <a:buFont typeface="Arial" panose="020B0604020202020204" pitchFamily="34" charset="0"/>
              <a:buChar char="•"/>
            </a:pPr>
            <a:r>
              <a:rPr lang="en-US" dirty="0" smtClean="0">
                <a:solidFill>
                  <a:schemeClr val="tx2"/>
                </a:solidFill>
                <a:ea typeface="ＭＳ Ｐゴシック" pitchFamily="29" charset="-128"/>
              </a:rPr>
              <a:t>Reducing the opportunity for reuse</a:t>
            </a:r>
          </a:p>
          <a:p>
            <a:pPr lvl="2">
              <a:lnSpc>
                <a:spcPct val="100000"/>
              </a:lnSpc>
              <a:buFont typeface="Arial" panose="020B0604020202020204" pitchFamily="34" charset="0"/>
              <a:buChar char="•"/>
            </a:pPr>
            <a:r>
              <a:rPr lang="en-US" dirty="0" smtClean="0">
                <a:solidFill>
                  <a:schemeClr val="tx2"/>
                </a:solidFill>
                <a:ea typeface="ＭＳ Ｐゴシック" pitchFamily="29" charset="-128"/>
              </a:rPr>
              <a:t>Impeding comprehension by new federation participants.</a:t>
            </a:r>
          </a:p>
          <a:p>
            <a:pPr lvl="1">
              <a:buFont typeface="Calibri" panose="020F0502020204030204" pitchFamily="34" charset="0"/>
              <a:buChar char="―"/>
            </a:pPr>
            <a:r>
              <a:rPr lang="en-US" sz="2000" dirty="0" smtClean="0">
                <a:ea typeface="ＭＳ Ｐゴシック" pitchFamily="29" charset="-128"/>
              </a:rPr>
              <a:t>FEAT </a:t>
            </a:r>
            <a:r>
              <a:rPr lang="en-US" sz="2000" dirty="0">
                <a:ea typeface="ＭＳ Ｐゴシック" pitchFamily="29" charset="-128"/>
              </a:rPr>
              <a:t>also serves as a checklist for identifying agreements that should be made and recorded</a:t>
            </a:r>
            <a:r>
              <a:rPr lang="en-US" dirty="0">
                <a:ea typeface="ＭＳ Ｐゴシック" pitchFamily="29" charset="-128"/>
              </a:rPr>
              <a:t>.</a:t>
            </a:r>
            <a:endParaRPr lang="en-US" dirty="0"/>
          </a:p>
          <a:p>
            <a:endParaRPr lang="en-US" dirty="0"/>
          </a:p>
        </p:txBody>
      </p:sp>
      <p:sp>
        <p:nvSpPr>
          <p:cNvPr id="4" name="Slide Number Placeholder 3"/>
          <p:cNvSpPr>
            <a:spLocks noGrp="1"/>
          </p:cNvSpPr>
          <p:nvPr>
            <p:ph type="sldNum" sz="quarter" idx="10"/>
          </p:nvPr>
        </p:nvSpPr>
        <p:spPr/>
        <p:txBody>
          <a:bodyPr/>
          <a:lstStyle/>
          <a:p>
            <a:fld id="{C0644197-3467-4B7C-BF57-D3DB3EF71303}" type="slidenum">
              <a:rPr lang="en-US" smtClean="0">
                <a:solidFill>
                  <a:prstClr val="black"/>
                </a:solidFill>
              </a:rPr>
              <a:pPr/>
              <a:t>11</a:t>
            </a:fld>
            <a:endParaRPr lang="en-US" dirty="0">
              <a:solidFill>
                <a:prstClr val="black"/>
              </a:solidFill>
            </a:endParaRPr>
          </a:p>
        </p:txBody>
      </p:sp>
      <p:sp>
        <p:nvSpPr>
          <p:cNvPr id="5" name="Rectangle 4"/>
          <p:cNvSpPr/>
          <p:nvPr/>
        </p:nvSpPr>
        <p:spPr>
          <a:xfrm>
            <a:off x="1014413" y="4759084"/>
            <a:ext cx="7186612" cy="1323439"/>
          </a:xfrm>
          <a:prstGeom prst="rect">
            <a:avLst/>
          </a:prstGeom>
          <a:gradFill flip="none" rotWithShape="1">
            <a:gsLst>
              <a:gs pos="0">
                <a:srgbClr val="538FCF">
                  <a:tint val="66000"/>
                  <a:satMod val="160000"/>
                </a:srgbClr>
              </a:gs>
              <a:gs pos="50000">
                <a:srgbClr val="538FCF">
                  <a:tint val="44500"/>
                  <a:satMod val="160000"/>
                </a:srgbClr>
              </a:gs>
              <a:gs pos="100000">
                <a:srgbClr val="538FCF">
                  <a:tint val="23500"/>
                  <a:satMod val="160000"/>
                </a:srgbClr>
              </a:gs>
            </a:gsLst>
            <a:lin ang="16200000" scaled="1"/>
            <a:tileRect/>
          </a:grad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mn-lt"/>
              </a:rPr>
              <a:t>Just as the 5-paragraph </a:t>
            </a:r>
            <a:r>
              <a:rPr kumimoji="0" lang="en-US" sz="2000" b="0" i="0" u="none" strike="noStrike" kern="0" cap="none" spc="0" normalizeH="0" baseline="0" noProof="0" dirty="0">
                <a:ln>
                  <a:noFill/>
                </a:ln>
                <a:solidFill>
                  <a:sysClr val="windowText" lastClr="000000"/>
                </a:solidFill>
                <a:effectLst/>
                <a:uLnTx/>
                <a:uFillTx/>
                <a:latin typeface="+mn-lt"/>
              </a:rPr>
              <a:t>order is a template to communicate a leader’s military plans, the FEAT is a template that will document and communicate </a:t>
            </a:r>
            <a:r>
              <a:rPr kumimoji="0" lang="en-US" sz="2000" b="0" i="0" u="none" strike="noStrike" kern="0" cap="none" spc="0" normalizeH="0" baseline="0" noProof="0" dirty="0" smtClean="0">
                <a:ln>
                  <a:noFill/>
                </a:ln>
                <a:solidFill>
                  <a:sysClr val="windowText" lastClr="000000"/>
                </a:solidFill>
                <a:effectLst/>
                <a:uLnTx/>
                <a:uFillTx/>
                <a:latin typeface="+mn-lt"/>
              </a:rPr>
              <a:t>LVC federation engineering decisions.</a:t>
            </a:r>
            <a:endParaRPr kumimoji="0" lang="en-US" sz="2000" b="0" i="0" u="none" strike="noStrike" kern="0" cap="none" spc="0" normalizeH="0" baseline="0" noProof="0" dirty="0">
              <a:ln>
                <a:noFill/>
              </a:ln>
              <a:solidFill>
                <a:sysClr val="windowText" lastClr="000000"/>
              </a:solidFill>
              <a:effectLst/>
              <a:uLnTx/>
              <a:uFillTx/>
              <a:latin typeface="+mn-lt"/>
            </a:endParaRPr>
          </a:p>
        </p:txBody>
      </p:sp>
    </p:spTree>
    <p:extLst>
      <p:ext uri="{BB962C8B-B14F-4D97-AF65-F5344CB8AC3E}">
        <p14:creationId xmlns:p14="http://schemas.microsoft.com/office/powerpoint/2010/main" val="669441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FEAT’s “8-Paragraph” Categories</a:t>
            </a:r>
          </a:p>
        </p:txBody>
      </p:sp>
      <p:sp>
        <p:nvSpPr>
          <p:cNvPr id="4" name="Slide Number Placeholder 3"/>
          <p:cNvSpPr>
            <a:spLocks noGrp="1"/>
          </p:cNvSpPr>
          <p:nvPr>
            <p:ph type="sldNum" sz="quarter" idx="10"/>
          </p:nvPr>
        </p:nvSpPr>
        <p:spPr/>
        <p:txBody>
          <a:bodyPr/>
          <a:lstStyle/>
          <a:p>
            <a:fld id="{C0644197-3467-4B7C-BF57-D3DB3EF71303}" type="slidenum">
              <a:rPr lang="en-US" smtClean="0">
                <a:solidFill>
                  <a:prstClr val="black"/>
                </a:solidFill>
              </a:rPr>
              <a:pPr/>
              <a:t>12</a:t>
            </a:fld>
            <a:endParaRPr lang="en-US" dirty="0">
              <a:solidFill>
                <a:prstClr val="black"/>
              </a:solidFill>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28945" y="1600200"/>
            <a:ext cx="728611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6662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LVC Definitions</a:t>
            </a:r>
          </a:p>
        </p:txBody>
      </p:sp>
      <p:sp>
        <p:nvSpPr>
          <p:cNvPr id="3" name="Content Placeholder 2"/>
          <p:cNvSpPr>
            <a:spLocks noGrp="1"/>
          </p:cNvSpPr>
          <p:nvPr>
            <p:ph idx="1"/>
          </p:nvPr>
        </p:nvSpPr>
        <p:spPr>
          <a:xfrm>
            <a:off x="900113" y="1500188"/>
            <a:ext cx="7315200" cy="4495800"/>
          </a:xfrm>
        </p:spPr>
        <p:txBody>
          <a:bodyPr/>
          <a:lstStyle/>
          <a:p>
            <a:r>
              <a:rPr lang="en-US" sz="2400" dirty="0">
                <a:solidFill>
                  <a:schemeClr val="tx2"/>
                </a:solidFill>
              </a:rPr>
              <a:t>Live </a:t>
            </a:r>
            <a:r>
              <a:rPr lang="en-US" sz="2000" dirty="0"/>
              <a:t>- </a:t>
            </a:r>
            <a:r>
              <a:rPr lang="en-US" sz="1800" dirty="0"/>
              <a:t>Simulation involving real people operating real systems. Military training events using real equipment are live simulations. They are considered simulations because they are not conducted against a live enemy</a:t>
            </a:r>
            <a:r>
              <a:rPr lang="en-US" sz="1800" dirty="0" smtClean="0"/>
              <a:t>.</a:t>
            </a:r>
            <a:endParaRPr lang="en-US" sz="1800" dirty="0"/>
          </a:p>
          <a:p>
            <a:r>
              <a:rPr lang="en-US" sz="2400" dirty="0">
                <a:solidFill>
                  <a:schemeClr val="tx2"/>
                </a:solidFill>
              </a:rPr>
              <a:t>Virtual</a:t>
            </a:r>
            <a:r>
              <a:rPr lang="en-US" sz="1800" dirty="0"/>
              <a:t> - Simulation involving real people operating simulated systems. Virtual simulations inject human-in-the-loop in a central role by exercising motor control skills, e.g. flying an airplane and decision skills, e.g. committing fire control resources to action</a:t>
            </a:r>
            <a:r>
              <a:rPr lang="en-US" sz="1800" dirty="0" smtClean="0"/>
              <a:t>.</a:t>
            </a:r>
            <a:endParaRPr lang="en-US" sz="2400" dirty="0"/>
          </a:p>
          <a:p>
            <a:r>
              <a:rPr lang="en-US" sz="2400" dirty="0">
                <a:solidFill>
                  <a:schemeClr val="tx2"/>
                </a:solidFill>
              </a:rPr>
              <a:t>Constructive </a:t>
            </a:r>
            <a:r>
              <a:rPr lang="en-US" sz="1800" dirty="0"/>
              <a:t>- Models that involve simulated people operating simulated systems. Real people stimulate (make inputs) to such simulations, but are not involved in determining the outcomes, e.g. semi-automated force (SAF) simulations.</a:t>
            </a:r>
          </a:p>
          <a:p>
            <a:endParaRPr lang="en-US" dirty="0"/>
          </a:p>
        </p:txBody>
      </p:sp>
      <p:sp>
        <p:nvSpPr>
          <p:cNvPr id="4" name="Slide Number Placeholder 3"/>
          <p:cNvSpPr>
            <a:spLocks noGrp="1"/>
          </p:cNvSpPr>
          <p:nvPr>
            <p:ph type="sldNum" sz="quarter" idx="10"/>
          </p:nvPr>
        </p:nvSpPr>
        <p:spPr/>
        <p:txBody>
          <a:bodyPr/>
          <a:lstStyle/>
          <a:p>
            <a:fld id="{C0644197-3467-4B7C-BF57-D3DB3EF7130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198685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LVC Environments</a:t>
            </a:r>
          </a:p>
        </p:txBody>
      </p:sp>
      <p:sp>
        <p:nvSpPr>
          <p:cNvPr id="4" name="Slide Number Placeholder 3"/>
          <p:cNvSpPr>
            <a:spLocks noGrp="1"/>
          </p:cNvSpPr>
          <p:nvPr>
            <p:ph type="sldNum" sz="quarter" idx="10"/>
          </p:nvPr>
        </p:nvSpPr>
        <p:spPr/>
        <p:txBody>
          <a:bodyPr/>
          <a:lstStyle/>
          <a:p>
            <a:fld id="{C0644197-3467-4B7C-BF57-D3DB3EF71303}" type="slidenum">
              <a:rPr lang="en-US" smtClean="0">
                <a:solidFill>
                  <a:prstClr val="black"/>
                </a:solidFill>
              </a:rPr>
              <a:pPr/>
              <a:t>14</a:t>
            </a:fld>
            <a:endParaRPr lang="en-US" dirty="0">
              <a:solidFill>
                <a:prstClr val="black"/>
              </a:solidFill>
            </a:endParaRPr>
          </a:p>
        </p:txBody>
      </p:sp>
      <p:pic>
        <p:nvPicPr>
          <p:cNvPr id="5" name="Picture 2"/>
          <p:cNvPicPr>
            <a:picLocks noGrp="1" noChangeAspect="1" noChangeArrowheads="1"/>
          </p:cNvPicPr>
          <p:nvPr>
            <p:ph idx="1"/>
          </p:nvPr>
        </p:nvPicPr>
        <p:blipFill>
          <a:blip r:embed="rId3"/>
          <a:srcRect/>
          <a:stretch>
            <a:fillRect/>
          </a:stretch>
        </p:blipFill>
        <p:spPr bwMode="auto">
          <a:xfrm>
            <a:off x="914400" y="1978261"/>
            <a:ext cx="7315200" cy="3739677"/>
          </a:xfrm>
          <a:prstGeom prst="rect">
            <a:avLst/>
          </a:prstGeom>
          <a:noFill/>
          <a:ln w="9525">
            <a:noFill/>
            <a:miter lim="800000"/>
            <a:headEnd/>
            <a:tailEnd/>
          </a:ln>
        </p:spPr>
      </p:pic>
    </p:spTree>
    <p:extLst>
      <p:ext uri="{BB962C8B-B14F-4D97-AF65-F5344CB8AC3E}">
        <p14:creationId xmlns:p14="http://schemas.microsoft.com/office/powerpoint/2010/main" val="2181851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LVC Environments</a:t>
            </a:r>
          </a:p>
        </p:txBody>
      </p:sp>
      <p:sp>
        <p:nvSpPr>
          <p:cNvPr id="3" name="Content Placeholder 2"/>
          <p:cNvSpPr>
            <a:spLocks noGrp="1"/>
          </p:cNvSpPr>
          <p:nvPr>
            <p:ph sz="half" idx="1"/>
          </p:nvPr>
        </p:nvSpPr>
        <p:spPr/>
        <p:txBody>
          <a:bodyPr/>
          <a:lstStyle/>
          <a:p>
            <a:r>
              <a:rPr lang="en-US" sz="1400" dirty="0"/>
              <a:t>The systems engineering process for LVC environments must begin with a clear operational requirement that is deconstructed into functional requirements which will set the criteria for technical requirements.</a:t>
            </a:r>
          </a:p>
          <a:p>
            <a:pPr lvl="1">
              <a:buFont typeface="Calibri" panose="020F0502020204030204" pitchFamily="34" charset="0"/>
              <a:buChar char="―"/>
            </a:pPr>
            <a:r>
              <a:rPr lang="en-US" sz="1200" dirty="0">
                <a:solidFill>
                  <a:schemeClr val="tx2"/>
                </a:solidFill>
              </a:rPr>
              <a:t>For example, a training and readiness event is deconstructed into several tasks and conditions that must be performed to a specific standard</a:t>
            </a:r>
            <a:r>
              <a:rPr lang="en-US" sz="1200" dirty="0" smtClean="0">
                <a:solidFill>
                  <a:schemeClr val="tx2"/>
                </a:solidFill>
              </a:rPr>
              <a:t>.</a:t>
            </a:r>
            <a:endParaRPr lang="en-US" sz="1200" dirty="0">
              <a:solidFill>
                <a:schemeClr val="tx2"/>
              </a:solidFill>
            </a:endParaRPr>
          </a:p>
          <a:p>
            <a:r>
              <a:rPr lang="en-US" sz="1400" dirty="0"/>
              <a:t>Operational requirements are typically documented in DoD terminology that is unambiguous to the DoD audience</a:t>
            </a:r>
            <a:r>
              <a:rPr lang="en-US" sz="1400" dirty="0" smtClean="0"/>
              <a:t>.</a:t>
            </a:r>
          </a:p>
          <a:p>
            <a:r>
              <a:rPr lang="en-US" sz="1400" dirty="0" smtClean="0"/>
              <a:t>Technical </a:t>
            </a:r>
            <a:r>
              <a:rPr lang="en-US" sz="1400" dirty="0"/>
              <a:t>requirements are typically documented in engineering terminology that is unambiguous to developers.</a:t>
            </a:r>
          </a:p>
          <a:p>
            <a:r>
              <a:rPr lang="en-US" sz="1400" dirty="0"/>
              <a:t>Functional requirements ensure the bridging of the two.</a:t>
            </a:r>
          </a:p>
        </p:txBody>
      </p:sp>
      <p:sp>
        <p:nvSpPr>
          <p:cNvPr id="4" name="Content Placeholder 3"/>
          <p:cNvSpPr>
            <a:spLocks noGrp="1"/>
          </p:cNvSpPr>
          <p:nvPr>
            <p:ph sz="half" idx="2"/>
          </p:nvPr>
        </p:nvSpPr>
        <p:spPr/>
        <p:txBody>
          <a:bodyPr/>
          <a:lstStyle/>
          <a:p>
            <a:r>
              <a:rPr lang="en-US" sz="1400" dirty="0"/>
              <a:t>Operational Requirement:  The DoD relevant event that the LVC capability is targeted to simulate.</a:t>
            </a:r>
          </a:p>
          <a:p>
            <a:pPr lvl="1">
              <a:buFont typeface="Calibri" panose="020F0502020204030204" pitchFamily="34" charset="0"/>
              <a:buChar char="―"/>
            </a:pPr>
            <a:r>
              <a:rPr lang="en-US" sz="1400" dirty="0">
                <a:solidFill>
                  <a:schemeClr val="tx2"/>
                </a:solidFill>
              </a:rPr>
              <a:t>Used to make accreditation determinations.</a:t>
            </a:r>
          </a:p>
          <a:p>
            <a:r>
              <a:rPr lang="en-US" sz="1400" dirty="0"/>
              <a:t>Functional Requirement:  The tasks and conditions that the LVC capability must simulate to meet the operational requirement intent.</a:t>
            </a:r>
          </a:p>
          <a:p>
            <a:pPr lvl="1">
              <a:buFont typeface="Calibri" panose="020F0502020204030204" pitchFamily="34" charset="0"/>
              <a:buChar char="―"/>
            </a:pPr>
            <a:r>
              <a:rPr lang="en-US" sz="1400" dirty="0">
                <a:solidFill>
                  <a:schemeClr val="tx2"/>
                </a:solidFill>
              </a:rPr>
              <a:t>Used to make validation determinations</a:t>
            </a:r>
            <a:r>
              <a:rPr lang="en-US" sz="1400" dirty="0"/>
              <a:t>.</a:t>
            </a:r>
          </a:p>
          <a:p>
            <a:r>
              <a:rPr lang="en-US" sz="1400" dirty="0"/>
              <a:t>Technical Requirement: The software and hardware specifications that are required to be implemented to simulate the functional requirements.</a:t>
            </a:r>
          </a:p>
          <a:p>
            <a:pPr lvl="1">
              <a:buFont typeface="Calibri" panose="020F0502020204030204" pitchFamily="34" charset="0"/>
              <a:buChar char="―"/>
            </a:pPr>
            <a:r>
              <a:rPr lang="en-US" sz="1400" dirty="0">
                <a:solidFill>
                  <a:schemeClr val="tx2"/>
                </a:solidFill>
              </a:rPr>
              <a:t>Used to make verification determinations</a:t>
            </a:r>
          </a:p>
        </p:txBody>
      </p:sp>
      <p:sp>
        <p:nvSpPr>
          <p:cNvPr id="5" name="Slide Number Placeholder 4"/>
          <p:cNvSpPr>
            <a:spLocks noGrp="1"/>
          </p:cNvSpPr>
          <p:nvPr>
            <p:ph type="sldNum" sz="quarter" idx="10"/>
          </p:nvPr>
        </p:nvSpPr>
        <p:spPr/>
        <p:txBody>
          <a:bodyPr/>
          <a:lstStyle/>
          <a:p>
            <a:fld id="{B50EF2F4-04EE-445C-A8A5-7605B104C707}" type="slidenum">
              <a:rPr lang="en-US" smtClean="0"/>
              <a:pPr/>
              <a:t>15</a:t>
            </a:fld>
            <a:endParaRPr lang="en-US" dirty="0"/>
          </a:p>
        </p:txBody>
      </p:sp>
    </p:spTree>
    <p:extLst>
      <p:ext uri="{BB962C8B-B14F-4D97-AF65-F5344CB8AC3E}">
        <p14:creationId xmlns:p14="http://schemas.microsoft.com/office/powerpoint/2010/main" val="2862243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LVC Federation Engineering Issues</a:t>
            </a:r>
          </a:p>
        </p:txBody>
      </p:sp>
      <p:sp>
        <p:nvSpPr>
          <p:cNvPr id="3" name="Content Placeholder 2"/>
          <p:cNvSpPr>
            <a:spLocks noGrp="1"/>
          </p:cNvSpPr>
          <p:nvPr>
            <p:ph sz="half" idx="1"/>
          </p:nvPr>
        </p:nvSpPr>
        <p:spPr/>
        <p:txBody>
          <a:bodyPr/>
          <a:lstStyle/>
          <a:p>
            <a:r>
              <a:rPr lang="en-US" dirty="0"/>
              <a:t>Each issue is presented on a single slide using this template.</a:t>
            </a:r>
          </a:p>
          <a:p>
            <a:r>
              <a:rPr lang="en-US" dirty="0"/>
              <a:t>Each slide will include a brief description of the issue</a:t>
            </a:r>
            <a:r>
              <a:rPr lang="en-US" dirty="0" smtClean="0"/>
              <a:t>.</a:t>
            </a:r>
            <a:r>
              <a:rPr lang="en-US" dirty="0"/>
              <a:t> </a:t>
            </a:r>
          </a:p>
        </p:txBody>
      </p:sp>
      <p:sp>
        <p:nvSpPr>
          <p:cNvPr id="4" name="Content Placeholder 3"/>
          <p:cNvSpPr>
            <a:spLocks noGrp="1"/>
          </p:cNvSpPr>
          <p:nvPr>
            <p:ph sz="half" idx="2"/>
          </p:nvPr>
        </p:nvSpPr>
        <p:spPr>
          <a:xfrm>
            <a:off x="4748213" y="1614488"/>
            <a:ext cx="3581400" cy="2311126"/>
          </a:xfrm>
        </p:spPr>
        <p:txBody>
          <a:bodyPr/>
          <a:lstStyle/>
          <a:p>
            <a:r>
              <a:rPr lang="en-US" dirty="0"/>
              <a:t>Definitions will be provided for terms.</a:t>
            </a:r>
          </a:p>
          <a:p>
            <a:endParaRPr lang="en-US" dirty="0"/>
          </a:p>
        </p:txBody>
      </p:sp>
      <p:sp>
        <p:nvSpPr>
          <p:cNvPr id="5" name="Slide Number Placeholder 4"/>
          <p:cNvSpPr>
            <a:spLocks noGrp="1"/>
          </p:cNvSpPr>
          <p:nvPr>
            <p:ph type="sldNum" sz="quarter" idx="10"/>
          </p:nvPr>
        </p:nvSpPr>
        <p:spPr/>
        <p:txBody>
          <a:bodyPr/>
          <a:lstStyle/>
          <a:p>
            <a:fld id="{B50EF2F4-04EE-445C-A8A5-7605B104C707}" type="slidenum">
              <a:rPr lang="en-US" smtClean="0"/>
              <a:pPr/>
              <a:t>16</a:t>
            </a:fld>
            <a:endParaRPr lang="en-US" dirty="0"/>
          </a:p>
        </p:txBody>
      </p:sp>
      <p:sp>
        <p:nvSpPr>
          <p:cNvPr id="6" name="Right Arrow 5"/>
          <p:cNvSpPr/>
          <p:nvPr/>
        </p:nvSpPr>
        <p:spPr>
          <a:xfrm>
            <a:off x="1116561" y="5067624"/>
            <a:ext cx="4342361" cy="1528086"/>
          </a:xfrm>
          <a:prstGeom prst="rightArrow">
            <a:avLst>
              <a:gd name="adj1" fmla="val 68629"/>
              <a:gd name="adj2" fmla="val 47716"/>
            </a:avLst>
          </a:prstGeom>
          <a:gradFill flip="none" rotWithShape="1">
            <a:gsLst>
              <a:gs pos="0">
                <a:srgbClr val="3366FF">
                  <a:tint val="66000"/>
                  <a:satMod val="160000"/>
                </a:srgbClr>
              </a:gs>
              <a:gs pos="50000">
                <a:srgbClr val="3366FF">
                  <a:tint val="44500"/>
                  <a:satMod val="160000"/>
                </a:srgbClr>
              </a:gs>
              <a:gs pos="100000">
                <a:srgbClr val="3366FF">
                  <a:tint val="23500"/>
                  <a:satMod val="160000"/>
                </a:srgbClr>
              </a:gs>
            </a:gsLst>
            <a:lin ang="162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chemeClr val="tx1"/>
                </a:solidFill>
              </a:rPr>
              <a:t>A reference block will direct the student to sections in the DSEEP, DMAO, and FEAT that describe the issue and potential solutions in detail.</a:t>
            </a:r>
            <a:endParaRPr lang="en-US" sz="1400" dirty="0">
              <a:solidFill>
                <a:schemeClr val="tx1"/>
              </a:solidFill>
            </a:endParaRPr>
          </a:p>
        </p:txBody>
      </p:sp>
      <p:sp>
        <p:nvSpPr>
          <p:cNvPr id="7" name="TextBox 6"/>
          <p:cNvSpPr txBox="1"/>
          <p:nvPr/>
        </p:nvSpPr>
        <p:spPr>
          <a:xfrm>
            <a:off x="5717336" y="4840966"/>
            <a:ext cx="2938187" cy="769441"/>
          </a:xfrm>
          <a:prstGeom prst="rect">
            <a:avLst/>
          </a:prstGeom>
          <a:solidFill>
            <a:srgbClr val="FD6D71"/>
          </a:solidFill>
        </p:spPr>
        <p:txBody>
          <a:bodyPr wrap="square" rtlCol="0">
            <a:spAutoFit/>
          </a:bodyPr>
          <a:lstStyle/>
          <a:p>
            <a:pPr algn="ctr"/>
            <a:r>
              <a:rPr lang="en-US" dirty="0" smtClean="0">
                <a:latin typeface="+mn-lt"/>
              </a:rPr>
              <a:t>A bumper sticker will alert the student to the risk of not addressing the issue</a:t>
            </a:r>
            <a:r>
              <a:rPr lang="en-US" sz="1600" dirty="0" smtClean="0">
                <a:latin typeface="+mn-lt"/>
              </a:rPr>
              <a:t>.</a:t>
            </a:r>
            <a:endParaRPr lang="en-US" sz="1600" dirty="0">
              <a:latin typeface="+mn-lt"/>
            </a:endParaRPr>
          </a:p>
        </p:txBody>
      </p:sp>
      <p:graphicFrame>
        <p:nvGraphicFramePr>
          <p:cNvPr id="8" name="Table 7"/>
          <p:cNvGraphicFramePr>
            <a:graphicFrameLocks noGrp="1"/>
          </p:cNvGraphicFramePr>
          <p:nvPr>
            <p:extLst>
              <p:ext uri="{D42A27DB-BD31-4B8C-83A1-F6EECF244321}">
                <p14:modId xmlns:p14="http://schemas.microsoft.com/office/powerpoint/2010/main" val="2578518822"/>
              </p:ext>
            </p:extLst>
          </p:nvPr>
        </p:nvGraphicFramePr>
        <p:xfrm>
          <a:off x="5717336" y="5639892"/>
          <a:ext cx="2944099" cy="741680"/>
        </p:xfrm>
        <a:graphic>
          <a:graphicData uri="http://schemas.openxmlformats.org/drawingml/2006/table">
            <a:tbl>
              <a:tblPr firstRow="1" bandRow="1">
                <a:tableStyleId>{5940675A-B579-460E-94D1-54222C63F5DA}</a:tableStyleId>
              </a:tblPr>
              <a:tblGrid>
                <a:gridCol w="1099533"/>
                <a:gridCol w="993228"/>
                <a:gridCol w="851338"/>
              </a:tblGrid>
              <a:tr h="370840">
                <a:tc>
                  <a:txBody>
                    <a:bodyPr/>
                    <a:lstStyle/>
                    <a:p>
                      <a:pPr algn="ctr"/>
                      <a:r>
                        <a:rPr lang="en-US" b="1" dirty="0" smtClean="0"/>
                        <a:t>DSEEP</a:t>
                      </a:r>
                      <a:endParaRPr lang="en-US" b="1" dirty="0"/>
                    </a:p>
                  </a:txBody>
                  <a:tcPr>
                    <a:solidFill>
                      <a:srgbClr val="CCFFCC"/>
                    </a:solidFill>
                  </a:tcPr>
                </a:tc>
                <a:tc>
                  <a:txBody>
                    <a:bodyPr/>
                    <a:lstStyle/>
                    <a:p>
                      <a:pPr algn="ctr"/>
                      <a:r>
                        <a:rPr lang="en-US" b="1" dirty="0" smtClean="0"/>
                        <a:t>DMAO</a:t>
                      </a:r>
                      <a:endParaRPr lang="en-US" b="1" dirty="0"/>
                    </a:p>
                  </a:txBody>
                  <a:tcPr>
                    <a:solidFill>
                      <a:schemeClr val="tx2">
                        <a:lumMod val="20000"/>
                        <a:lumOff val="80000"/>
                      </a:schemeClr>
                    </a:solidFill>
                  </a:tcPr>
                </a:tc>
                <a:tc>
                  <a:txBody>
                    <a:bodyPr/>
                    <a:lstStyle/>
                    <a:p>
                      <a:pPr algn="ctr"/>
                      <a:r>
                        <a:rPr lang="en-US" b="1" dirty="0" smtClean="0"/>
                        <a:t>FEAT</a:t>
                      </a:r>
                      <a:endParaRPr lang="en-US" b="1" dirty="0"/>
                    </a:p>
                  </a:txBody>
                  <a:tcPr>
                    <a:solidFill>
                      <a:schemeClr val="accent4">
                        <a:lumMod val="20000"/>
                        <a:lumOff val="80000"/>
                      </a:schemeClr>
                    </a:solidFill>
                  </a:tcPr>
                </a:tc>
              </a:tr>
              <a:tr h="370840">
                <a:tc>
                  <a:txBody>
                    <a:bodyPr/>
                    <a:lstStyle/>
                    <a:p>
                      <a:endParaRPr lang="en-US" dirty="0"/>
                    </a:p>
                  </a:txBody>
                  <a:tcPr>
                    <a:solidFill>
                      <a:srgbClr val="CCFFCC"/>
                    </a:solidFill>
                  </a:tcPr>
                </a:tc>
                <a:tc>
                  <a:txBody>
                    <a:bodyPr/>
                    <a:lstStyle/>
                    <a:p>
                      <a:endParaRPr lang="en-US" dirty="0"/>
                    </a:p>
                  </a:txBody>
                  <a:tcPr>
                    <a:solidFill>
                      <a:schemeClr val="tx2">
                        <a:lumMod val="20000"/>
                        <a:lumOff val="80000"/>
                      </a:schemeClr>
                    </a:solidFill>
                  </a:tcPr>
                </a:tc>
                <a:tc>
                  <a:txBody>
                    <a:bodyPr/>
                    <a:lstStyle/>
                    <a:p>
                      <a:endParaRPr lang="en-US" dirty="0"/>
                    </a:p>
                  </a:txBody>
                  <a:tcPr>
                    <a:solidFill>
                      <a:schemeClr val="accent4">
                        <a:lumMod val="20000"/>
                        <a:lumOff val="80000"/>
                      </a:schemeClr>
                    </a:solidFill>
                  </a:tcPr>
                </a:tc>
              </a:tr>
            </a:tbl>
          </a:graphicData>
        </a:graphic>
      </p:graphicFrame>
    </p:spTree>
    <p:extLst>
      <p:ext uri="{BB962C8B-B14F-4D97-AF65-F5344CB8AC3E}">
        <p14:creationId xmlns:p14="http://schemas.microsoft.com/office/powerpoint/2010/main" val="3728064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Exchange Model (</a:t>
            </a:r>
            <a:r>
              <a:rPr lang="en-US" dirty="0" smtClean="0"/>
              <a:t>DEM)</a:t>
            </a:r>
            <a:endParaRPr lang="en-US" dirty="0"/>
          </a:p>
        </p:txBody>
      </p:sp>
      <p:sp>
        <p:nvSpPr>
          <p:cNvPr id="3" name="Content Placeholder 2"/>
          <p:cNvSpPr>
            <a:spLocks noGrp="1"/>
          </p:cNvSpPr>
          <p:nvPr>
            <p:ph sz="half" idx="1"/>
          </p:nvPr>
        </p:nvSpPr>
        <p:spPr/>
        <p:txBody>
          <a:bodyPr/>
          <a:lstStyle/>
          <a:p>
            <a:r>
              <a:rPr lang="en-US" sz="1400" dirty="0"/>
              <a:t>For an LVC environment to operate properly, applications must exchange data at runtime.</a:t>
            </a:r>
          </a:p>
          <a:p>
            <a:r>
              <a:rPr lang="en-US" sz="1400" dirty="0"/>
              <a:t>Different LVC architectures format data using different structures, e.g.</a:t>
            </a:r>
          </a:p>
          <a:p>
            <a:pPr lvl="1">
              <a:buFont typeface="Calibri" panose="020F0502020204030204" pitchFamily="34" charset="0"/>
              <a:buChar char="―"/>
            </a:pPr>
            <a:r>
              <a:rPr lang="en-US" sz="1400" dirty="0">
                <a:solidFill>
                  <a:schemeClr val="tx2"/>
                </a:solidFill>
              </a:rPr>
              <a:t>Distributed Interactive Simulation (DIS) Protocol Data Units (PDUs)</a:t>
            </a:r>
          </a:p>
          <a:p>
            <a:pPr lvl="1">
              <a:buFont typeface="Calibri" panose="020F0502020204030204" pitchFamily="34" charset="0"/>
              <a:buChar char="―"/>
            </a:pPr>
            <a:r>
              <a:rPr lang="en-US" sz="1400" dirty="0">
                <a:solidFill>
                  <a:schemeClr val="tx2"/>
                </a:solidFill>
              </a:rPr>
              <a:t>High Level Architecture (HLA) interactions and object class attribute updates</a:t>
            </a:r>
          </a:p>
          <a:p>
            <a:r>
              <a:rPr lang="en-US" sz="1400" dirty="0"/>
              <a:t>The format may also differ between versions of a single standard.</a:t>
            </a:r>
          </a:p>
          <a:p>
            <a:r>
              <a:rPr lang="en-US" sz="1400" dirty="0"/>
              <a:t>Applications may represent the same type of data differently, e.g.</a:t>
            </a:r>
          </a:p>
          <a:p>
            <a:pPr lvl="1">
              <a:buFont typeface="Calibri" panose="020F0502020204030204" pitchFamily="34" charset="0"/>
              <a:buChar char="―"/>
            </a:pPr>
            <a:r>
              <a:rPr lang="en-US" sz="1400" dirty="0">
                <a:solidFill>
                  <a:schemeClr val="tx2"/>
                </a:solidFill>
              </a:rPr>
              <a:t>Coordinate systems</a:t>
            </a:r>
          </a:p>
          <a:p>
            <a:pPr lvl="1">
              <a:buFont typeface="Calibri" panose="020F0502020204030204" pitchFamily="34" charset="0"/>
              <a:buChar char="―"/>
            </a:pPr>
            <a:r>
              <a:rPr lang="en-US" sz="1400" dirty="0">
                <a:solidFill>
                  <a:schemeClr val="tx2"/>
                </a:solidFill>
              </a:rPr>
              <a:t>Direction and speed</a:t>
            </a:r>
          </a:p>
        </p:txBody>
      </p:sp>
      <p:sp>
        <p:nvSpPr>
          <p:cNvPr id="4" name="Content Placeholder 3"/>
          <p:cNvSpPr>
            <a:spLocks noGrp="1"/>
          </p:cNvSpPr>
          <p:nvPr>
            <p:ph sz="half" idx="2"/>
          </p:nvPr>
        </p:nvSpPr>
        <p:spPr>
          <a:xfrm>
            <a:off x="4648200" y="1600200"/>
            <a:ext cx="3581400" cy="2183524"/>
          </a:xfrm>
        </p:spPr>
        <p:txBody>
          <a:bodyPr/>
          <a:lstStyle/>
          <a:p>
            <a:r>
              <a:rPr lang="en-US" sz="1400" dirty="0">
                <a:solidFill>
                  <a:schemeClr val="tx2"/>
                </a:solidFill>
              </a:rPr>
              <a:t>DEM</a:t>
            </a:r>
            <a:r>
              <a:rPr lang="en-US" sz="1400" dirty="0"/>
              <a:t> - A specification defining the information </a:t>
            </a:r>
            <a:r>
              <a:rPr lang="en-US" sz="1400" dirty="0">
                <a:solidFill>
                  <a:srgbClr val="000000"/>
                </a:solidFill>
              </a:rPr>
              <a:t>exchanged at runtime to achieve a given set of simulation objectives.</a:t>
            </a:r>
          </a:p>
          <a:p>
            <a:pPr lvl="1">
              <a:buFont typeface="Calibri" panose="020F0502020204030204" pitchFamily="34" charset="0"/>
              <a:buChar char="―"/>
            </a:pPr>
            <a:r>
              <a:rPr lang="en-US" sz="1400" dirty="0">
                <a:solidFill>
                  <a:schemeClr val="tx2"/>
                </a:solidFill>
              </a:rPr>
              <a:t>This includes class relationships, data structures, parameters, and other relevant information.</a:t>
            </a:r>
          </a:p>
          <a:p>
            <a:pPr>
              <a:buFont typeface="Calibri" panose="020F0502020204030204" pitchFamily="34" charset="0"/>
              <a:buChar char="―"/>
            </a:pPr>
            <a:endParaRPr lang="en-US" sz="1400" b="0" dirty="0"/>
          </a:p>
        </p:txBody>
      </p:sp>
      <p:sp>
        <p:nvSpPr>
          <p:cNvPr id="5" name="Slide Number Placeholder 4"/>
          <p:cNvSpPr>
            <a:spLocks noGrp="1"/>
          </p:cNvSpPr>
          <p:nvPr>
            <p:ph type="sldNum" sz="quarter" idx="10"/>
          </p:nvPr>
        </p:nvSpPr>
        <p:spPr/>
        <p:txBody>
          <a:bodyPr/>
          <a:lstStyle/>
          <a:p>
            <a:fld id="{B50EF2F4-04EE-445C-A8A5-7605B104C707}" type="slidenum">
              <a:rPr lang="en-US" smtClean="0"/>
              <a:pPr/>
              <a:t>17</a:t>
            </a:fld>
            <a:endParaRPr lang="en-US" dirty="0"/>
          </a:p>
        </p:txBody>
      </p:sp>
      <p:sp>
        <p:nvSpPr>
          <p:cNvPr id="6" name="TextBox 5"/>
          <p:cNvSpPr txBox="1"/>
          <p:nvPr/>
        </p:nvSpPr>
        <p:spPr>
          <a:xfrm>
            <a:off x="4353340" y="4822084"/>
            <a:ext cx="4363278" cy="523220"/>
          </a:xfrm>
          <a:prstGeom prst="rect">
            <a:avLst/>
          </a:prstGeom>
          <a:solidFill>
            <a:srgbClr val="FD6D71"/>
          </a:solidFill>
        </p:spPr>
        <p:txBody>
          <a:bodyPr wrap="square" rtlCol="0">
            <a:spAutoFit/>
          </a:bodyPr>
          <a:lstStyle/>
          <a:p>
            <a:pPr algn="ctr"/>
            <a:r>
              <a:rPr lang="en-US" dirty="0" smtClean="0">
                <a:latin typeface="+mn-lt"/>
              </a:rPr>
              <a:t>Simulations with mismatched DEMs cannot communicate</a:t>
            </a:r>
            <a:r>
              <a:rPr lang="en-US" dirty="0" smtClean="0"/>
              <a:t>.</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516682116"/>
              </p:ext>
            </p:extLst>
          </p:nvPr>
        </p:nvGraphicFramePr>
        <p:xfrm>
          <a:off x="4355396" y="5361003"/>
          <a:ext cx="4351282" cy="1071355"/>
        </p:xfrm>
        <a:graphic>
          <a:graphicData uri="http://schemas.openxmlformats.org/drawingml/2006/table">
            <a:tbl>
              <a:tblPr firstRow="1" bandRow="1">
                <a:tableStyleId>{5940675A-B579-460E-94D1-54222C63F5DA}</a:tableStyleId>
              </a:tblPr>
              <a:tblGrid>
                <a:gridCol w="929857"/>
                <a:gridCol w="998552"/>
                <a:gridCol w="2422873"/>
              </a:tblGrid>
              <a:tr h="642513">
                <a:tc>
                  <a:txBody>
                    <a:bodyPr/>
                    <a:lstStyle/>
                    <a:p>
                      <a:pPr algn="ctr"/>
                      <a:r>
                        <a:rPr lang="en-US" sz="1600" b="1" dirty="0" smtClean="0"/>
                        <a:t>DSEEP</a:t>
                      </a:r>
                      <a:endParaRPr lang="en-US" sz="1600" b="1" dirty="0"/>
                    </a:p>
                  </a:txBody>
                  <a:tcPr>
                    <a:solidFill>
                      <a:srgbClr val="CCFFCC"/>
                    </a:solidFill>
                  </a:tcPr>
                </a:tc>
                <a:tc>
                  <a:txBody>
                    <a:bodyPr/>
                    <a:lstStyle/>
                    <a:p>
                      <a:pPr algn="ctr"/>
                      <a:r>
                        <a:rPr lang="en-US" sz="1600" b="1" dirty="0" smtClean="0"/>
                        <a:t>DMAO</a:t>
                      </a:r>
                      <a:endParaRPr lang="en-US" sz="1600" b="1" dirty="0"/>
                    </a:p>
                  </a:txBody>
                  <a:tcPr>
                    <a:solidFill>
                      <a:schemeClr val="tx2">
                        <a:lumMod val="20000"/>
                        <a:lumOff val="80000"/>
                      </a:schemeClr>
                    </a:solidFill>
                  </a:tcPr>
                </a:tc>
                <a:tc>
                  <a:txBody>
                    <a:bodyPr/>
                    <a:lstStyle/>
                    <a:p>
                      <a:pPr algn="ctr"/>
                      <a:r>
                        <a:rPr lang="en-US" sz="1600" b="1" dirty="0" smtClean="0"/>
                        <a:t>FEAT</a:t>
                      </a:r>
                      <a:endParaRPr lang="en-US" sz="1600" b="1" dirty="0"/>
                    </a:p>
                  </a:txBody>
                  <a:tcPr>
                    <a:solidFill>
                      <a:schemeClr val="accent4">
                        <a:lumMod val="20000"/>
                        <a:lumOff val="80000"/>
                      </a:schemeClr>
                    </a:solidFill>
                  </a:tcPr>
                </a:tc>
              </a:tr>
              <a:tr h="428842">
                <a:tc>
                  <a:txBody>
                    <a:bodyPr/>
                    <a:lstStyle/>
                    <a:p>
                      <a:pPr algn="ctr"/>
                      <a:r>
                        <a:rPr lang="en-US" sz="1400" dirty="0" smtClean="0"/>
                        <a:t>4.4.1</a:t>
                      </a:r>
                      <a:endParaRPr lang="en-US" sz="1400" dirty="0"/>
                    </a:p>
                  </a:txBody>
                  <a:tcPr>
                    <a:solidFill>
                      <a:srgbClr val="CCFFCC"/>
                    </a:solidFill>
                  </a:tcPr>
                </a:tc>
                <a:tc>
                  <a:txBody>
                    <a:bodyPr/>
                    <a:lstStyle/>
                    <a:p>
                      <a:pPr algn="ctr"/>
                      <a:r>
                        <a:rPr lang="en-US" sz="1400" dirty="0" smtClean="0"/>
                        <a:t>4.4.1.1.2</a:t>
                      </a:r>
                      <a:endParaRPr lang="en-US" sz="1400" dirty="0"/>
                    </a:p>
                  </a:txBody>
                  <a:tcPr>
                    <a:solidFill>
                      <a:schemeClr val="tx2">
                        <a:lumMod val="20000"/>
                        <a:lumOff val="80000"/>
                      </a:schemeClr>
                    </a:solidFill>
                  </a:tcPr>
                </a:tc>
                <a:tc>
                  <a:txBody>
                    <a:bodyPr/>
                    <a:lstStyle/>
                    <a:p>
                      <a:r>
                        <a:rPr lang="en-US" sz="1400" dirty="0" smtClean="0"/>
                        <a:t>Data/DataExchangeModels</a:t>
                      </a:r>
                      <a:endParaRPr lang="en-US" sz="1400" dirty="0"/>
                    </a:p>
                  </a:txBody>
                  <a:tcPr>
                    <a:solidFill>
                      <a:schemeClr val="accent4">
                        <a:lumMod val="20000"/>
                        <a:lumOff val="80000"/>
                      </a:schemeClr>
                    </a:solidFill>
                  </a:tcPr>
                </a:tc>
              </a:tr>
            </a:tbl>
          </a:graphicData>
        </a:graphic>
      </p:graphicFrame>
    </p:spTree>
    <p:extLst>
      <p:ext uri="{BB962C8B-B14F-4D97-AF65-F5344CB8AC3E}">
        <p14:creationId xmlns:p14="http://schemas.microsoft.com/office/powerpoint/2010/main" val="3883765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Storage Formats</a:t>
            </a:r>
          </a:p>
        </p:txBody>
      </p:sp>
      <p:sp>
        <p:nvSpPr>
          <p:cNvPr id="3" name="Content Placeholder 2"/>
          <p:cNvSpPr>
            <a:spLocks noGrp="1"/>
          </p:cNvSpPr>
          <p:nvPr>
            <p:ph sz="half" idx="1"/>
          </p:nvPr>
        </p:nvSpPr>
        <p:spPr/>
        <p:txBody>
          <a:bodyPr/>
          <a:lstStyle/>
          <a:p>
            <a:r>
              <a:rPr lang="en-US" sz="1600" dirty="0"/>
              <a:t>Input databases that represent the same type of phenomena may be in very different formats.</a:t>
            </a:r>
          </a:p>
          <a:p>
            <a:pPr lvl="1">
              <a:buFont typeface="Calibri" panose="020F0502020204030204" pitchFamily="34" charset="0"/>
              <a:buChar char="―"/>
            </a:pPr>
            <a:r>
              <a:rPr lang="en-US" sz="1600" dirty="0">
                <a:solidFill>
                  <a:schemeClr val="tx2"/>
                </a:solidFill>
              </a:rPr>
              <a:t>Terrain</a:t>
            </a:r>
          </a:p>
          <a:p>
            <a:pPr lvl="1">
              <a:buFont typeface="Calibri" panose="020F0502020204030204" pitchFamily="34" charset="0"/>
              <a:buChar char="―"/>
            </a:pPr>
            <a:r>
              <a:rPr lang="en-US" sz="1600" dirty="0">
                <a:solidFill>
                  <a:schemeClr val="tx2"/>
                </a:solidFill>
              </a:rPr>
              <a:t>Order of battle / laydown</a:t>
            </a:r>
          </a:p>
          <a:p>
            <a:r>
              <a:rPr lang="en-US" sz="1600" dirty="0"/>
              <a:t>Accurate, lossless conversion between formats may not be technically feasible.</a:t>
            </a:r>
          </a:p>
          <a:p>
            <a:r>
              <a:rPr lang="en-US" sz="1600" dirty="0"/>
              <a:t>Conversion can be expensive and time consuming.</a:t>
            </a:r>
          </a:p>
        </p:txBody>
      </p:sp>
      <p:sp>
        <p:nvSpPr>
          <p:cNvPr id="4" name="Content Placeholder 3"/>
          <p:cNvSpPr>
            <a:spLocks noGrp="1"/>
          </p:cNvSpPr>
          <p:nvPr>
            <p:ph sz="half" idx="2"/>
          </p:nvPr>
        </p:nvSpPr>
        <p:spPr>
          <a:xfrm>
            <a:off x="4648200" y="1600200"/>
            <a:ext cx="3581400" cy="2293883"/>
          </a:xfrm>
        </p:spPr>
        <p:txBody>
          <a:bodyPr/>
          <a:lstStyle/>
          <a:p>
            <a:r>
              <a:rPr lang="en-US" sz="1600" dirty="0" smtClean="0">
                <a:solidFill>
                  <a:schemeClr val="tx2"/>
                </a:solidFill>
              </a:rPr>
              <a:t>Lossless</a:t>
            </a:r>
            <a:r>
              <a:rPr lang="en-US" sz="1600" dirty="0"/>
              <a:t> - without loss of precision or accuracy; conversion of a datum from one format to another and back again produces the original value.</a:t>
            </a:r>
          </a:p>
          <a:p>
            <a:endParaRPr lang="en-US" sz="1600" dirty="0"/>
          </a:p>
        </p:txBody>
      </p:sp>
      <p:sp>
        <p:nvSpPr>
          <p:cNvPr id="5" name="Slide Number Placeholder 4"/>
          <p:cNvSpPr>
            <a:spLocks noGrp="1"/>
          </p:cNvSpPr>
          <p:nvPr>
            <p:ph type="sldNum" sz="quarter" idx="10"/>
          </p:nvPr>
        </p:nvSpPr>
        <p:spPr/>
        <p:txBody>
          <a:bodyPr/>
          <a:lstStyle/>
          <a:p>
            <a:fld id="{B50EF2F4-04EE-445C-A8A5-7605B104C707}" type="slidenum">
              <a:rPr lang="en-US" smtClean="0"/>
              <a:pPr/>
              <a:t>18</a:t>
            </a:fld>
            <a:endParaRPr lang="en-US" dirty="0"/>
          </a:p>
        </p:txBody>
      </p:sp>
      <p:sp>
        <p:nvSpPr>
          <p:cNvPr id="6" name="TextBox 5"/>
          <p:cNvSpPr txBox="1"/>
          <p:nvPr/>
        </p:nvSpPr>
        <p:spPr>
          <a:xfrm>
            <a:off x="3826565" y="5044010"/>
            <a:ext cx="4870174" cy="523220"/>
          </a:xfrm>
          <a:prstGeom prst="rect">
            <a:avLst/>
          </a:prstGeom>
          <a:solidFill>
            <a:srgbClr val="FD6D71"/>
          </a:solidFill>
        </p:spPr>
        <p:txBody>
          <a:bodyPr wrap="square" rtlCol="0">
            <a:spAutoFit/>
          </a:bodyPr>
          <a:lstStyle/>
          <a:p>
            <a:pPr algn="ctr"/>
            <a:r>
              <a:rPr lang="en-US" dirty="0">
                <a:latin typeface="+mn-lt"/>
              </a:rPr>
              <a:t>Data conversion will negatively impact cost and </a:t>
            </a:r>
            <a:r>
              <a:rPr lang="en-US" dirty="0" smtClean="0">
                <a:latin typeface="+mn-lt"/>
              </a:rPr>
              <a:t>schedule.</a:t>
            </a:r>
            <a:endParaRPr lang="en-US" dirty="0">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346279850"/>
              </p:ext>
            </p:extLst>
          </p:nvPr>
        </p:nvGraphicFramePr>
        <p:xfrm>
          <a:off x="3830678" y="5606988"/>
          <a:ext cx="4858533" cy="835572"/>
        </p:xfrm>
        <a:graphic>
          <a:graphicData uri="http://schemas.openxmlformats.org/drawingml/2006/table">
            <a:tbl>
              <a:tblPr firstRow="1" bandRow="1">
                <a:tableStyleId>{5940675A-B579-460E-94D1-54222C63F5DA}</a:tableStyleId>
              </a:tblPr>
              <a:tblGrid>
                <a:gridCol w="1253559"/>
                <a:gridCol w="1173969"/>
                <a:gridCol w="2431005"/>
              </a:tblGrid>
              <a:tr h="461763">
                <a:tc>
                  <a:txBody>
                    <a:bodyPr/>
                    <a:lstStyle/>
                    <a:p>
                      <a:pPr algn="ctr"/>
                      <a:r>
                        <a:rPr lang="en-US" sz="1600" b="1" dirty="0" smtClean="0"/>
                        <a:t>DSEEP</a:t>
                      </a:r>
                      <a:endParaRPr lang="en-US" sz="1600" b="1" dirty="0"/>
                    </a:p>
                  </a:txBody>
                  <a:tcPr>
                    <a:solidFill>
                      <a:srgbClr val="CCFFCC"/>
                    </a:solidFill>
                  </a:tcPr>
                </a:tc>
                <a:tc>
                  <a:txBody>
                    <a:bodyPr/>
                    <a:lstStyle/>
                    <a:p>
                      <a:pPr algn="ctr"/>
                      <a:r>
                        <a:rPr lang="en-US" sz="1600" b="1" dirty="0" smtClean="0"/>
                        <a:t>DMAO</a:t>
                      </a:r>
                      <a:endParaRPr lang="en-US" sz="1600" b="1" dirty="0"/>
                    </a:p>
                  </a:txBody>
                  <a:tcPr>
                    <a:solidFill>
                      <a:schemeClr val="tx2">
                        <a:lumMod val="20000"/>
                        <a:lumOff val="80000"/>
                      </a:schemeClr>
                    </a:solidFill>
                  </a:tcPr>
                </a:tc>
                <a:tc>
                  <a:txBody>
                    <a:bodyPr/>
                    <a:lstStyle/>
                    <a:p>
                      <a:pPr algn="ctr"/>
                      <a:r>
                        <a:rPr lang="en-US" sz="1600" b="1" dirty="0" smtClean="0"/>
                        <a:t>FEAT</a:t>
                      </a:r>
                      <a:endParaRPr lang="en-US" sz="1600" b="1" dirty="0"/>
                    </a:p>
                  </a:txBody>
                  <a:tcPr>
                    <a:solidFill>
                      <a:schemeClr val="accent4">
                        <a:lumMod val="20000"/>
                        <a:lumOff val="80000"/>
                      </a:schemeClr>
                    </a:solidFill>
                  </a:tcPr>
                </a:tc>
              </a:tr>
              <a:tr h="373809">
                <a:tc>
                  <a:txBody>
                    <a:bodyPr/>
                    <a:lstStyle/>
                    <a:p>
                      <a:pPr algn="ctr"/>
                      <a:r>
                        <a:rPr lang="en-US" sz="1400" dirty="0" smtClean="0"/>
                        <a:t>N/A</a:t>
                      </a:r>
                      <a:endParaRPr lang="en-US" sz="1400" dirty="0"/>
                    </a:p>
                  </a:txBody>
                  <a:tcPr>
                    <a:solidFill>
                      <a:srgbClr val="CCFFCC"/>
                    </a:solidFill>
                  </a:tcPr>
                </a:tc>
                <a:tc>
                  <a:txBody>
                    <a:bodyPr/>
                    <a:lstStyle/>
                    <a:p>
                      <a:pPr algn="ctr"/>
                      <a:r>
                        <a:rPr lang="en-US" sz="1400" dirty="0" smtClean="0"/>
                        <a:t>N/A</a:t>
                      </a:r>
                      <a:endParaRPr lang="en-US" sz="1400" dirty="0"/>
                    </a:p>
                  </a:txBody>
                  <a:tcPr>
                    <a:solidFill>
                      <a:schemeClr val="tx2">
                        <a:lumMod val="20000"/>
                        <a:lumOff val="80000"/>
                      </a:schemeClr>
                    </a:solidFill>
                  </a:tcPr>
                </a:tc>
                <a:tc>
                  <a:txBody>
                    <a:bodyPr/>
                    <a:lstStyle/>
                    <a:p>
                      <a:r>
                        <a:rPr lang="en-US" sz="1400" dirty="0" smtClean="0"/>
                        <a:t>Data/supportingDatabases</a:t>
                      </a:r>
                      <a:endParaRPr lang="en-US" sz="1400" dirty="0"/>
                    </a:p>
                  </a:txBody>
                  <a:tcPr>
                    <a:solidFill>
                      <a:schemeClr val="accent4">
                        <a:lumMod val="20000"/>
                        <a:lumOff val="80000"/>
                      </a:schemeClr>
                    </a:solidFill>
                  </a:tcPr>
                </a:tc>
              </a:tr>
            </a:tbl>
          </a:graphicData>
        </a:graphic>
      </p:graphicFrame>
    </p:spTree>
    <p:extLst>
      <p:ext uri="{BB962C8B-B14F-4D97-AF65-F5344CB8AC3E}">
        <p14:creationId xmlns:p14="http://schemas.microsoft.com/office/powerpoint/2010/main" val="929227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Protocol / Architecture / Middleware</a:t>
            </a:r>
          </a:p>
        </p:txBody>
      </p:sp>
      <p:sp>
        <p:nvSpPr>
          <p:cNvPr id="3" name="Content Placeholder 2"/>
          <p:cNvSpPr>
            <a:spLocks noGrp="1"/>
          </p:cNvSpPr>
          <p:nvPr>
            <p:ph sz="half" idx="1"/>
          </p:nvPr>
        </p:nvSpPr>
        <p:spPr>
          <a:xfrm>
            <a:off x="914400" y="1600200"/>
            <a:ext cx="3581400" cy="4800600"/>
          </a:xfrm>
        </p:spPr>
        <p:txBody>
          <a:bodyPr/>
          <a:lstStyle/>
          <a:p>
            <a:r>
              <a:rPr lang="en-US" sz="1200" dirty="0"/>
              <a:t>There can be incompatibilities at every level of </a:t>
            </a:r>
            <a:r>
              <a:rPr lang="en-US" sz="1200" dirty="0" smtClean="0"/>
              <a:t>protocol/architecture/middleware</a:t>
            </a:r>
            <a:r>
              <a:rPr lang="en-US" sz="1200" dirty="0"/>
              <a:t>.</a:t>
            </a:r>
          </a:p>
          <a:p>
            <a:pPr lvl="1">
              <a:buFont typeface="Calibri" panose="020F0502020204030204" pitchFamily="34" charset="0"/>
              <a:buChar char="―"/>
            </a:pPr>
            <a:r>
              <a:rPr lang="en-US" sz="1200" dirty="0">
                <a:solidFill>
                  <a:schemeClr val="tx2"/>
                </a:solidFill>
              </a:rPr>
              <a:t>Different architecture / protocols</a:t>
            </a:r>
          </a:p>
          <a:p>
            <a:pPr lvl="2"/>
            <a:r>
              <a:rPr lang="en-US" sz="1200" dirty="0"/>
              <a:t>HLA </a:t>
            </a:r>
            <a:r>
              <a:rPr lang="en-US" sz="1200" dirty="0" smtClean="0"/>
              <a:t>vs. </a:t>
            </a:r>
            <a:r>
              <a:rPr lang="en-US" sz="1200" dirty="0"/>
              <a:t>DIS </a:t>
            </a:r>
            <a:r>
              <a:rPr lang="en-US" sz="1200" dirty="0" smtClean="0"/>
              <a:t>vs. </a:t>
            </a:r>
            <a:r>
              <a:rPr lang="en-US" sz="1200" dirty="0"/>
              <a:t>Test and Training Enabling Architecture (TENA)</a:t>
            </a:r>
          </a:p>
          <a:p>
            <a:pPr lvl="1">
              <a:buFont typeface="Calibri" panose="020F0502020204030204" pitchFamily="34" charset="0"/>
              <a:buChar char="―"/>
            </a:pPr>
            <a:r>
              <a:rPr lang="en-US" sz="1200" dirty="0">
                <a:solidFill>
                  <a:schemeClr val="tx2"/>
                </a:solidFill>
              </a:rPr>
              <a:t>Different versions of the same architecture / protocol</a:t>
            </a:r>
          </a:p>
          <a:p>
            <a:pPr lvl="2"/>
            <a:r>
              <a:rPr lang="en-US" sz="1200" dirty="0"/>
              <a:t>DIS v6 </a:t>
            </a:r>
            <a:r>
              <a:rPr lang="en-US" sz="1200" dirty="0" smtClean="0"/>
              <a:t>vs. </a:t>
            </a:r>
            <a:r>
              <a:rPr lang="en-US" sz="1200" dirty="0"/>
              <a:t>v7</a:t>
            </a:r>
          </a:p>
          <a:p>
            <a:pPr lvl="2"/>
            <a:r>
              <a:rPr lang="en-US" sz="1200" dirty="0"/>
              <a:t>DoD HLA 1.3 </a:t>
            </a:r>
            <a:r>
              <a:rPr lang="en-US" sz="1200" dirty="0" smtClean="0"/>
              <a:t>vs. </a:t>
            </a:r>
            <a:r>
              <a:rPr lang="en-US" sz="1200" dirty="0"/>
              <a:t>Institute for Electrical and Electronics Engineering (IEEE) 1516-2000 </a:t>
            </a:r>
            <a:r>
              <a:rPr lang="en-US" sz="1200" dirty="0" smtClean="0"/>
              <a:t>vs. </a:t>
            </a:r>
            <a:r>
              <a:rPr lang="en-US" sz="1200" dirty="0"/>
              <a:t>IEEE 1516-2010 </a:t>
            </a:r>
            <a:r>
              <a:rPr lang="en-US" sz="1200" dirty="0" smtClean="0"/>
              <a:t>vs. </a:t>
            </a:r>
            <a:r>
              <a:rPr lang="en-US" sz="1200" dirty="0"/>
              <a:t>HLA “Run-time Infrastructures” (RTIs) not completely compliant with any authoritative standard</a:t>
            </a:r>
          </a:p>
          <a:p>
            <a:pPr lvl="1">
              <a:buFont typeface="Calibri" panose="020F0502020204030204" pitchFamily="34" charset="0"/>
              <a:buChar char="―"/>
            </a:pPr>
            <a:r>
              <a:rPr lang="en-US" sz="1200" dirty="0">
                <a:solidFill>
                  <a:schemeClr val="tx2"/>
                </a:solidFill>
              </a:rPr>
              <a:t>Different implementations (middleware) of the same version of a standard</a:t>
            </a:r>
          </a:p>
          <a:p>
            <a:pPr lvl="2"/>
            <a:r>
              <a:rPr lang="en-US" sz="1200" dirty="0"/>
              <a:t>IEEE 1516-2010 RTIs from different </a:t>
            </a:r>
            <a:r>
              <a:rPr lang="en-US" sz="1200" dirty="0" smtClean="0"/>
              <a:t>vendors</a:t>
            </a:r>
            <a:endParaRPr lang="en-US" sz="1200" dirty="0"/>
          </a:p>
          <a:p>
            <a:r>
              <a:rPr lang="en-US" sz="1200" dirty="0"/>
              <a:t>Communicating between these requires some form of gateway.</a:t>
            </a:r>
          </a:p>
          <a:p>
            <a:endParaRPr lang="en-US" sz="1200" dirty="0"/>
          </a:p>
        </p:txBody>
      </p:sp>
      <p:sp>
        <p:nvSpPr>
          <p:cNvPr id="4" name="Content Placeholder 3"/>
          <p:cNvSpPr>
            <a:spLocks noGrp="1"/>
          </p:cNvSpPr>
          <p:nvPr>
            <p:ph sz="half" idx="2"/>
          </p:nvPr>
        </p:nvSpPr>
        <p:spPr>
          <a:xfrm>
            <a:off x="4648201" y="1466635"/>
            <a:ext cx="3581400" cy="3177283"/>
          </a:xfrm>
        </p:spPr>
        <p:txBody>
          <a:bodyPr/>
          <a:lstStyle/>
          <a:p>
            <a:endParaRPr lang="en-US" sz="1400" dirty="0" smtClean="0"/>
          </a:p>
          <a:p>
            <a:r>
              <a:rPr lang="en-US" sz="1400" dirty="0" smtClean="0">
                <a:solidFill>
                  <a:schemeClr val="tx2"/>
                </a:solidFill>
              </a:rPr>
              <a:t>Middleware </a:t>
            </a:r>
            <a:r>
              <a:rPr lang="en-US" sz="1400" i="1" dirty="0"/>
              <a:t>- Software </a:t>
            </a:r>
            <a:r>
              <a:rPr lang="en-US" sz="1400" dirty="0"/>
              <a:t>that connects or integrates other software modules or components, typically providing a set of communications or interaction functions that may be invoked by the linked modules.</a:t>
            </a:r>
          </a:p>
          <a:p>
            <a:r>
              <a:rPr lang="en-US" sz="1400" dirty="0">
                <a:solidFill>
                  <a:schemeClr val="tx2"/>
                </a:solidFill>
              </a:rPr>
              <a:t>Gateway</a:t>
            </a:r>
            <a:r>
              <a:rPr lang="en-US" sz="1400" dirty="0"/>
              <a:t> - A </a:t>
            </a:r>
            <a:r>
              <a:rPr lang="en-US" sz="1400" i="1" dirty="0"/>
              <a:t>device</a:t>
            </a:r>
            <a:r>
              <a:rPr lang="en-US" sz="1400" dirty="0"/>
              <a:t> that connects two systems, especially if the systems use different protocols. </a:t>
            </a:r>
          </a:p>
          <a:p>
            <a:endParaRPr lang="en-US" sz="1400" dirty="0"/>
          </a:p>
        </p:txBody>
      </p:sp>
      <p:sp>
        <p:nvSpPr>
          <p:cNvPr id="5" name="Slide Number Placeholder 4"/>
          <p:cNvSpPr>
            <a:spLocks noGrp="1"/>
          </p:cNvSpPr>
          <p:nvPr>
            <p:ph type="sldNum" sz="quarter" idx="10"/>
          </p:nvPr>
        </p:nvSpPr>
        <p:spPr/>
        <p:txBody>
          <a:bodyPr/>
          <a:lstStyle/>
          <a:p>
            <a:fld id="{B50EF2F4-04EE-445C-A8A5-7605B104C707}" type="slidenum">
              <a:rPr lang="en-US" smtClean="0"/>
              <a:pPr/>
              <a:t>19</a:t>
            </a:fld>
            <a:endParaRPr lang="en-US" dirty="0"/>
          </a:p>
        </p:txBody>
      </p:sp>
      <p:sp>
        <p:nvSpPr>
          <p:cNvPr id="6" name="TextBox 5"/>
          <p:cNvSpPr txBox="1"/>
          <p:nvPr/>
        </p:nvSpPr>
        <p:spPr>
          <a:xfrm>
            <a:off x="4701207" y="4976660"/>
            <a:ext cx="3965713" cy="646331"/>
          </a:xfrm>
          <a:prstGeom prst="rect">
            <a:avLst/>
          </a:prstGeom>
          <a:solidFill>
            <a:srgbClr val="FD6D71"/>
          </a:solidFill>
        </p:spPr>
        <p:txBody>
          <a:bodyPr wrap="square" rtlCol="0">
            <a:spAutoFit/>
          </a:bodyPr>
          <a:lstStyle/>
          <a:p>
            <a:pPr algn="ctr"/>
            <a:r>
              <a:rPr lang="en-US" sz="1200" dirty="0" smtClean="0">
                <a:latin typeface="+mn-lt"/>
              </a:rPr>
              <a:t>Inserting gateways to overcome incompatibilities introduces cost and latency, and potentially impacts schedule.</a:t>
            </a:r>
            <a:endParaRPr lang="en-US" sz="1200" dirty="0">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3960143414"/>
              </p:ext>
            </p:extLst>
          </p:nvPr>
        </p:nvGraphicFramePr>
        <p:xfrm>
          <a:off x="4702577" y="5654228"/>
          <a:ext cx="3966756" cy="741680"/>
        </p:xfrm>
        <a:graphic>
          <a:graphicData uri="http://schemas.openxmlformats.org/drawingml/2006/table">
            <a:tbl>
              <a:tblPr firstRow="1" bandRow="1">
                <a:tableStyleId>{5940675A-B579-460E-94D1-54222C63F5DA}</a:tableStyleId>
              </a:tblPr>
              <a:tblGrid>
                <a:gridCol w="861837"/>
                <a:gridCol w="865501"/>
                <a:gridCol w="2239418"/>
              </a:tblGrid>
              <a:tr h="370840">
                <a:tc>
                  <a:txBody>
                    <a:bodyPr/>
                    <a:lstStyle/>
                    <a:p>
                      <a:pPr algn="ctr"/>
                      <a:r>
                        <a:rPr lang="en-US" sz="1400" b="1" dirty="0" smtClean="0"/>
                        <a:t>DSEEP</a:t>
                      </a:r>
                      <a:endParaRPr lang="en-US" sz="1400" b="1" dirty="0"/>
                    </a:p>
                  </a:txBody>
                  <a:tcPr>
                    <a:solidFill>
                      <a:srgbClr val="CCFFCC"/>
                    </a:solidFill>
                  </a:tcPr>
                </a:tc>
                <a:tc>
                  <a:txBody>
                    <a:bodyPr/>
                    <a:lstStyle/>
                    <a:p>
                      <a:pPr algn="ctr"/>
                      <a:r>
                        <a:rPr lang="en-US" sz="1400" b="1" dirty="0" smtClean="0"/>
                        <a:t>DMAO</a:t>
                      </a:r>
                      <a:endParaRPr lang="en-US" sz="1400" b="1" dirty="0"/>
                    </a:p>
                  </a:txBody>
                  <a:tcPr>
                    <a:solidFill>
                      <a:schemeClr val="tx2">
                        <a:lumMod val="20000"/>
                        <a:lumOff val="80000"/>
                      </a:schemeClr>
                    </a:solidFill>
                  </a:tcPr>
                </a:tc>
                <a:tc>
                  <a:txBody>
                    <a:bodyPr/>
                    <a:lstStyle/>
                    <a:p>
                      <a:pPr algn="ctr"/>
                      <a:r>
                        <a:rPr lang="en-US" sz="1400" b="1" dirty="0" smtClean="0"/>
                        <a:t>FEAT</a:t>
                      </a:r>
                      <a:endParaRPr lang="en-US" sz="1400" b="1" dirty="0"/>
                    </a:p>
                  </a:txBody>
                  <a:tcPr>
                    <a:solidFill>
                      <a:schemeClr val="accent4">
                        <a:lumMod val="20000"/>
                        <a:lumOff val="80000"/>
                      </a:schemeClr>
                    </a:solidFill>
                  </a:tcPr>
                </a:tc>
              </a:tr>
              <a:tr h="370840">
                <a:tc>
                  <a:txBody>
                    <a:bodyPr/>
                    <a:lstStyle/>
                    <a:p>
                      <a:pPr algn="ctr"/>
                      <a:r>
                        <a:rPr lang="en-US" sz="1400" dirty="0" smtClean="0"/>
                        <a:t>N/A</a:t>
                      </a:r>
                      <a:endParaRPr lang="en-US" sz="1400" dirty="0"/>
                    </a:p>
                  </a:txBody>
                  <a:tcPr>
                    <a:solidFill>
                      <a:srgbClr val="CCFFCC"/>
                    </a:solidFill>
                  </a:tcPr>
                </a:tc>
                <a:tc>
                  <a:txBody>
                    <a:bodyPr/>
                    <a:lstStyle/>
                    <a:p>
                      <a:pPr algn="ctr"/>
                      <a:r>
                        <a:rPr lang="en-US" sz="1400" dirty="0" smtClean="0"/>
                        <a:t>N/A</a:t>
                      </a:r>
                      <a:endParaRPr lang="en-US" sz="1400" dirty="0"/>
                    </a:p>
                  </a:txBody>
                  <a:tcPr>
                    <a:solidFill>
                      <a:schemeClr val="tx2">
                        <a:lumMod val="20000"/>
                        <a:lumOff val="80000"/>
                      </a:schemeClr>
                    </a:solidFill>
                  </a:tcPr>
                </a:tc>
                <a:tc>
                  <a:txBody>
                    <a:bodyPr/>
                    <a:lstStyle/>
                    <a:p>
                      <a:r>
                        <a:rPr lang="en-US" sz="1400" dirty="0" smtClean="0"/>
                        <a:t>Infrastructure/middleware</a:t>
                      </a:r>
                      <a:endParaRPr lang="en-US" sz="1400" dirty="0"/>
                    </a:p>
                  </a:txBody>
                  <a:tcPr>
                    <a:solidFill>
                      <a:schemeClr val="accent4">
                        <a:lumMod val="20000"/>
                        <a:lumOff val="80000"/>
                      </a:schemeClr>
                    </a:solidFill>
                  </a:tcPr>
                </a:tc>
              </a:tr>
            </a:tbl>
          </a:graphicData>
        </a:graphic>
      </p:graphicFrame>
    </p:spTree>
    <p:extLst>
      <p:ext uri="{BB962C8B-B14F-4D97-AF65-F5344CB8AC3E}">
        <p14:creationId xmlns:p14="http://schemas.microsoft.com/office/powerpoint/2010/main" val="929227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Outline</a:t>
            </a:r>
          </a:p>
        </p:txBody>
      </p:sp>
      <p:sp>
        <p:nvSpPr>
          <p:cNvPr id="3" name="Content Placeholder 2"/>
          <p:cNvSpPr>
            <a:spLocks noGrp="1"/>
          </p:cNvSpPr>
          <p:nvPr>
            <p:ph idx="1"/>
          </p:nvPr>
        </p:nvSpPr>
        <p:spPr>
          <a:xfrm>
            <a:off x="900332" y="1702191"/>
            <a:ext cx="7315200" cy="4135901"/>
          </a:xfrm>
        </p:spPr>
        <p:txBody>
          <a:bodyPr/>
          <a:lstStyle/>
          <a:p>
            <a:r>
              <a:rPr lang="en-US" dirty="0"/>
              <a:t>Training goal and </a:t>
            </a:r>
            <a:r>
              <a:rPr lang="en-US" dirty="0" smtClean="0"/>
              <a:t>objectives</a:t>
            </a:r>
          </a:p>
          <a:p>
            <a:endParaRPr lang="en-US" dirty="0" smtClean="0"/>
          </a:p>
          <a:p>
            <a:r>
              <a:rPr lang="en-US" dirty="0" smtClean="0"/>
              <a:t>Federation </a:t>
            </a:r>
            <a:r>
              <a:rPr lang="en-US" dirty="0"/>
              <a:t>engineering </a:t>
            </a:r>
            <a:r>
              <a:rPr lang="en-US" dirty="0" smtClean="0"/>
              <a:t>standards</a:t>
            </a:r>
          </a:p>
          <a:p>
            <a:endParaRPr lang="en-US" dirty="0"/>
          </a:p>
          <a:p>
            <a:r>
              <a:rPr lang="en-US" dirty="0"/>
              <a:t>Federation engineering issues</a:t>
            </a:r>
          </a:p>
          <a:p>
            <a:endParaRPr lang="en-US" dirty="0"/>
          </a:p>
        </p:txBody>
      </p:sp>
      <p:sp>
        <p:nvSpPr>
          <p:cNvPr id="4" name="Slide Number Placeholder 3"/>
          <p:cNvSpPr>
            <a:spLocks noGrp="1"/>
          </p:cNvSpPr>
          <p:nvPr>
            <p:ph type="sldNum" sz="quarter" idx="10"/>
          </p:nvPr>
        </p:nvSpPr>
        <p:spPr/>
        <p:txBody>
          <a:bodyPr/>
          <a:lstStyle/>
          <a:p>
            <a:fld id="{C0644197-3467-4B7C-BF57-D3DB3EF71303}" type="slidenum">
              <a:rPr lang="en-US" smtClean="0"/>
              <a:pPr/>
              <a:t>2</a:t>
            </a:fld>
            <a:endParaRPr lang="en-US" dirty="0"/>
          </a:p>
        </p:txBody>
      </p:sp>
    </p:spTree>
    <p:extLst>
      <p:ext uri="{BB962C8B-B14F-4D97-AF65-F5344CB8AC3E}">
        <p14:creationId xmlns:p14="http://schemas.microsoft.com/office/powerpoint/2010/main" val="907085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Latency</a:t>
            </a:r>
          </a:p>
        </p:txBody>
      </p:sp>
      <p:sp>
        <p:nvSpPr>
          <p:cNvPr id="3" name="Content Placeholder 2"/>
          <p:cNvSpPr>
            <a:spLocks noGrp="1"/>
          </p:cNvSpPr>
          <p:nvPr>
            <p:ph sz="half" idx="1"/>
          </p:nvPr>
        </p:nvSpPr>
        <p:spPr/>
        <p:txBody>
          <a:bodyPr/>
          <a:lstStyle/>
          <a:p>
            <a:r>
              <a:rPr lang="en-US" sz="1200" dirty="0"/>
              <a:t>If applications or architectures run in real time, latency may introduce causal (fair fight) anomalies between applications.</a:t>
            </a:r>
          </a:p>
          <a:p>
            <a:pPr lvl="1">
              <a:buFont typeface="Calibri" panose="020F0502020204030204" pitchFamily="34" charset="0"/>
              <a:buChar char="―"/>
            </a:pPr>
            <a:r>
              <a:rPr lang="en-US" sz="1200" dirty="0">
                <a:solidFill>
                  <a:schemeClr val="tx2"/>
                </a:solidFill>
              </a:rPr>
              <a:t>An third-party observer application may observe the effects of a munitions fire before observing the munitions fire if there is less latency between the observer and the target than the observer and the shooter.</a:t>
            </a:r>
          </a:p>
          <a:p>
            <a:r>
              <a:rPr lang="en-US" sz="1200" dirty="0"/>
              <a:t>Latency can be exacerbated by the use of gateways that translate between architectures:</a:t>
            </a:r>
          </a:p>
          <a:p>
            <a:pPr lvl="1">
              <a:buFont typeface="Calibri" panose="020F0502020204030204" pitchFamily="34" charset="0"/>
              <a:buChar char="―"/>
            </a:pPr>
            <a:r>
              <a:rPr lang="en-US" sz="1200" dirty="0">
                <a:solidFill>
                  <a:schemeClr val="tx2"/>
                </a:solidFill>
              </a:rPr>
              <a:t>Latency for the time required to translate the data from one protocol to another</a:t>
            </a:r>
          </a:p>
          <a:p>
            <a:pPr lvl="1">
              <a:buFont typeface="Calibri" panose="020F0502020204030204" pitchFamily="34" charset="0"/>
              <a:buChar char="―"/>
            </a:pPr>
            <a:r>
              <a:rPr lang="en-US" sz="1200" dirty="0">
                <a:solidFill>
                  <a:schemeClr val="tx2"/>
                </a:solidFill>
              </a:rPr>
              <a:t>Latency for an additional network message transmission if the gateway(s) are separate network nodes</a:t>
            </a:r>
          </a:p>
          <a:p>
            <a:pPr lvl="1">
              <a:buFont typeface="Calibri" panose="020F0502020204030204" pitchFamily="34" charset="0"/>
              <a:buChar char="―"/>
            </a:pPr>
            <a:r>
              <a:rPr lang="en-US" sz="1200" dirty="0">
                <a:solidFill>
                  <a:schemeClr val="tx2"/>
                </a:solidFill>
              </a:rPr>
              <a:t>Each additional gateway introduces additional latency.</a:t>
            </a:r>
          </a:p>
          <a:p>
            <a:pPr>
              <a:buFont typeface="Calibri" panose="020F0502020204030204" pitchFamily="34" charset="0"/>
              <a:buChar char="―"/>
            </a:pPr>
            <a:endParaRPr lang="en-US" dirty="0"/>
          </a:p>
        </p:txBody>
      </p:sp>
      <p:sp>
        <p:nvSpPr>
          <p:cNvPr id="4" name="Content Placeholder 3"/>
          <p:cNvSpPr>
            <a:spLocks noGrp="1"/>
          </p:cNvSpPr>
          <p:nvPr>
            <p:ph sz="half" idx="2"/>
          </p:nvPr>
        </p:nvSpPr>
        <p:spPr>
          <a:xfrm>
            <a:off x="4648200" y="1600200"/>
            <a:ext cx="3581400" cy="2987566"/>
          </a:xfrm>
        </p:spPr>
        <p:txBody>
          <a:bodyPr/>
          <a:lstStyle/>
          <a:p>
            <a:r>
              <a:rPr lang="en-US" sz="1400" dirty="0">
                <a:solidFill>
                  <a:schemeClr val="tx2"/>
                </a:solidFill>
              </a:rPr>
              <a:t>Latency</a:t>
            </a:r>
            <a:r>
              <a:rPr lang="en-US" sz="1400" dirty="0"/>
              <a:t> – time delay between any two simulations, from submitting a message from the sending simulation to receiving this message by the recipient simulation. </a:t>
            </a:r>
          </a:p>
          <a:p>
            <a:r>
              <a:rPr lang="en-US" sz="1400" dirty="0">
                <a:solidFill>
                  <a:schemeClr val="tx2"/>
                </a:solidFill>
              </a:rPr>
              <a:t>Fair fight </a:t>
            </a:r>
            <a:r>
              <a:rPr lang="en-US" sz="1400" dirty="0"/>
              <a:t>- differences in simulations' performance characteristics have significantly less effect on the outcome of the conflict than actions taken by the </a:t>
            </a:r>
            <a:r>
              <a:rPr lang="en-US" sz="1400" dirty="0" smtClean="0"/>
              <a:t>simulations.</a:t>
            </a:r>
            <a:endParaRPr lang="en-US" sz="1400" dirty="0"/>
          </a:p>
          <a:p>
            <a:endParaRPr lang="en-US" dirty="0"/>
          </a:p>
        </p:txBody>
      </p:sp>
      <p:sp>
        <p:nvSpPr>
          <p:cNvPr id="5" name="Slide Number Placeholder 4"/>
          <p:cNvSpPr>
            <a:spLocks noGrp="1"/>
          </p:cNvSpPr>
          <p:nvPr>
            <p:ph type="sldNum" sz="quarter" idx="10"/>
          </p:nvPr>
        </p:nvSpPr>
        <p:spPr/>
        <p:txBody>
          <a:bodyPr/>
          <a:lstStyle/>
          <a:p>
            <a:fld id="{B50EF2F4-04EE-445C-A8A5-7605B104C707}" type="slidenum">
              <a:rPr lang="en-US" smtClean="0"/>
              <a:pPr/>
              <a:t>20</a:t>
            </a:fld>
            <a:endParaRPr lang="en-US" dirty="0"/>
          </a:p>
        </p:txBody>
      </p:sp>
      <p:sp>
        <p:nvSpPr>
          <p:cNvPr id="6" name="TextBox 5"/>
          <p:cNvSpPr txBox="1"/>
          <p:nvPr/>
        </p:nvSpPr>
        <p:spPr>
          <a:xfrm>
            <a:off x="5000386" y="5162878"/>
            <a:ext cx="3685078" cy="523220"/>
          </a:xfrm>
          <a:prstGeom prst="rect">
            <a:avLst/>
          </a:prstGeom>
          <a:solidFill>
            <a:srgbClr val="FD6D71"/>
          </a:solidFill>
        </p:spPr>
        <p:txBody>
          <a:bodyPr wrap="square" rtlCol="0">
            <a:spAutoFit/>
          </a:bodyPr>
          <a:lstStyle/>
          <a:p>
            <a:pPr algn="ctr"/>
            <a:r>
              <a:rPr lang="en-US" dirty="0" smtClean="0">
                <a:latin typeface="+mn-lt"/>
              </a:rPr>
              <a:t>Latency can introduce fair fight anomalies</a:t>
            </a:r>
            <a:r>
              <a:rPr lang="en-US" dirty="0" smtClean="0"/>
              <a:t>.</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571816051"/>
              </p:ext>
            </p:extLst>
          </p:nvPr>
        </p:nvGraphicFramePr>
        <p:xfrm>
          <a:off x="5000386" y="5715916"/>
          <a:ext cx="3685078" cy="675640"/>
        </p:xfrm>
        <a:graphic>
          <a:graphicData uri="http://schemas.openxmlformats.org/drawingml/2006/table">
            <a:tbl>
              <a:tblPr firstRow="1" bandRow="1">
                <a:tableStyleId>{5940675A-B579-460E-94D1-54222C63F5DA}</a:tableStyleId>
              </a:tblPr>
              <a:tblGrid>
                <a:gridCol w="830440"/>
                <a:gridCol w="879290"/>
                <a:gridCol w="1975348"/>
              </a:tblGrid>
              <a:tr h="283779">
                <a:tc>
                  <a:txBody>
                    <a:bodyPr/>
                    <a:lstStyle/>
                    <a:p>
                      <a:pPr algn="ctr"/>
                      <a:r>
                        <a:rPr lang="en-US" sz="1400" b="1" dirty="0" smtClean="0"/>
                        <a:t>DSEEP</a:t>
                      </a:r>
                      <a:endParaRPr lang="en-US" sz="1400" b="1" dirty="0"/>
                    </a:p>
                  </a:txBody>
                  <a:tcPr>
                    <a:solidFill>
                      <a:srgbClr val="CCFFCC"/>
                    </a:solidFill>
                  </a:tcPr>
                </a:tc>
                <a:tc>
                  <a:txBody>
                    <a:bodyPr/>
                    <a:lstStyle/>
                    <a:p>
                      <a:pPr algn="ctr"/>
                      <a:r>
                        <a:rPr lang="en-US" sz="1400" b="1" dirty="0" smtClean="0"/>
                        <a:t>DMAO</a:t>
                      </a:r>
                      <a:endParaRPr lang="en-US" sz="1400" b="1" dirty="0"/>
                    </a:p>
                  </a:txBody>
                  <a:tcPr>
                    <a:solidFill>
                      <a:schemeClr val="tx2">
                        <a:lumMod val="20000"/>
                        <a:lumOff val="80000"/>
                      </a:schemeClr>
                    </a:solidFill>
                  </a:tcPr>
                </a:tc>
                <a:tc>
                  <a:txBody>
                    <a:bodyPr/>
                    <a:lstStyle/>
                    <a:p>
                      <a:pPr algn="ctr"/>
                      <a:r>
                        <a:rPr lang="en-US" sz="1400" b="1" dirty="0" smtClean="0"/>
                        <a:t>FEAT</a:t>
                      </a:r>
                      <a:endParaRPr lang="en-US" sz="1400" b="1" dirty="0"/>
                    </a:p>
                  </a:txBody>
                  <a:tcPr>
                    <a:solidFill>
                      <a:schemeClr val="accent4">
                        <a:lumMod val="20000"/>
                        <a:lumOff val="80000"/>
                      </a:schemeClr>
                    </a:solidFill>
                  </a:tcPr>
                </a:tc>
              </a:tr>
              <a:tr h="370840">
                <a:tc>
                  <a:txBody>
                    <a:bodyPr/>
                    <a:lstStyle/>
                    <a:p>
                      <a:pPr algn="ctr"/>
                      <a:r>
                        <a:rPr lang="en-US" sz="1400" dirty="0" smtClean="0"/>
                        <a:t>N/A</a:t>
                      </a:r>
                      <a:endParaRPr lang="en-US" sz="1400" dirty="0"/>
                    </a:p>
                  </a:txBody>
                  <a:tcPr>
                    <a:solidFill>
                      <a:srgbClr val="CCFFCC"/>
                    </a:solidFill>
                  </a:tcPr>
                </a:tc>
                <a:tc>
                  <a:txBody>
                    <a:bodyPr/>
                    <a:lstStyle/>
                    <a:p>
                      <a:pPr algn="ctr"/>
                      <a:r>
                        <a:rPr lang="en-US" sz="1400" dirty="0" smtClean="0"/>
                        <a:t>4.3.2.1.1</a:t>
                      </a:r>
                      <a:endParaRPr lang="en-US" sz="1400" dirty="0"/>
                    </a:p>
                  </a:txBody>
                  <a:tcPr>
                    <a:solidFill>
                      <a:schemeClr val="tx2">
                        <a:lumMod val="20000"/>
                        <a:lumOff val="80000"/>
                      </a:schemeClr>
                    </a:solidFill>
                  </a:tcPr>
                </a:tc>
                <a:tc>
                  <a:txBody>
                    <a:bodyPr/>
                    <a:lstStyle/>
                    <a:p>
                      <a:pPr algn="ctr"/>
                      <a:r>
                        <a:rPr lang="en-US" sz="1400" dirty="0" smtClean="0"/>
                        <a:t>N/A</a:t>
                      </a:r>
                      <a:endParaRPr lang="en-US" sz="1400" dirty="0"/>
                    </a:p>
                  </a:txBody>
                  <a:tcPr>
                    <a:solidFill>
                      <a:schemeClr val="accent4">
                        <a:lumMod val="20000"/>
                        <a:lumOff val="80000"/>
                      </a:schemeClr>
                    </a:solidFill>
                  </a:tcPr>
                </a:tc>
              </a:tr>
            </a:tbl>
          </a:graphicData>
        </a:graphic>
      </p:graphicFrame>
    </p:spTree>
    <p:extLst>
      <p:ext uri="{BB962C8B-B14F-4D97-AF65-F5344CB8AC3E}">
        <p14:creationId xmlns:p14="http://schemas.microsoft.com/office/powerpoint/2010/main" val="2378531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 Management</a:t>
            </a:r>
          </a:p>
        </p:txBody>
      </p:sp>
      <p:sp>
        <p:nvSpPr>
          <p:cNvPr id="3" name="Content Placeholder 2"/>
          <p:cNvSpPr>
            <a:spLocks noGrp="1"/>
          </p:cNvSpPr>
          <p:nvPr>
            <p:ph sz="half" idx="1"/>
          </p:nvPr>
        </p:nvSpPr>
        <p:spPr>
          <a:xfrm>
            <a:off x="914400" y="1552904"/>
            <a:ext cx="3581400" cy="3901966"/>
          </a:xfrm>
        </p:spPr>
        <p:txBody>
          <a:bodyPr/>
          <a:lstStyle/>
          <a:p>
            <a:r>
              <a:rPr lang="en-US" sz="1400" dirty="0"/>
              <a:t>Interest management approaches vary widely by architecture.</a:t>
            </a:r>
          </a:p>
          <a:p>
            <a:r>
              <a:rPr lang="en-US" sz="1400" dirty="0"/>
              <a:t>Approaches include filtering by:</a:t>
            </a:r>
          </a:p>
          <a:p>
            <a:pPr lvl="1">
              <a:buFont typeface="Calibri" panose="020F0502020204030204" pitchFamily="34" charset="0"/>
              <a:buChar char="―"/>
            </a:pPr>
            <a:r>
              <a:rPr lang="en-US" sz="1100" dirty="0">
                <a:solidFill>
                  <a:schemeClr val="tx2"/>
                </a:solidFill>
              </a:rPr>
              <a:t>Message class</a:t>
            </a:r>
          </a:p>
          <a:p>
            <a:pPr lvl="1">
              <a:buFont typeface="Calibri" panose="020F0502020204030204" pitchFamily="34" charset="0"/>
              <a:buChar char="―"/>
            </a:pPr>
            <a:r>
              <a:rPr lang="en-US" sz="1100" dirty="0">
                <a:solidFill>
                  <a:schemeClr val="tx2"/>
                </a:solidFill>
              </a:rPr>
              <a:t>Message content</a:t>
            </a:r>
          </a:p>
          <a:p>
            <a:pPr lvl="1">
              <a:buFont typeface="Calibri" panose="020F0502020204030204" pitchFamily="34" charset="0"/>
              <a:buChar char="―"/>
            </a:pPr>
            <a:r>
              <a:rPr lang="en-US" sz="1100" dirty="0">
                <a:solidFill>
                  <a:schemeClr val="tx2"/>
                </a:solidFill>
              </a:rPr>
              <a:t>Geographic region</a:t>
            </a:r>
          </a:p>
          <a:p>
            <a:pPr lvl="1">
              <a:buFont typeface="Calibri" panose="020F0502020204030204" pitchFamily="34" charset="0"/>
              <a:buChar char="―"/>
            </a:pPr>
            <a:r>
              <a:rPr lang="en-US" sz="1100" dirty="0">
                <a:solidFill>
                  <a:schemeClr val="tx2"/>
                </a:solidFill>
              </a:rPr>
              <a:t>Site / </a:t>
            </a:r>
            <a:r>
              <a:rPr lang="en-US" sz="1100" dirty="0" smtClean="0">
                <a:solidFill>
                  <a:schemeClr val="tx2"/>
                </a:solidFill>
              </a:rPr>
              <a:t>Host </a:t>
            </a:r>
            <a:r>
              <a:rPr lang="en-US" sz="1100" dirty="0">
                <a:solidFill>
                  <a:schemeClr val="tx2"/>
                </a:solidFill>
              </a:rPr>
              <a:t>identification</a:t>
            </a:r>
          </a:p>
          <a:p>
            <a:pPr lvl="1">
              <a:buFont typeface="Calibri" panose="020F0502020204030204" pitchFamily="34" charset="0"/>
              <a:buChar char="―"/>
            </a:pPr>
            <a:r>
              <a:rPr lang="en-US" sz="1100" dirty="0">
                <a:solidFill>
                  <a:schemeClr val="tx2"/>
                </a:solidFill>
              </a:rPr>
              <a:t>Functions external to message content or class</a:t>
            </a:r>
          </a:p>
          <a:p>
            <a:r>
              <a:rPr lang="en-US" sz="1400" dirty="0"/>
              <a:t>These approaches can be very different semantically and functionally.</a:t>
            </a:r>
          </a:p>
          <a:p>
            <a:r>
              <a:rPr lang="en-US" sz="1400" dirty="0"/>
              <a:t>Where translation between approaches is technically feasible, it usually requires a gateway</a:t>
            </a:r>
            <a:r>
              <a:rPr lang="en-US" sz="1400" dirty="0" smtClean="0"/>
              <a:t>.</a:t>
            </a:r>
          </a:p>
          <a:p>
            <a:r>
              <a:rPr lang="en-US" sz="1400" dirty="0"/>
              <a:t>Interest management decisions are based on the simulation domain and scenario.</a:t>
            </a:r>
          </a:p>
          <a:p>
            <a:pPr lvl="1">
              <a:buFont typeface="Calibri" panose="020F0502020204030204" pitchFamily="34" charset="0"/>
              <a:buChar char="―"/>
            </a:pPr>
            <a:r>
              <a:rPr lang="en-US" sz="1100" dirty="0">
                <a:solidFill>
                  <a:schemeClr val="tx2"/>
                </a:solidFill>
              </a:rPr>
              <a:t>Ensure that too much data isn’t filtered out because failure to receive some data can cause semantic / fair fight issues.</a:t>
            </a:r>
            <a:endParaRPr lang="en-US" sz="1100" dirty="0"/>
          </a:p>
          <a:p>
            <a:endParaRPr lang="en-US" sz="1100" dirty="0"/>
          </a:p>
          <a:p>
            <a:pPr marL="0" indent="0">
              <a:buNone/>
            </a:pPr>
            <a:endParaRPr lang="en-US" sz="1400" dirty="0"/>
          </a:p>
        </p:txBody>
      </p:sp>
      <p:sp>
        <p:nvSpPr>
          <p:cNvPr id="4" name="Content Placeholder 3"/>
          <p:cNvSpPr>
            <a:spLocks noGrp="1"/>
          </p:cNvSpPr>
          <p:nvPr>
            <p:ph sz="half" idx="2"/>
          </p:nvPr>
        </p:nvSpPr>
        <p:spPr>
          <a:xfrm>
            <a:off x="4648200" y="1600200"/>
            <a:ext cx="3581400" cy="1679028"/>
          </a:xfrm>
        </p:spPr>
        <p:txBody>
          <a:bodyPr/>
          <a:lstStyle/>
          <a:p>
            <a:r>
              <a:rPr lang="en-US" sz="1400" dirty="0" smtClean="0">
                <a:solidFill>
                  <a:schemeClr val="tx2"/>
                </a:solidFill>
              </a:rPr>
              <a:t>Interest management </a:t>
            </a:r>
            <a:r>
              <a:rPr lang="en-US" sz="1400" dirty="0" smtClean="0"/>
              <a:t>– data filtering capabilities designed to limit network data transmissions so applications receive only the data in which they are interested .</a:t>
            </a:r>
            <a:endParaRPr lang="en-US" sz="1400" dirty="0"/>
          </a:p>
        </p:txBody>
      </p:sp>
      <p:sp>
        <p:nvSpPr>
          <p:cNvPr id="5" name="Slide Number Placeholder 4"/>
          <p:cNvSpPr>
            <a:spLocks noGrp="1"/>
          </p:cNvSpPr>
          <p:nvPr>
            <p:ph type="sldNum" sz="quarter" idx="10"/>
          </p:nvPr>
        </p:nvSpPr>
        <p:spPr/>
        <p:txBody>
          <a:bodyPr/>
          <a:lstStyle/>
          <a:p>
            <a:fld id="{B50EF2F4-04EE-445C-A8A5-7605B104C707}" type="slidenum">
              <a:rPr lang="en-US" smtClean="0"/>
              <a:pPr/>
              <a:t>21</a:t>
            </a:fld>
            <a:endParaRPr lang="en-US" dirty="0"/>
          </a:p>
        </p:txBody>
      </p:sp>
      <p:sp>
        <p:nvSpPr>
          <p:cNvPr id="6" name="TextBox 5"/>
          <p:cNvSpPr txBox="1"/>
          <p:nvPr/>
        </p:nvSpPr>
        <p:spPr>
          <a:xfrm>
            <a:off x="4870173" y="4843204"/>
            <a:ext cx="3806687" cy="769441"/>
          </a:xfrm>
          <a:prstGeom prst="rect">
            <a:avLst/>
          </a:prstGeom>
          <a:solidFill>
            <a:srgbClr val="FD6D71"/>
          </a:solidFill>
        </p:spPr>
        <p:txBody>
          <a:bodyPr wrap="square" rtlCol="0">
            <a:spAutoFit/>
          </a:bodyPr>
          <a:lstStyle/>
          <a:p>
            <a:pPr algn="ctr"/>
            <a:r>
              <a:rPr lang="en-US" dirty="0" smtClean="0">
                <a:latin typeface="+mn-lt"/>
              </a:rPr>
              <a:t>Required data may be filtered out before it reaches a simulation, resulting in inconsistent state between simulations</a:t>
            </a:r>
            <a:r>
              <a:rPr lang="en-US" sz="1600" dirty="0" smtClean="0"/>
              <a:t>.</a:t>
            </a:r>
            <a:endParaRPr lang="en-US" sz="1600" dirty="0"/>
          </a:p>
        </p:txBody>
      </p:sp>
      <p:graphicFrame>
        <p:nvGraphicFramePr>
          <p:cNvPr id="7" name="Table 6"/>
          <p:cNvGraphicFramePr>
            <a:graphicFrameLocks noGrp="1"/>
          </p:cNvGraphicFramePr>
          <p:nvPr>
            <p:extLst>
              <p:ext uri="{D42A27DB-BD31-4B8C-83A1-F6EECF244321}">
                <p14:modId xmlns:p14="http://schemas.microsoft.com/office/powerpoint/2010/main" val="333051417"/>
              </p:ext>
            </p:extLst>
          </p:nvPr>
        </p:nvGraphicFramePr>
        <p:xfrm>
          <a:off x="4885597" y="5652402"/>
          <a:ext cx="3783074" cy="741680"/>
        </p:xfrm>
        <a:graphic>
          <a:graphicData uri="http://schemas.openxmlformats.org/drawingml/2006/table">
            <a:tbl>
              <a:tblPr firstRow="1" bandRow="1">
                <a:tableStyleId>{5940675A-B579-460E-94D1-54222C63F5DA}</a:tableStyleId>
              </a:tblPr>
              <a:tblGrid>
                <a:gridCol w="928436"/>
                <a:gridCol w="879290"/>
                <a:gridCol w="1975348"/>
              </a:tblGrid>
              <a:tr h="370840">
                <a:tc>
                  <a:txBody>
                    <a:bodyPr/>
                    <a:lstStyle/>
                    <a:p>
                      <a:pPr algn="ctr"/>
                      <a:r>
                        <a:rPr lang="en-US" sz="1600" b="1" dirty="0" smtClean="0"/>
                        <a:t>DSEEP</a:t>
                      </a:r>
                      <a:endParaRPr lang="en-US" sz="1600" b="1" dirty="0"/>
                    </a:p>
                  </a:txBody>
                  <a:tcPr>
                    <a:solidFill>
                      <a:srgbClr val="CCFFCC"/>
                    </a:solidFill>
                  </a:tcPr>
                </a:tc>
                <a:tc>
                  <a:txBody>
                    <a:bodyPr/>
                    <a:lstStyle/>
                    <a:p>
                      <a:pPr algn="ctr"/>
                      <a:r>
                        <a:rPr lang="en-US" sz="1600" b="1" dirty="0" smtClean="0"/>
                        <a:t>DMAO</a:t>
                      </a:r>
                      <a:endParaRPr lang="en-US" sz="1600" b="1" dirty="0"/>
                    </a:p>
                  </a:txBody>
                  <a:tcPr>
                    <a:solidFill>
                      <a:schemeClr val="tx2">
                        <a:lumMod val="20000"/>
                        <a:lumOff val="80000"/>
                      </a:schemeClr>
                    </a:solidFill>
                  </a:tcPr>
                </a:tc>
                <a:tc>
                  <a:txBody>
                    <a:bodyPr/>
                    <a:lstStyle/>
                    <a:p>
                      <a:pPr algn="ctr"/>
                      <a:r>
                        <a:rPr lang="en-US" sz="1600" b="1" dirty="0" smtClean="0"/>
                        <a:t>FEAT</a:t>
                      </a:r>
                      <a:endParaRPr lang="en-US" sz="1600" b="1" dirty="0"/>
                    </a:p>
                  </a:txBody>
                  <a:tcPr>
                    <a:solidFill>
                      <a:schemeClr val="accent4">
                        <a:lumMod val="20000"/>
                        <a:lumOff val="80000"/>
                      </a:schemeClr>
                    </a:solidFill>
                  </a:tcPr>
                </a:tc>
              </a:tr>
              <a:tr h="370840">
                <a:tc>
                  <a:txBody>
                    <a:bodyPr/>
                    <a:lstStyle/>
                    <a:p>
                      <a:pPr algn="ctr"/>
                      <a:r>
                        <a:rPr lang="en-US" sz="1400" dirty="0" smtClean="0"/>
                        <a:t>N/A</a:t>
                      </a:r>
                      <a:endParaRPr lang="en-US" sz="1400" dirty="0"/>
                    </a:p>
                  </a:txBody>
                  <a:tcPr>
                    <a:solidFill>
                      <a:srgbClr val="CCFFCC"/>
                    </a:solidFill>
                  </a:tcPr>
                </a:tc>
                <a:tc>
                  <a:txBody>
                    <a:bodyPr/>
                    <a:lstStyle/>
                    <a:p>
                      <a:pPr algn="ctr"/>
                      <a:r>
                        <a:rPr lang="en-US" sz="1400" dirty="0" smtClean="0"/>
                        <a:t>4.3.2.1.5</a:t>
                      </a:r>
                      <a:endParaRPr lang="en-US" sz="1400" dirty="0"/>
                    </a:p>
                  </a:txBody>
                  <a:tcPr>
                    <a:solidFill>
                      <a:schemeClr val="tx2">
                        <a:lumMod val="20000"/>
                        <a:lumOff val="80000"/>
                      </a:schemeClr>
                    </a:solidFill>
                  </a:tcPr>
                </a:tc>
                <a:tc>
                  <a:txBody>
                    <a:bodyPr/>
                    <a:lstStyle/>
                    <a:p>
                      <a:r>
                        <a:rPr lang="en-US" sz="1400" dirty="0" smtClean="0"/>
                        <a:t>Modeling/</a:t>
                      </a:r>
                      <a:r>
                        <a:rPr lang="en-US" sz="1400" dirty="0" err="1" smtClean="0"/>
                        <a:t>ddm</a:t>
                      </a:r>
                      <a:endParaRPr lang="en-US" sz="1400" dirty="0"/>
                    </a:p>
                  </a:txBody>
                  <a:tcPr>
                    <a:solidFill>
                      <a:schemeClr val="accent4">
                        <a:lumMod val="20000"/>
                        <a:lumOff val="80000"/>
                      </a:schemeClr>
                    </a:solidFill>
                  </a:tcPr>
                </a:tc>
              </a:tr>
            </a:tbl>
          </a:graphicData>
        </a:graphic>
      </p:graphicFrame>
    </p:spTree>
    <p:extLst>
      <p:ext uri="{BB962C8B-B14F-4D97-AF65-F5344CB8AC3E}">
        <p14:creationId xmlns:p14="http://schemas.microsoft.com/office/powerpoint/2010/main" val="929227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Management</a:t>
            </a:r>
          </a:p>
        </p:txBody>
      </p:sp>
      <p:sp>
        <p:nvSpPr>
          <p:cNvPr id="3" name="Content Placeholder 2"/>
          <p:cNvSpPr>
            <a:spLocks noGrp="1"/>
          </p:cNvSpPr>
          <p:nvPr>
            <p:ph sz="half" idx="1"/>
          </p:nvPr>
        </p:nvSpPr>
        <p:spPr>
          <a:xfrm>
            <a:off x="139148" y="1639956"/>
            <a:ext cx="4558976" cy="4495800"/>
          </a:xfrm>
        </p:spPr>
        <p:txBody>
          <a:bodyPr/>
          <a:lstStyle/>
          <a:p>
            <a:r>
              <a:rPr lang="en-US" sz="1200" dirty="0"/>
              <a:t>Applications may or may not have the ability to control the rate at which they advance time and / or order events.</a:t>
            </a:r>
          </a:p>
          <a:p>
            <a:pPr lvl="1">
              <a:buFont typeface="Calibri" panose="020F0502020204030204" pitchFamily="34" charset="0"/>
              <a:buChar char="―"/>
            </a:pPr>
            <a:r>
              <a:rPr lang="en-US" sz="1200" dirty="0">
                <a:solidFill>
                  <a:schemeClr val="tx2"/>
                </a:solidFill>
              </a:rPr>
              <a:t>Mission command (MC) systems usually do not operate accurately with any rate other than real-time</a:t>
            </a:r>
            <a:r>
              <a:rPr lang="en-US" sz="1200" dirty="0"/>
              <a:t>.</a:t>
            </a:r>
          </a:p>
          <a:p>
            <a:r>
              <a:rPr lang="en-US" sz="1200" dirty="0"/>
              <a:t>Time advancement strategies differ.</a:t>
            </a:r>
          </a:p>
          <a:p>
            <a:pPr lvl="1">
              <a:buFont typeface="Calibri" panose="020F0502020204030204" pitchFamily="34" charset="0"/>
              <a:buChar char="―"/>
            </a:pPr>
            <a:r>
              <a:rPr lang="en-US" sz="1200" dirty="0">
                <a:solidFill>
                  <a:schemeClr val="tx2"/>
                </a:solidFill>
              </a:rPr>
              <a:t>Scaled as a factor of wall clock time</a:t>
            </a:r>
          </a:p>
          <a:p>
            <a:pPr lvl="2"/>
            <a:r>
              <a:rPr lang="en-US" sz="1200" dirty="0"/>
              <a:t>Real-time is a special case of scaled where the scale is 1-1.</a:t>
            </a:r>
          </a:p>
          <a:p>
            <a:pPr lvl="1">
              <a:buFont typeface="Calibri" panose="020F0502020204030204" pitchFamily="34" charset="0"/>
              <a:buChar char="―"/>
            </a:pPr>
            <a:r>
              <a:rPr lang="en-US" sz="1200" dirty="0">
                <a:solidFill>
                  <a:schemeClr val="tx2"/>
                </a:solidFill>
              </a:rPr>
              <a:t>Discrete event, i.e. controlled by message time stamps</a:t>
            </a:r>
          </a:p>
          <a:p>
            <a:pPr lvl="2"/>
            <a:r>
              <a:rPr lang="en-US" sz="1200" dirty="0"/>
              <a:t>This can be faster or slower than real-time.</a:t>
            </a:r>
          </a:p>
          <a:p>
            <a:pPr lvl="2"/>
            <a:r>
              <a:rPr lang="en-US" sz="1200" dirty="0"/>
              <a:t>Mechanisms exist for rewinding to an earlier time, but are complex and infrequently used.</a:t>
            </a:r>
          </a:p>
          <a:p>
            <a:pPr lvl="1">
              <a:buFont typeface="Calibri" panose="020F0502020204030204" pitchFamily="34" charset="0"/>
              <a:buChar char="―"/>
            </a:pPr>
            <a:r>
              <a:rPr lang="en-US" sz="1200" dirty="0">
                <a:solidFill>
                  <a:schemeClr val="tx2"/>
                </a:solidFill>
              </a:rPr>
              <a:t>Synchronization points defined at scenario-specific events, e.g. once initial scenario generation is completed by all simulations</a:t>
            </a:r>
          </a:p>
          <a:p>
            <a:pPr lvl="1">
              <a:buFont typeface="Calibri" panose="020F0502020204030204" pitchFamily="34" charset="0"/>
              <a:buChar char="―"/>
            </a:pPr>
            <a:r>
              <a:rPr lang="en-US" sz="1050" dirty="0">
                <a:solidFill>
                  <a:schemeClr val="tx2"/>
                </a:solidFill>
              </a:rPr>
              <a:t>See [5, 6] for a discussion of how different time advancements strategies may and may not interoperate.</a:t>
            </a:r>
          </a:p>
          <a:p>
            <a:pPr lvl="1">
              <a:buFont typeface="Calibri" panose="020F0502020204030204" pitchFamily="34" charset="0"/>
              <a:buChar char="―"/>
            </a:pPr>
            <a:r>
              <a:rPr lang="en-US" sz="1050" dirty="0">
                <a:solidFill>
                  <a:schemeClr val="tx2"/>
                </a:solidFill>
              </a:rPr>
              <a:t>See [6] for a discussion of the consequences of causality failure in real-time simulations</a:t>
            </a:r>
            <a:r>
              <a:rPr lang="en-US" sz="1050" dirty="0" smtClean="0">
                <a:solidFill>
                  <a:schemeClr val="tx2"/>
                </a:solidFill>
              </a:rPr>
              <a:t>.</a:t>
            </a:r>
          </a:p>
          <a:p>
            <a:pPr>
              <a:buFont typeface="Arial" panose="020B0604020202020204" pitchFamily="34" charset="0"/>
              <a:buChar char="•"/>
            </a:pPr>
            <a:r>
              <a:rPr lang="en-US" sz="1200" dirty="0"/>
              <a:t>The format and mechanism for sharing time advances between applications may differ by architecture.</a:t>
            </a:r>
          </a:p>
          <a:p>
            <a:pPr lvl="1">
              <a:buFont typeface="Calibri" panose="020F0502020204030204" pitchFamily="34" charset="0"/>
              <a:buChar char="―"/>
            </a:pPr>
            <a:endParaRPr lang="en-US" sz="1050" dirty="0">
              <a:solidFill>
                <a:schemeClr val="tx2"/>
              </a:solidFill>
            </a:endParaRPr>
          </a:p>
          <a:p>
            <a:pPr>
              <a:buFont typeface="Calibri" panose="020F0502020204030204" pitchFamily="34" charset="0"/>
              <a:buChar char="―"/>
            </a:pPr>
            <a:endParaRPr lang="en-US" sz="1050" dirty="0"/>
          </a:p>
        </p:txBody>
      </p:sp>
      <p:sp>
        <p:nvSpPr>
          <p:cNvPr id="4" name="Content Placeholder 3"/>
          <p:cNvSpPr>
            <a:spLocks noGrp="1"/>
          </p:cNvSpPr>
          <p:nvPr>
            <p:ph sz="half" idx="2"/>
          </p:nvPr>
        </p:nvSpPr>
        <p:spPr>
          <a:xfrm>
            <a:off x="4663965" y="1552903"/>
            <a:ext cx="3581400" cy="2530366"/>
          </a:xfrm>
        </p:spPr>
        <p:txBody>
          <a:bodyPr/>
          <a:lstStyle/>
          <a:p>
            <a:r>
              <a:rPr lang="en-US" sz="1200" dirty="0" smtClean="0">
                <a:solidFill>
                  <a:schemeClr val="tx2"/>
                </a:solidFill>
              </a:rPr>
              <a:t>Time </a:t>
            </a:r>
            <a:r>
              <a:rPr lang="en-US" sz="1200" dirty="0">
                <a:solidFill>
                  <a:schemeClr val="tx2"/>
                </a:solidFill>
              </a:rPr>
              <a:t>management </a:t>
            </a:r>
            <a:r>
              <a:rPr lang="en-US" sz="1200" dirty="0"/>
              <a:t>– maintaining a common sense of time among all federates (applications), either based on real time clock or based on an event based </a:t>
            </a:r>
            <a:r>
              <a:rPr lang="en-US" sz="1200" dirty="0" smtClean="0"/>
              <a:t>clock.</a:t>
            </a:r>
            <a:endParaRPr lang="en-US" sz="1200" dirty="0"/>
          </a:p>
          <a:p>
            <a:r>
              <a:rPr lang="en-US" sz="1200" dirty="0">
                <a:solidFill>
                  <a:schemeClr val="tx2"/>
                </a:solidFill>
              </a:rPr>
              <a:t>Real-time </a:t>
            </a:r>
            <a:r>
              <a:rPr lang="en-US" sz="1200" dirty="0"/>
              <a:t>- Simulated time advances at the same rate as actual time (wall clock </a:t>
            </a:r>
            <a:r>
              <a:rPr lang="en-US" sz="1200" dirty="0" smtClean="0"/>
              <a:t>time.</a:t>
            </a:r>
            <a:endParaRPr lang="en-US" sz="1200" dirty="0"/>
          </a:p>
        </p:txBody>
      </p:sp>
      <p:sp>
        <p:nvSpPr>
          <p:cNvPr id="5" name="Slide Number Placeholder 4"/>
          <p:cNvSpPr>
            <a:spLocks noGrp="1"/>
          </p:cNvSpPr>
          <p:nvPr>
            <p:ph type="sldNum" sz="quarter" idx="10"/>
          </p:nvPr>
        </p:nvSpPr>
        <p:spPr/>
        <p:txBody>
          <a:bodyPr/>
          <a:lstStyle/>
          <a:p>
            <a:fld id="{B50EF2F4-04EE-445C-A8A5-7605B104C707}" type="slidenum">
              <a:rPr lang="en-US" smtClean="0"/>
              <a:pPr/>
              <a:t>22</a:t>
            </a:fld>
            <a:endParaRPr lang="en-US"/>
          </a:p>
        </p:txBody>
      </p:sp>
      <p:sp>
        <p:nvSpPr>
          <p:cNvPr id="6" name="TextBox 5"/>
          <p:cNvSpPr txBox="1"/>
          <p:nvPr/>
        </p:nvSpPr>
        <p:spPr>
          <a:xfrm>
            <a:off x="4731026" y="4977652"/>
            <a:ext cx="3941756" cy="523220"/>
          </a:xfrm>
          <a:prstGeom prst="rect">
            <a:avLst/>
          </a:prstGeom>
          <a:solidFill>
            <a:srgbClr val="FD6D71"/>
          </a:solidFill>
        </p:spPr>
        <p:txBody>
          <a:bodyPr wrap="square" rtlCol="0">
            <a:spAutoFit/>
          </a:bodyPr>
          <a:lstStyle/>
          <a:p>
            <a:pPr algn="ctr"/>
            <a:r>
              <a:rPr lang="en-US" dirty="0" smtClean="0">
                <a:latin typeface="+mn-lt"/>
              </a:rPr>
              <a:t>Mismatched time management strategies can introduce causality (fair fight) errors.</a:t>
            </a:r>
            <a:endParaRPr lang="en-US" dirty="0">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682503658"/>
              </p:ext>
            </p:extLst>
          </p:nvPr>
        </p:nvGraphicFramePr>
        <p:xfrm>
          <a:off x="4733118" y="5556463"/>
          <a:ext cx="3939664" cy="844337"/>
        </p:xfrm>
        <a:graphic>
          <a:graphicData uri="http://schemas.openxmlformats.org/drawingml/2006/table">
            <a:tbl>
              <a:tblPr firstRow="1" bandRow="1">
                <a:tableStyleId>{5940675A-B579-460E-94D1-54222C63F5DA}</a:tableStyleId>
              </a:tblPr>
              <a:tblGrid>
                <a:gridCol w="872806"/>
                <a:gridCol w="955042"/>
                <a:gridCol w="2111816"/>
              </a:tblGrid>
              <a:tr h="310750">
                <a:tc>
                  <a:txBody>
                    <a:bodyPr/>
                    <a:lstStyle/>
                    <a:p>
                      <a:pPr algn="ctr"/>
                      <a:r>
                        <a:rPr lang="en-US" sz="1400" b="1" dirty="0" smtClean="0"/>
                        <a:t>DSEEP</a:t>
                      </a:r>
                      <a:endParaRPr lang="en-US" sz="1400" b="1" dirty="0"/>
                    </a:p>
                  </a:txBody>
                  <a:tcPr>
                    <a:solidFill>
                      <a:srgbClr val="CCFFCC"/>
                    </a:solidFill>
                  </a:tcPr>
                </a:tc>
                <a:tc>
                  <a:txBody>
                    <a:bodyPr/>
                    <a:lstStyle/>
                    <a:p>
                      <a:pPr algn="ctr"/>
                      <a:r>
                        <a:rPr lang="en-US" sz="1400" b="1" dirty="0" smtClean="0"/>
                        <a:t>DMAO</a:t>
                      </a:r>
                      <a:endParaRPr lang="en-US" sz="1400" b="1" dirty="0"/>
                    </a:p>
                  </a:txBody>
                  <a:tcPr>
                    <a:solidFill>
                      <a:schemeClr val="tx2">
                        <a:lumMod val="20000"/>
                        <a:lumOff val="80000"/>
                      </a:schemeClr>
                    </a:solidFill>
                  </a:tcPr>
                </a:tc>
                <a:tc>
                  <a:txBody>
                    <a:bodyPr/>
                    <a:lstStyle/>
                    <a:p>
                      <a:pPr algn="ctr"/>
                      <a:r>
                        <a:rPr lang="en-US" sz="1400" b="1" dirty="0" smtClean="0"/>
                        <a:t>FEAT</a:t>
                      </a:r>
                      <a:endParaRPr lang="en-US" sz="1400" b="1" dirty="0"/>
                    </a:p>
                  </a:txBody>
                  <a:tcPr>
                    <a:solidFill>
                      <a:schemeClr val="accent4">
                        <a:lumMod val="20000"/>
                        <a:lumOff val="80000"/>
                      </a:schemeClr>
                    </a:solidFill>
                  </a:tcPr>
                </a:tc>
              </a:tr>
              <a:tr h="533587">
                <a:tc>
                  <a:txBody>
                    <a:bodyPr/>
                    <a:lstStyle/>
                    <a:p>
                      <a:pPr algn="ctr"/>
                      <a:r>
                        <a:rPr lang="en-US" sz="1400" dirty="0" smtClean="0"/>
                        <a:t>4.2.3.2</a:t>
                      </a:r>
                      <a:endParaRPr lang="en-US" sz="1400" dirty="0"/>
                    </a:p>
                  </a:txBody>
                  <a:tcPr>
                    <a:solidFill>
                      <a:srgbClr val="CCFFCC"/>
                    </a:solidFill>
                  </a:tcPr>
                </a:tc>
                <a:tc>
                  <a:txBody>
                    <a:bodyPr/>
                    <a:lstStyle/>
                    <a:p>
                      <a:pPr algn="ctr"/>
                      <a:r>
                        <a:rPr lang="en-US" sz="1400" dirty="0" smtClean="0"/>
                        <a:t>4.3.2.1.4</a:t>
                      </a:r>
                      <a:endParaRPr lang="en-US" sz="1400" dirty="0"/>
                    </a:p>
                  </a:txBody>
                  <a:tcPr>
                    <a:solidFill>
                      <a:schemeClr val="tx2">
                        <a:lumMod val="20000"/>
                        <a:lumOff val="80000"/>
                      </a:schemeClr>
                    </a:solidFill>
                  </a:tcPr>
                </a:tc>
                <a:tc>
                  <a:txBody>
                    <a:bodyPr/>
                    <a:lstStyle/>
                    <a:p>
                      <a:r>
                        <a:rPr lang="en-US" sz="1200" dirty="0" smtClean="0"/>
                        <a:t>Execution/</a:t>
                      </a:r>
                      <a:r>
                        <a:rPr lang="en-US" sz="1200" dirty="0" err="1" smtClean="0"/>
                        <a:t>timeManagement</a:t>
                      </a:r>
                      <a:endParaRPr lang="en-US" sz="1200" dirty="0"/>
                    </a:p>
                  </a:txBody>
                  <a:tcPr>
                    <a:solidFill>
                      <a:schemeClr val="accent4">
                        <a:lumMod val="20000"/>
                        <a:lumOff val="80000"/>
                      </a:schemeClr>
                    </a:solidFill>
                  </a:tcPr>
                </a:tc>
              </a:tr>
            </a:tbl>
          </a:graphicData>
        </a:graphic>
      </p:graphicFrame>
    </p:spTree>
    <p:extLst>
      <p:ext uri="{BB962C8B-B14F-4D97-AF65-F5344CB8AC3E}">
        <p14:creationId xmlns:p14="http://schemas.microsoft.com/office/powerpoint/2010/main" val="2107717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Heartbeat Translation</a:t>
            </a:r>
          </a:p>
        </p:txBody>
      </p:sp>
      <p:sp>
        <p:nvSpPr>
          <p:cNvPr id="3" name="Content Placeholder 2"/>
          <p:cNvSpPr>
            <a:spLocks noGrp="1"/>
          </p:cNvSpPr>
          <p:nvPr>
            <p:ph sz="half" idx="1"/>
          </p:nvPr>
        </p:nvSpPr>
        <p:spPr>
          <a:xfrm>
            <a:off x="914400" y="1571625"/>
            <a:ext cx="3581400" cy="4495800"/>
          </a:xfrm>
        </p:spPr>
        <p:txBody>
          <a:bodyPr/>
          <a:lstStyle/>
          <a:p>
            <a:r>
              <a:rPr lang="en-US" sz="1800" dirty="0"/>
              <a:t>DIS requires Entity State PDUs be sent for all entities at a standard-specified minimum frequency, even if the entities are completely static. </a:t>
            </a:r>
          </a:p>
          <a:p>
            <a:pPr lvl="1">
              <a:buFont typeface="Calibri" panose="020F0502020204030204" pitchFamily="34" charset="0"/>
              <a:buChar char="―"/>
            </a:pPr>
            <a:r>
              <a:rPr lang="en-US" sz="1800" dirty="0">
                <a:solidFill>
                  <a:schemeClr val="tx2"/>
                </a:solidFill>
              </a:rPr>
              <a:t>The standard value for HRT_BEAT_TIMER is 5 seconds.</a:t>
            </a:r>
          </a:p>
          <a:p>
            <a:r>
              <a:rPr lang="en-US" sz="1800" dirty="0"/>
              <a:t>This can create unnecessary message traffic and overhead in non-DIS applications that send object updates only when an attribute value has changed.</a:t>
            </a:r>
          </a:p>
          <a:p>
            <a:endParaRPr lang="en-US" sz="1800" dirty="0"/>
          </a:p>
          <a:p>
            <a:pPr lvl="1"/>
            <a:endParaRPr lang="en-US" sz="1600" dirty="0"/>
          </a:p>
          <a:p>
            <a:endParaRPr lang="en-US" dirty="0"/>
          </a:p>
        </p:txBody>
      </p:sp>
      <p:sp>
        <p:nvSpPr>
          <p:cNvPr id="4" name="Content Placeholder 3"/>
          <p:cNvSpPr>
            <a:spLocks noGrp="1"/>
          </p:cNvSpPr>
          <p:nvPr>
            <p:ph sz="half" idx="2"/>
          </p:nvPr>
        </p:nvSpPr>
        <p:spPr>
          <a:xfrm>
            <a:off x="4648200" y="1600200"/>
            <a:ext cx="3581400" cy="2798379"/>
          </a:xfrm>
        </p:spPr>
        <p:txBody>
          <a:bodyPr/>
          <a:lstStyle/>
          <a:p>
            <a:r>
              <a:rPr lang="en-US" sz="1600" dirty="0">
                <a:solidFill>
                  <a:schemeClr val="tx2"/>
                </a:solidFill>
              </a:rPr>
              <a:t>Heartbeat</a:t>
            </a:r>
            <a:r>
              <a:rPr lang="en-US" sz="1600" dirty="0"/>
              <a:t> – a periodic entity state update message used by </a:t>
            </a:r>
            <a:r>
              <a:rPr lang="en-US" sz="1600" dirty="0" smtClean="0"/>
              <a:t>DIS.</a:t>
            </a:r>
            <a:endParaRPr lang="en-US" sz="1600" dirty="0"/>
          </a:p>
          <a:p>
            <a:r>
              <a:rPr lang="en-US" sz="1600" dirty="0">
                <a:solidFill>
                  <a:schemeClr val="tx2"/>
                </a:solidFill>
              </a:rPr>
              <a:t>Timeout </a:t>
            </a:r>
            <a:r>
              <a:rPr lang="en-US" sz="1600" dirty="0"/>
              <a:t>– The period of real-world time after which the data associated with a PDU type for a specific object is cleared from a receiving simulation’s database if no new PDU is received.</a:t>
            </a:r>
          </a:p>
          <a:p>
            <a:endParaRPr lang="en-US" dirty="0"/>
          </a:p>
        </p:txBody>
      </p:sp>
      <p:sp>
        <p:nvSpPr>
          <p:cNvPr id="5" name="Slide Number Placeholder 4"/>
          <p:cNvSpPr>
            <a:spLocks noGrp="1"/>
          </p:cNvSpPr>
          <p:nvPr>
            <p:ph type="sldNum" sz="quarter" idx="10"/>
          </p:nvPr>
        </p:nvSpPr>
        <p:spPr/>
        <p:txBody>
          <a:bodyPr/>
          <a:lstStyle/>
          <a:p>
            <a:fld id="{B50EF2F4-04EE-445C-A8A5-7605B104C707}" type="slidenum">
              <a:rPr lang="en-US" smtClean="0"/>
              <a:pPr/>
              <a:t>23</a:t>
            </a:fld>
            <a:endParaRPr lang="en-US"/>
          </a:p>
        </p:txBody>
      </p:sp>
      <p:sp>
        <p:nvSpPr>
          <p:cNvPr id="6" name="TextBox 5"/>
          <p:cNvSpPr txBox="1"/>
          <p:nvPr/>
        </p:nvSpPr>
        <p:spPr>
          <a:xfrm>
            <a:off x="4967484" y="4646680"/>
            <a:ext cx="3685078" cy="954107"/>
          </a:xfrm>
          <a:prstGeom prst="rect">
            <a:avLst/>
          </a:prstGeom>
          <a:solidFill>
            <a:srgbClr val="FD6D71"/>
          </a:solidFill>
        </p:spPr>
        <p:txBody>
          <a:bodyPr wrap="square" rtlCol="0">
            <a:spAutoFit/>
          </a:bodyPr>
          <a:lstStyle/>
          <a:p>
            <a:pPr algn="ctr"/>
            <a:r>
              <a:rPr lang="en-US" dirty="0">
                <a:latin typeface="+mn-lt"/>
              </a:rPr>
              <a:t>Failure to generate heartbeats by non-DIS applications can cause unintended entity deletion in DIS applications as a result of timeout.</a:t>
            </a:r>
          </a:p>
        </p:txBody>
      </p:sp>
      <p:graphicFrame>
        <p:nvGraphicFramePr>
          <p:cNvPr id="7" name="Table 6"/>
          <p:cNvGraphicFramePr>
            <a:graphicFrameLocks noGrp="1"/>
          </p:cNvGraphicFramePr>
          <p:nvPr>
            <p:extLst>
              <p:ext uri="{D42A27DB-BD31-4B8C-83A1-F6EECF244321}">
                <p14:modId xmlns:p14="http://schemas.microsoft.com/office/powerpoint/2010/main" val="3898125580"/>
              </p:ext>
            </p:extLst>
          </p:nvPr>
        </p:nvGraphicFramePr>
        <p:xfrm>
          <a:off x="4967483" y="5645598"/>
          <a:ext cx="3685078" cy="741680"/>
        </p:xfrm>
        <a:graphic>
          <a:graphicData uri="http://schemas.openxmlformats.org/drawingml/2006/table">
            <a:tbl>
              <a:tblPr firstRow="1" bandRow="1">
                <a:tableStyleId>{5940675A-B579-460E-94D1-54222C63F5DA}</a:tableStyleId>
              </a:tblPr>
              <a:tblGrid>
                <a:gridCol w="830440"/>
                <a:gridCol w="879290"/>
                <a:gridCol w="1975348"/>
              </a:tblGrid>
              <a:tr h="370840">
                <a:tc>
                  <a:txBody>
                    <a:bodyPr/>
                    <a:lstStyle/>
                    <a:p>
                      <a:pPr algn="ctr"/>
                      <a:r>
                        <a:rPr lang="en-US" sz="1400" b="1" dirty="0" smtClean="0"/>
                        <a:t>DSEEP</a:t>
                      </a:r>
                      <a:endParaRPr lang="en-US" sz="1400" b="1" dirty="0"/>
                    </a:p>
                  </a:txBody>
                  <a:tcPr>
                    <a:solidFill>
                      <a:srgbClr val="CCFFCC"/>
                    </a:solidFill>
                  </a:tcPr>
                </a:tc>
                <a:tc>
                  <a:txBody>
                    <a:bodyPr/>
                    <a:lstStyle/>
                    <a:p>
                      <a:pPr algn="ctr"/>
                      <a:r>
                        <a:rPr lang="en-US" sz="1400" b="1" dirty="0" smtClean="0"/>
                        <a:t>DMAO</a:t>
                      </a:r>
                      <a:endParaRPr lang="en-US" sz="1400" b="1" dirty="0"/>
                    </a:p>
                  </a:txBody>
                  <a:tcPr>
                    <a:solidFill>
                      <a:schemeClr val="tx2">
                        <a:lumMod val="20000"/>
                        <a:lumOff val="80000"/>
                      </a:schemeClr>
                    </a:solidFill>
                  </a:tcPr>
                </a:tc>
                <a:tc>
                  <a:txBody>
                    <a:bodyPr/>
                    <a:lstStyle/>
                    <a:p>
                      <a:pPr algn="ctr"/>
                      <a:r>
                        <a:rPr lang="en-US" sz="1600" b="1" dirty="0" smtClean="0"/>
                        <a:t>FEAT</a:t>
                      </a:r>
                      <a:endParaRPr lang="en-US" sz="1600" b="1" dirty="0"/>
                    </a:p>
                  </a:txBody>
                  <a:tcPr>
                    <a:solidFill>
                      <a:schemeClr val="accent4">
                        <a:lumMod val="20000"/>
                        <a:lumOff val="80000"/>
                      </a:schemeClr>
                    </a:solidFill>
                  </a:tcPr>
                </a:tc>
              </a:tr>
              <a:tr h="370840">
                <a:tc>
                  <a:txBody>
                    <a:bodyPr/>
                    <a:lstStyle/>
                    <a:p>
                      <a:pPr algn="ctr"/>
                      <a:r>
                        <a:rPr lang="en-US" sz="1400" dirty="0" smtClean="0"/>
                        <a:t>N/A</a:t>
                      </a:r>
                      <a:endParaRPr lang="en-US" sz="1400" dirty="0"/>
                    </a:p>
                  </a:txBody>
                  <a:tcPr>
                    <a:solidFill>
                      <a:srgbClr val="CCFFCC"/>
                    </a:solidFill>
                  </a:tcPr>
                </a:tc>
                <a:tc>
                  <a:txBody>
                    <a:bodyPr/>
                    <a:lstStyle/>
                    <a:p>
                      <a:pPr algn="ctr"/>
                      <a:r>
                        <a:rPr lang="en-US" sz="1400" dirty="0" smtClean="0"/>
                        <a:t>4.3.2.1.7</a:t>
                      </a:r>
                      <a:endParaRPr lang="en-US" sz="1400" dirty="0"/>
                    </a:p>
                  </a:txBody>
                  <a:tcPr>
                    <a:solidFill>
                      <a:schemeClr val="tx2">
                        <a:lumMod val="20000"/>
                        <a:lumOff val="80000"/>
                      </a:schemeClr>
                    </a:solidFill>
                  </a:tcPr>
                </a:tc>
                <a:tc>
                  <a:txBody>
                    <a:bodyPr/>
                    <a:lstStyle/>
                    <a:p>
                      <a:pPr algn="ctr"/>
                      <a:r>
                        <a:rPr lang="en-US" sz="1400" dirty="0" smtClean="0"/>
                        <a:t>N/A</a:t>
                      </a:r>
                      <a:endParaRPr lang="en-US" sz="1400" dirty="0"/>
                    </a:p>
                  </a:txBody>
                  <a:tcPr>
                    <a:solidFill>
                      <a:schemeClr val="accent4">
                        <a:lumMod val="20000"/>
                        <a:lumOff val="80000"/>
                      </a:schemeClr>
                    </a:solidFill>
                  </a:tcPr>
                </a:tc>
              </a:tr>
            </a:tbl>
          </a:graphicData>
        </a:graphic>
      </p:graphicFrame>
    </p:spTree>
    <p:extLst>
      <p:ext uri="{BB962C8B-B14F-4D97-AF65-F5344CB8AC3E}">
        <p14:creationId xmlns:p14="http://schemas.microsoft.com/office/powerpoint/2010/main" val="2144333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 and Restore</a:t>
            </a:r>
          </a:p>
        </p:txBody>
      </p:sp>
      <p:sp>
        <p:nvSpPr>
          <p:cNvPr id="3" name="Content Placeholder 2"/>
          <p:cNvSpPr>
            <a:spLocks noGrp="1"/>
          </p:cNvSpPr>
          <p:nvPr>
            <p:ph sz="half" idx="1"/>
          </p:nvPr>
        </p:nvSpPr>
        <p:spPr/>
        <p:txBody>
          <a:bodyPr/>
          <a:lstStyle/>
          <a:p>
            <a:r>
              <a:rPr lang="en-US" sz="1400" dirty="0"/>
              <a:t>While some architectures provide the hooks for initiating save and restore of applications, individual applications are usually responsible for saving and restoring their own state.</a:t>
            </a:r>
          </a:p>
          <a:p>
            <a:pPr lvl="1">
              <a:buFont typeface="Calibri" panose="020F0502020204030204" pitchFamily="34" charset="0"/>
              <a:buChar char="―"/>
            </a:pPr>
            <a:r>
              <a:rPr lang="en-US" sz="1400" dirty="0">
                <a:solidFill>
                  <a:schemeClr val="tx2"/>
                </a:solidFill>
              </a:rPr>
              <a:t>HLA has </a:t>
            </a:r>
            <a:r>
              <a:rPr lang="en-US" sz="1400" i="1" dirty="0">
                <a:solidFill>
                  <a:schemeClr val="tx2"/>
                </a:solidFill>
              </a:rPr>
              <a:t>Initiate Federate Save </a:t>
            </a:r>
            <a:r>
              <a:rPr lang="en-US" sz="1400" dirty="0">
                <a:solidFill>
                  <a:schemeClr val="tx2"/>
                </a:solidFill>
              </a:rPr>
              <a:t>and </a:t>
            </a:r>
            <a:r>
              <a:rPr lang="en-US" sz="1400" i="1" dirty="0">
                <a:solidFill>
                  <a:schemeClr val="tx2"/>
                </a:solidFill>
              </a:rPr>
              <a:t>Initiate Federate Restore</a:t>
            </a:r>
            <a:endParaRPr lang="en-US" sz="1400" dirty="0">
              <a:solidFill>
                <a:schemeClr val="tx2"/>
              </a:solidFill>
            </a:endParaRPr>
          </a:p>
          <a:p>
            <a:r>
              <a:rPr lang="en-US" sz="1400" dirty="0"/>
              <a:t>Save and restore signals must be coordinated across architectures, possibly through gateways.</a:t>
            </a:r>
          </a:p>
          <a:p>
            <a:r>
              <a:rPr lang="en-US" sz="1400" dirty="0"/>
              <a:t>Saving the state of individual applications must be synchronized to ensure that the federation can be restored to a consistent state for a specified point in time.</a:t>
            </a:r>
          </a:p>
          <a:p>
            <a:endParaRPr lang="en-US" sz="2000" dirty="0"/>
          </a:p>
          <a:p>
            <a:pPr lvl="1"/>
            <a:endParaRPr lang="en-US" sz="1600" dirty="0"/>
          </a:p>
          <a:p>
            <a:endParaRPr lang="en-US" dirty="0"/>
          </a:p>
        </p:txBody>
      </p:sp>
      <p:sp>
        <p:nvSpPr>
          <p:cNvPr id="4" name="Content Placeholder 3"/>
          <p:cNvSpPr>
            <a:spLocks noGrp="1"/>
          </p:cNvSpPr>
          <p:nvPr>
            <p:ph sz="half" idx="2"/>
          </p:nvPr>
        </p:nvSpPr>
        <p:spPr/>
        <p:txBody>
          <a:bodyPr/>
          <a:lstStyle/>
          <a:p>
            <a:r>
              <a:rPr lang="en-US" sz="1600" dirty="0" smtClean="0"/>
              <a:t>-- No definitions --</a:t>
            </a:r>
            <a:endParaRPr lang="en-US" sz="1600" dirty="0"/>
          </a:p>
          <a:p>
            <a:endParaRPr lang="en-US" dirty="0"/>
          </a:p>
        </p:txBody>
      </p:sp>
      <p:sp>
        <p:nvSpPr>
          <p:cNvPr id="5" name="Slide Number Placeholder 4"/>
          <p:cNvSpPr>
            <a:spLocks noGrp="1"/>
          </p:cNvSpPr>
          <p:nvPr>
            <p:ph type="sldNum" sz="quarter" idx="10"/>
          </p:nvPr>
        </p:nvSpPr>
        <p:spPr/>
        <p:txBody>
          <a:bodyPr/>
          <a:lstStyle/>
          <a:p>
            <a:fld id="{B50EF2F4-04EE-445C-A8A5-7605B104C707}" type="slidenum">
              <a:rPr lang="en-US" smtClean="0"/>
              <a:pPr/>
              <a:t>24</a:t>
            </a:fld>
            <a:endParaRPr lang="en-US"/>
          </a:p>
        </p:txBody>
      </p:sp>
      <p:sp>
        <p:nvSpPr>
          <p:cNvPr id="6" name="TextBox 5"/>
          <p:cNvSpPr txBox="1"/>
          <p:nvPr/>
        </p:nvSpPr>
        <p:spPr>
          <a:xfrm>
            <a:off x="4711148" y="4849129"/>
            <a:ext cx="3957180" cy="769441"/>
          </a:xfrm>
          <a:prstGeom prst="rect">
            <a:avLst/>
          </a:prstGeom>
          <a:solidFill>
            <a:srgbClr val="FD6D71"/>
          </a:solidFill>
        </p:spPr>
        <p:txBody>
          <a:bodyPr wrap="square" rtlCol="0">
            <a:spAutoFit/>
          </a:bodyPr>
          <a:lstStyle/>
          <a:p>
            <a:pPr algn="ctr"/>
            <a:r>
              <a:rPr lang="en-US" dirty="0" smtClean="0">
                <a:latin typeface="+mn-lt"/>
              </a:rPr>
              <a:t>Individual simulations may not restore or may restore to a state inconsistent with the rest of the federation</a:t>
            </a:r>
            <a:r>
              <a:rPr lang="en-US" sz="1600" dirty="0" smtClean="0"/>
              <a:t>.</a:t>
            </a:r>
            <a:endParaRPr lang="en-US" sz="1600" dirty="0"/>
          </a:p>
        </p:txBody>
      </p:sp>
      <p:graphicFrame>
        <p:nvGraphicFramePr>
          <p:cNvPr id="7" name="Table 6"/>
          <p:cNvGraphicFramePr>
            <a:graphicFrameLocks noGrp="1"/>
          </p:cNvGraphicFramePr>
          <p:nvPr>
            <p:extLst>
              <p:ext uri="{D42A27DB-BD31-4B8C-83A1-F6EECF244321}">
                <p14:modId xmlns:p14="http://schemas.microsoft.com/office/powerpoint/2010/main" val="3551613171"/>
              </p:ext>
            </p:extLst>
          </p:nvPr>
        </p:nvGraphicFramePr>
        <p:xfrm>
          <a:off x="4711147" y="5650310"/>
          <a:ext cx="3957181" cy="741680"/>
        </p:xfrm>
        <a:graphic>
          <a:graphicData uri="http://schemas.openxmlformats.org/drawingml/2006/table">
            <a:tbl>
              <a:tblPr firstRow="1" bandRow="1">
                <a:tableStyleId>{5940675A-B579-460E-94D1-54222C63F5DA}</a:tableStyleId>
              </a:tblPr>
              <a:tblGrid>
                <a:gridCol w="891759"/>
                <a:gridCol w="1081851"/>
                <a:gridCol w="1983571"/>
              </a:tblGrid>
              <a:tr h="370840">
                <a:tc>
                  <a:txBody>
                    <a:bodyPr/>
                    <a:lstStyle/>
                    <a:p>
                      <a:pPr algn="ctr"/>
                      <a:r>
                        <a:rPr lang="en-US" sz="1400" b="1" dirty="0" smtClean="0"/>
                        <a:t>DSEEP</a:t>
                      </a:r>
                      <a:endParaRPr lang="en-US" sz="1400" b="1" dirty="0"/>
                    </a:p>
                  </a:txBody>
                  <a:tcPr>
                    <a:solidFill>
                      <a:srgbClr val="CCFFCC"/>
                    </a:solidFill>
                  </a:tcPr>
                </a:tc>
                <a:tc>
                  <a:txBody>
                    <a:bodyPr/>
                    <a:lstStyle/>
                    <a:p>
                      <a:pPr algn="ctr"/>
                      <a:r>
                        <a:rPr lang="en-US" sz="1400" b="1" dirty="0" smtClean="0"/>
                        <a:t>DMAO</a:t>
                      </a:r>
                      <a:endParaRPr lang="en-US" sz="1400" b="1" dirty="0"/>
                    </a:p>
                  </a:txBody>
                  <a:tcPr>
                    <a:solidFill>
                      <a:schemeClr val="tx2">
                        <a:lumMod val="20000"/>
                        <a:lumOff val="80000"/>
                      </a:schemeClr>
                    </a:solidFill>
                  </a:tcPr>
                </a:tc>
                <a:tc>
                  <a:txBody>
                    <a:bodyPr/>
                    <a:lstStyle/>
                    <a:p>
                      <a:pPr algn="ctr"/>
                      <a:r>
                        <a:rPr lang="en-US" sz="1400" b="1" dirty="0" smtClean="0"/>
                        <a:t>FEAT</a:t>
                      </a:r>
                      <a:endParaRPr lang="en-US" sz="1400" b="1" dirty="0"/>
                    </a:p>
                  </a:txBody>
                  <a:tcPr>
                    <a:solidFill>
                      <a:schemeClr val="accent4">
                        <a:lumMod val="20000"/>
                        <a:lumOff val="80000"/>
                      </a:schemeClr>
                    </a:solidFill>
                  </a:tcPr>
                </a:tc>
              </a:tr>
              <a:tr h="370840">
                <a:tc>
                  <a:txBody>
                    <a:bodyPr/>
                    <a:lstStyle/>
                    <a:p>
                      <a:pPr algn="ctr"/>
                      <a:r>
                        <a:rPr lang="en-US" sz="1400" dirty="0" smtClean="0"/>
                        <a:t>4.4.2</a:t>
                      </a:r>
                      <a:endParaRPr lang="en-US" sz="1400" dirty="0"/>
                    </a:p>
                  </a:txBody>
                  <a:tcPr>
                    <a:solidFill>
                      <a:srgbClr val="CCFFCC"/>
                    </a:solidFill>
                  </a:tcPr>
                </a:tc>
                <a:tc>
                  <a:txBody>
                    <a:bodyPr/>
                    <a:lstStyle/>
                    <a:p>
                      <a:pPr algn="ctr"/>
                      <a:r>
                        <a:rPr lang="en-US" sz="1400" dirty="0" smtClean="0"/>
                        <a:t>4.3.2.1.12</a:t>
                      </a:r>
                      <a:endParaRPr lang="en-US" sz="1400" dirty="0"/>
                    </a:p>
                  </a:txBody>
                  <a:tcPr>
                    <a:solidFill>
                      <a:schemeClr val="tx2">
                        <a:lumMod val="20000"/>
                        <a:lumOff val="80000"/>
                      </a:schemeClr>
                    </a:solidFill>
                  </a:tcPr>
                </a:tc>
                <a:tc>
                  <a:txBody>
                    <a:bodyPr/>
                    <a:lstStyle/>
                    <a:p>
                      <a:r>
                        <a:rPr lang="en-US" sz="1200" dirty="0" smtClean="0"/>
                        <a:t>Execution</a:t>
                      </a:r>
                      <a:r>
                        <a:rPr lang="en-US" sz="1200" baseline="0" dirty="0" smtClean="0"/>
                        <a:t>/</a:t>
                      </a:r>
                      <a:r>
                        <a:rPr lang="en-US" sz="1200" baseline="0" dirty="0" err="1" smtClean="0"/>
                        <a:t>executionStates</a:t>
                      </a:r>
                      <a:endParaRPr lang="en-US" sz="1200" dirty="0"/>
                    </a:p>
                  </a:txBody>
                  <a:tcPr>
                    <a:solidFill>
                      <a:schemeClr val="accent4">
                        <a:lumMod val="20000"/>
                        <a:lumOff val="80000"/>
                      </a:schemeClr>
                    </a:solidFill>
                  </a:tcPr>
                </a:tc>
              </a:tr>
            </a:tbl>
          </a:graphicData>
        </a:graphic>
      </p:graphicFrame>
    </p:spTree>
    <p:extLst>
      <p:ext uri="{BB962C8B-B14F-4D97-AF65-F5344CB8AC3E}">
        <p14:creationId xmlns:p14="http://schemas.microsoft.com/office/powerpoint/2010/main" val="2107717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Initialization Sequencing and Synchronization</a:t>
            </a:r>
          </a:p>
        </p:txBody>
      </p:sp>
      <p:sp>
        <p:nvSpPr>
          <p:cNvPr id="3" name="Content Placeholder 2"/>
          <p:cNvSpPr>
            <a:spLocks noGrp="1"/>
          </p:cNvSpPr>
          <p:nvPr>
            <p:ph sz="half" idx="1"/>
          </p:nvPr>
        </p:nvSpPr>
        <p:spPr/>
        <p:txBody>
          <a:bodyPr/>
          <a:lstStyle/>
          <a:p>
            <a:r>
              <a:rPr lang="en-US" sz="1400" dirty="0"/>
              <a:t>Some applications have explicit or implicit requirements for initialization ordering.</a:t>
            </a:r>
          </a:p>
          <a:p>
            <a:pPr lvl="1">
              <a:buFont typeface="Calibri" panose="020F0502020204030204" pitchFamily="34" charset="0"/>
              <a:buChar char="―"/>
            </a:pPr>
            <a:r>
              <a:rPr lang="en-US" sz="1400" dirty="0">
                <a:solidFill>
                  <a:schemeClr val="tx2"/>
                </a:solidFill>
              </a:rPr>
              <a:t>They assume actions will be taken by other applications in the federation before they can proceed.</a:t>
            </a:r>
          </a:p>
          <a:p>
            <a:pPr lvl="1">
              <a:buFont typeface="Calibri" panose="020F0502020204030204" pitchFamily="34" charset="0"/>
              <a:buChar char="―"/>
            </a:pPr>
            <a:r>
              <a:rPr lang="en-US" sz="1400" dirty="0">
                <a:solidFill>
                  <a:schemeClr val="tx2"/>
                </a:solidFill>
              </a:rPr>
              <a:t>HLA requires that federates explicitly “join” a federation to enable federation management [see Monitoring and Control</a:t>
            </a:r>
            <a:r>
              <a:rPr lang="en-US" sz="1400" dirty="0" smtClean="0">
                <a:solidFill>
                  <a:schemeClr val="tx2"/>
                </a:solidFill>
              </a:rPr>
              <a:t>].</a:t>
            </a:r>
            <a:endParaRPr lang="en-US" sz="1400" dirty="0">
              <a:solidFill>
                <a:schemeClr val="tx2"/>
              </a:solidFill>
            </a:endParaRPr>
          </a:p>
          <a:p>
            <a:r>
              <a:rPr lang="en-US" sz="1400" dirty="0"/>
              <a:t>Gateways or middleware linking multiple architectures may exacerbate this issue.</a:t>
            </a:r>
          </a:p>
          <a:p>
            <a:r>
              <a:rPr lang="en-US" sz="1400" dirty="0"/>
              <a:t>Federations that connect to operational systems or instrumentation may need those systems or instrumentation to be switched on prior to initialization.</a:t>
            </a:r>
          </a:p>
          <a:p>
            <a:r>
              <a:rPr lang="en-US" sz="1400" dirty="0"/>
              <a:t>Sequencing constraints may be difficult to enforce automatically.</a:t>
            </a:r>
          </a:p>
          <a:p>
            <a:pPr lvl="1"/>
            <a:endParaRPr lang="en-US" sz="1800" dirty="0"/>
          </a:p>
          <a:p>
            <a:endParaRPr lang="en-US" dirty="0"/>
          </a:p>
        </p:txBody>
      </p:sp>
      <p:sp>
        <p:nvSpPr>
          <p:cNvPr id="4" name="Content Placeholder 3"/>
          <p:cNvSpPr>
            <a:spLocks noGrp="1"/>
          </p:cNvSpPr>
          <p:nvPr>
            <p:ph sz="half" idx="2"/>
          </p:nvPr>
        </p:nvSpPr>
        <p:spPr>
          <a:xfrm>
            <a:off x="4600904" y="1647497"/>
            <a:ext cx="3581400" cy="2356944"/>
          </a:xfrm>
        </p:spPr>
        <p:txBody>
          <a:bodyPr/>
          <a:lstStyle/>
          <a:p>
            <a:r>
              <a:rPr lang="en-US" sz="1600" dirty="0"/>
              <a:t>-- No definitions --</a:t>
            </a:r>
          </a:p>
          <a:p>
            <a:endParaRPr lang="en-US" sz="1600" dirty="0"/>
          </a:p>
          <a:p>
            <a:endParaRPr lang="en-US" dirty="0"/>
          </a:p>
        </p:txBody>
      </p:sp>
      <p:sp>
        <p:nvSpPr>
          <p:cNvPr id="5" name="Slide Number Placeholder 4"/>
          <p:cNvSpPr>
            <a:spLocks noGrp="1"/>
          </p:cNvSpPr>
          <p:nvPr>
            <p:ph type="sldNum" sz="quarter" idx="10"/>
          </p:nvPr>
        </p:nvSpPr>
        <p:spPr/>
        <p:txBody>
          <a:bodyPr/>
          <a:lstStyle/>
          <a:p>
            <a:fld id="{B50EF2F4-04EE-445C-A8A5-7605B104C707}" type="slidenum">
              <a:rPr lang="en-US" smtClean="0"/>
              <a:pPr/>
              <a:t>25</a:t>
            </a:fld>
            <a:endParaRPr lang="en-US"/>
          </a:p>
        </p:txBody>
      </p:sp>
      <p:sp>
        <p:nvSpPr>
          <p:cNvPr id="6" name="TextBox 5"/>
          <p:cNvSpPr txBox="1"/>
          <p:nvPr/>
        </p:nvSpPr>
        <p:spPr>
          <a:xfrm>
            <a:off x="4668650" y="4871487"/>
            <a:ext cx="3988026" cy="738664"/>
          </a:xfrm>
          <a:prstGeom prst="rect">
            <a:avLst/>
          </a:prstGeom>
          <a:solidFill>
            <a:srgbClr val="FD6D71"/>
          </a:solidFill>
        </p:spPr>
        <p:txBody>
          <a:bodyPr wrap="square" rtlCol="0">
            <a:spAutoFit/>
          </a:bodyPr>
          <a:lstStyle/>
          <a:p>
            <a:pPr algn="ctr"/>
            <a:r>
              <a:rPr lang="en-US" dirty="0" smtClean="0">
                <a:latin typeface="+mn-lt"/>
              </a:rPr>
              <a:t>Failure to synchronize may prevent some simulations from entering the federation or to enter in an inconsistent state.</a:t>
            </a:r>
            <a:endParaRPr lang="en-US" dirty="0">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2068221584"/>
              </p:ext>
            </p:extLst>
          </p:nvPr>
        </p:nvGraphicFramePr>
        <p:xfrm>
          <a:off x="4668650" y="5640124"/>
          <a:ext cx="3988026" cy="741680"/>
        </p:xfrm>
        <a:graphic>
          <a:graphicData uri="http://schemas.openxmlformats.org/drawingml/2006/table">
            <a:tbl>
              <a:tblPr firstRow="1" bandRow="1">
                <a:tableStyleId>{5940675A-B579-460E-94D1-54222C63F5DA}</a:tableStyleId>
              </a:tblPr>
              <a:tblGrid>
                <a:gridCol w="898710"/>
                <a:gridCol w="1090284"/>
                <a:gridCol w="1999032"/>
              </a:tblGrid>
              <a:tr h="370840">
                <a:tc>
                  <a:txBody>
                    <a:bodyPr/>
                    <a:lstStyle/>
                    <a:p>
                      <a:pPr algn="ctr"/>
                      <a:r>
                        <a:rPr lang="en-US" sz="1400" b="1" dirty="0" smtClean="0"/>
                        <a:t>DSEEP</a:t>
                      </a:r>
                      <a:endParaRPr lang="en-US" sz="1400" b="1" dirty="0"/>
                    </a:p>
                  </a:txBody>
                  <a:tcPr>
                    <a:solidFill>
                      <a:srgbClr val="CCFFCC"/>
                    </a:solidFill>
                  </a:tcPr>
                </a:tc>
                <a:tc>
                  <a:txBody>
                    <a:bodyPr/>
                    <a:lstStyle/>
                    <a:p>
                      <a:pPr algn="ctr"/>
                      <a:r>
                        <a:rPr lang="en-US" sz="1400" b="1" dirty="0" smtClean="0"/>
                        <a:t>DMAO</a:t>
                      </a:r>
                      <a:endParaRPr lang="en-US" sz="1400" b="1" dirty="0"/>
                    </a:p>
                  </a:txBody>
                  <a:tcPr>
                    <a:solidFill>
                      <a:schemeClr val="tx2">
                        <a:lumMod val="20000"/>
                        <a:lumOff val="80000"/>
                      </a:schemeClr>
                    </a:solidFill>
                  </a:tcPr>
                </a:tc>
                <a:tc>
                  <a:txBody>
                    <a:bodyPr/>
                    <a:lstStyle/>
                    <a:p>
                      <a:pPr algn="ctr"/>
                      <a:r>
                        <a:rPr lang="en-US" sz="1400" b="1" dirty="0" smtClean="0"/>
                        <a:t>FEAT</a:t>
                      </a:r>
                      <a:endParaRPr lang="en-US" sz="1400" b="1" dirty="0"/>
                    </a:p>
                  </a:txBody>
                  <a:tcPr>
                    <a:solidFill>
                      <a:schemeClr val="accent4">
                        <a:lumMod val="20000"/>
                        <a:lumOff val="80000"/>
                      </a:schemeClr>
                    </a:solidFill>
                  </a:tcPr>
                </a:tc>
              </a:tr>
              <a:tr h="370840">
                <a:tc>
                  <a:txBody>
                    <a:bodyPr/>
                    <a:lstStyle/>
                    <a:p>
                      <a:pPr algn="ctr"/>
                      <a:r>
                        <a:rPr lang="en-US" sz="1400" dirty="0" smtClean="0"/>
                        <a:t>4.4.2</a:t>
                      </a:r>
                      <a:endParaRPr lang="en-US" sz="1400" dirty="0"/>
                    </a:p>
                  </a:txBody>
                  <a:tcPr>
                    <a:solidFill>
                      <a:srgbClr val="CCFFCC"/>
                    </a:solidFill>
                  </a:tcPr>
                </a:tc>
                <a:tc>
                  <a:txBody>
                    <a:bodyPr/>
                    <a:lstStyle/>
                    <a:p>
                      <a:pPr algn="ctr"/>
                      <a:r>
                        <a:rPr lang="en-US" sz="1400" dirty="0" smtClean="0"/>
                        <a:t>4.4.2.1.3</a:t>
                      </a:r>
                      <a:endParaRPr lang="en-US" sz="1400" dirty="0"/>
                    </a:p>
                  </a:txBody>
                  <a:tcPr>
                    <a:solidFill>
                      <a:schemeClr val="tx2">
                        <a:lumMod val="20000"/>
                        <a:lumOff val="80000"/>
                      </a:schemeClr>
                    </a:solidFill>
                  </a:tcPr>
                </a:tc>
                <a:tc>
                  <a:txBody>
                    <a:bodyPr/>
                    <a:lstStyle/>
                    <a:p>
                      <a:r>
                        <a:rPr lang="en-US" sz="1200" dirty="0" smtClean="0"/>
                        <a:t>Execution/</a:t>
                      </a:r>
                      <a:r>
                        <a:rPr lang="en-US" sz="1200" dirty="0" err="1" smtClean="0"/>
                        <a:t>executionStates</a:t>
                      </a:r>
                      <a:endParaRPr lang="en-US" sz="1200" dirty="0"/>
                    </a:p>
                  </a:txBody>
                  <a:tcPr>
                    <a:solidFill>
                      <a:schemeClr val="accent4">
                        <a:lumMod val="20000"/>
                        <a:lumOff val="80000"/>
                      </a:schemeClr>
                    </a:solidFill>
                  </a:tcPr>
                </a:tc>
              </a:tr>
            </a:tbl>
          </a:graphicData>
        </a:graphic>
      </p:graphicFrame>
    </p:spTree>
    <p:extLst>
      <p:ext uri="{BB962C8B-B14F-4D97-AF65-F5344CB8AC3E}">
        <p14:creationId xmlns:p14="http://schemas.microsoft.com/office/powerpoint/2010/main" val="2144333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Incompatible Algorithmic Models</a:t>
            </a:r>
          </a:p>
        </p:txBody>
      </p:sp>
      <p:sp>
        <p:nvSpPr>
          <p:cNvPr id="3" name="Content Placeholder 2"/>
          <p:cNvSpPr>
            <a:spLocks noGrp="1"/>
          </p:cNvSpPr>
          <p:nvPr>
            <p:ph sz="half" idx="1"/>
          </p:nvPr>
        </p:nvSpPr>
        <p:spPr/>
        <p:txBody>
          <a:bodyPr/>
          <a:lstStyle/>
          <a:p>
            <a:r>
              <a:rPr lang="en-US" sz="1600" dirty="0"/>
              <a:t>Physical phenomena may be modeled in simulations using different and incompatible algorithms, e.g.</a:t>
            </a:r>
          </a:p>
          <a:p>
            <a:pPr lvl="1">
              <a:buFont typeface="Calibri" panose="020F0502020204030204" pitchFamily="34" charset="0"/>
              <a:buChar char="―"/>
            </a:pPr>
            <a:r>
              <a:rPr lang="en-US" sz="1400" dirty="0">
                <a:solidFill>
                  <a:schemeClr val="tx2"/>
                </a:solidFill>
              </a:rPr>
              <a:t>Dead reckoning</a:t>
            </a:r>
          </a:p>
          <a:p>
            <a:pPr lvl="1">
              <a:buFont typeface="Calibri" panose="020F0502020204030204" pitchFamily="34" charset="0"/>
              <a:buChar char="―"/>
            </a:pPr>
            <a:r>
              <a:rPr lang="en-US" sz="1400" dirty="0">
                <a:solidFill>
                  <a:schemeClr val="tx2"/>
                </a:solidFill>
              </a:rPr>
              <a:t>Aggregation</a:t>
            </a:r>
          </a:p>
          <a:p>
            <a:pPr lvl="1">
              <a:buFont typeface="Calibri" panose="020F0502020204030204" pitchFamily="34" charset="0"/>
              <a:buChar char="―"/>
            </a:pPr>
            <a:r>
              <a:rPr lang="en-US" sz="1400" dirty="0">
                <a:solidFill>
                  <a:schemeClr val="tx2"/>
                </a:solidFill>
              </a:rPr>
              <a:t>Effects adjudication</a:t>
            </a:r>
          </a:p>
          <a:p>
            <a:r>
              <a:rPr lang="en-US" sz="1600" dirty="0"/>
              <a:t>If simulations logically engaged in modeling the same phenomenon use incompatible algorithms, their results can vary.</a:t>
            </a:r>
          </a:p>
          <a:p>
            <a:pPr lvl="1">
              <a:buFont typeface="Calibri" panose="020F0502020204030204" pitchFamily="34" charset="0"/>
              <a:buChar char="―"/>
            </a:pPr>
            <a:r>
              <a:rPr lang="en-US" sz="1400" dirty="0">
                <a:solidFill>
                  <a:schemeClr val="tx2"/>
                </a:solidFill>
              </a:rPr>
              <a:t>Potentially, this can impact the federation’s validity, particularly fair fight.</a:t>
            </a:r>
          </a:p>
          <a:p>
            <a:pPr lvl="1"/>
            <a:endParaRPr lang="en-US" sz="1400" dirty="0">
              <a:solidFill>
                <a:schemeClr val="tx2"/>
              </a:solidFill>
            </a:endParaRPr>
          </a:p>
          <a:p>
            <a:endParaRPr lang="en-US" dirty="0"/>
          </a:p>
        </p:txBody>
      </p:sp>
      <p:sp>
        <p:nvSpPr>
          <p:cNvPr id="4" name="Content Placeholder 3"/>
          <p:cNvSpPr>
            <a:spLocks noGrp="1"/>
          </p:cNvSpPr>
          <p:nvPr>
            <p:ph sz="half" idx="2"/>
          </p:nvPr>
        </p:nvSpPr>
        <p:spPr>
          <a:xfrm>
            <a:off x="4648200" y="1600200"/>
            <a:ext cx="3581400" cy="3224048"/>
          </a:xfrm>
        </p:spPr>
        <p:txBody>
          <a:bodyPr/>
          <a:lstStyle/>
          <a:p>
            <a:r>
              <a:rPr lang="en-US" sz="1200" dirty="0">
                <a:solidFill>
                  <a:schemeClr val="tx2"/>
                </a:solidFill>
              </a:rPr>
              <a:t>Aggregation</a:t>
            </a:r>
            <a:r>
              <a:rPr lang="en-US" sz="1200" dirty="0"/>
              <a:t> – ability to group entities while preserving the collective effects of entity behavior and interaction while </a:t>
            </a:r>
            <a:r>
              <a:rPr lang="en-US" sz="1200" dirty="0" smtClean="0"/>
              <a:t>grouped.</a:t>
            </a:r>
            <a:endParaRPr lang="en-US" sz="1200" dirty="0"/>
          </a:p>
          <a:p>
            <a:r>
              <a:rPr lang="en-US" sz="1200" dirty="0">
                <a:solidFill>
                  <a:schemeClr val="tx2"/>
                </a:solidFill>
              </a:rPr>
              <a:t>Dead reckoning </a:t>
            </a:r>
            <a:r>
              <a:rPr lang="en-US" sz="1200" dirty="0"/>
              <a:t>- simulations maintain a simplified representation of the positions of nearby entities and extrapolate their last reported positions </a:t>
            </a:r>
            <a:r>
              <a:rPr lang="en-US" sz="1200" dirty="0" smtClean="0"/>
              <a:t>until </a:t>
            </a:r>
            <a:r>
              <a:rPr lang="en-US" sz="1200" dirty="0"/>
              <a:t>the next state update information </a:t>
            </a:r>
            <a:r>
              <a:rPr lang="en-US" sz="1200" dirty="0" smtClean="0"/>
              <a:t>arrives.</a:t>
            </a:r>
            <a:endParaRPr lang="en-US" sz="1200" dirty="0"/>
          </a:p>
          <a:p>
            <a:r>
              <a:rPr lang="en-US" sz="1200" dirty="0">
                <a:solidFill>
                  <a:schemeClr val="tx2"/>
                </a:solidFill>
              </a:rPr>
              <a:t>Effects adjudication </a:t>
            </a:r>
            <a:r>
              <a:rPr lang="en-US" sz="1200" dirty="0"/>
              <a:t>– estimating the effects of individual simulations' actions on other </a:t>
            </a:r>
            <a:r>
              <a:rPr lang="en-US" sz="1200" dirty="0" smtClean="0"/>
              <a:t>simulations.</a:t>
            </a:r>
            <a:endParaRPr lang="en-US" sz="1200" dirty="0"/>
          </a:p>
          <a:p>
            <a:endParaRPr lang="en-US" dirty="0"/>
          </a:p>
        </p:txBody>
      </p:sp>
      <p:sp>
        <p:nvSpPr>
          <p:cNvPr id="5" name="Slide Number Placeholder 4"/>
          <p:cNvSpPr>
            <a:spLocks noGrp="1"/>
          </p:cNvSpPr>
          <p:nvPr>
            <p:ph type="sldNum" sz="quarter" idx="10"/>
          </p:nvPr>
        </p:nvSpPr>
        <p:spPr/>
        <p:txBody>
          <a:bodyPr/>
          <a:lstStyle/>
          <a:p>
            <a:fld id="{B50EF2F4-04EE-445C-A8A5-7605B104C707}" type="slidenum">
              <a:rPr lang="en-US" smtClean="0"/>
              <a:pPr/>
              <a:t>26</a:t>
            </a:fld>
            <a:endParaRPr lang="en-US"/>
          </a:p>
        </p:txBody>
      </p:sp>
      <p:sp>
        <p:nvSpPr>
          <p:cNvPr id="7" name="TextBox 6"/>
          <p:cNvSpPr txBox="1"/>
          <p:nvPr/>
        </p:nvSpPr>
        <p:spPr>
          <a:xfrm>
            <a:off x="4691271" y="4389502"/>
            <a:ext cx="3955772" cy="523220"/>
          </a:xfrm>
          <a:prstGeom prst="rect">
            <a:avLst/>
          </a:prstGeom>
          <a:solidFill>
            <a:srgbClr val="FD6D71"/>
          </a:solidFill>
        </p:spPr>
        <p:txBody>
          <a:bodyPr wrap="square" rtlCol="0">
            <a:spAutoFit/>
          </a:bodyPr>
          <a:lstStyle/>
          <a:p>
            <a:pPr algn="ctr"/>
            <a:r>
              <a:rPr lang="en-US" dirty="0" smtClean="0">
                <a:latin typeface="+mn-lt"/>
              </a:rPr>
              <a:t>Incompatible models can introduce inconsistent and invalid simulation states.</a:t>
            </a:r>
            <a:endParaRPr lang="en-US" dirty="0">
              <a:latin typeface="+mn-lt"/>
            </a:endParaRPr>
          </a:p>
        </p:txBody>
      </p:sp>
      <p:graphicFrame>
        <p:nvGraphicFramePr>
          <p:cNvPr id="8" name="Table 7"/>
          <p:cNvGraphicFramePr>
            <a:graphicFrameLocks noGrp="1"/>
          </p:cNvGraphicFramePr>
          <p:nvPr>
            <p:extLst>
              <p:ext uri="{D42A27DB-BD31-4B8C-83A1-F6EECF244321}">
                <p14:modId xmlns:p14="http://schemas.microsoft.com/office/powerpoint/2010/main" val="286630720"/>
              </p:ext>
            </p:extLst>
          </p:nvPr>
        </p:nvGraphicFramePr>
        <p:xfrm>
          <a:off x="4698766" y="4959203"/>
          <a:ext cx="3966105" cy="1314443"/>
        </p:xfrm>
        <a:graphic>
          <a:graphicData uri="http://schemas.openxmlformats.org/drawingml/2006/table">
            <a:tbl>
              <a:tblPr firstRow="1" bandRow="1">
                <a:tableStyleId>{5940675A-B579-460E-94D1-54222C63F5DA}</a:tableStyleId>
              </a:tblPr>
              <a:tblGrid>
                <a:gridCol w="893770"/>
                <a:gridCol w="906906"/>
                <a:gridCol w="2165429"/>
              </a:tblGrid>
              <a:tr h="520763">
                <a:tc>
                  <a:txBody>
                    <a:bodyPr/>
                    <a:lstStyle/>
                    <a:p>
                      <a:pPr algn="ctr"/>
                      <a:r>
                        <a:rPr lang="en-US" sz="1600" b="1" dirty="0" smtClean="0"/>
                        <a:t>DSEEP</a:t>
                      </a:r>
                      <a:endParaRPr lang="en-US" sz="1600" b="1" dirty="0"/>
                    </a:p>
                  </a:txBody>
                  <a:tcPr>
                    <a:solidFill>
                      <a:srgbClr val="CCFFCC"/>
                    </a:solidFill>
                  </a:tcPr>
                </a:tc>
                <a:tc>
                  <a:txBody>
                    <a:bodyPr/>
                    <a:lstStyle/>
                    <a:p>
                      <a:pPr algn="ctr"/>
                      <a:r>
                        <a:rPr lang="en-US" sz="1600" b="1" dirty="0" smtClean="0"/>
                        <a:t>DMAO</a:t>
                      </a:r>
                      <a:endParaRPr lang="en-US" sz="1600" b="1" dirty="0"/>
                    </a:p>
                  </a:txBody>
                  <a:tcPr>
                    <a:solidFill>
                      <a:schemeClr val="tx2">
                        <a:lumMod val="20000"/>
                        <a:lumOff val="80000"/>
                      </a:schemeClr>
                    </a:solidFill>
                  </a:tcPr>
                </a:tc>
                <a:tc>
                  <a:txBody>
                    <a:bodyPr/>
                    <a:lstStyle/>
                    <a:p>
                      <a:pPr algn="ctr"/>
                      <a:r>
                        <a:rPr lang="en-US" sz="1600" b="1" dirty="0" smtClean="0"/>
                        <a:t>FEAT</a:t>
                      </a:r>
                      <a:endParaRPr lang="en-US" sz="1600" b="1" dirty="0"/>
                    </a:p>
                  </a:txBody>
                  <a:tcPr>
                    <a:solidFill>
                      <a:schemeClr val="accent4">
                        <a:lumMod val="20000"/>
                        <a:lumOff val="80000"/>
                      </a:schemeClr>
                    </a:solidFill>
                  </a:tcPr>
                </a:tc>
              </a:tr>
              <a:tr h="793680">
                <a:tc>
                  <a:txBody>
                    <a:bodyPr/>
                    <a:lstStyle/>
                    <a:p>
                      <a:pPr algn="ctr"/>
                      <a:r>
                        <a:rPr lang="en-US" sz="1400" dirty="0" smtClean="0"/>
                        <a:t>4.2.2, 4.4.2</a:t>
                      </a:r>
                      <a:endParaRPr lang="en-US" sz="1400" dirty="0"/>
                    </a:p>
                  </a:txBody>
                  <a:tcPr>
                    <a:solidFill>
                      <a:srgbClr val="CCFFCC"/>
                    </a:solidFill>
                  </a:tcPr>
                </a:tc>
                <a:tc>
                  <a:txBody>
                    <a:bodyPr/>
                    <a:lstStyle/>
                    <a:p>
                      <a:pPr algn="ctr"/>
                      <a:r>
                        <a:rPr lang="en-US" sz="1400" dirty="0" smtClean="0"/>
                        <a:t>4.4.3.1.1</a:t>
                      </a:r>
                      <a:endParaRPr lang="en-US" sz="1400" dirty="0"/>
                    </a:p>
                  </a:txBody>
                  <a:tcPr>
                    <a:solidFill>
                      <a:schemeClr val="tx2">
                        <a:lumMod val="20000"/>
                        <a:lumOff val="80000"/>
                      </a:schemeClr>
                    </a:solidFill>
                  </a:tcPr>
                </a:tc>
                <a:tc>
                  <a:txBody>
                    <a:bodyPr/>
                    <a:lstStyle/>
                    <a:p>
                      <a:r>
                        <a:rPr lang="en-US" sz="1200" dirty="0" smtClean="0"/>
                        <a:t>Modeling/</a:t>
                      </a:r>
                      <a:r>
                        <a:rPr lang="en-US" sz="1200" dirty="0" err="1" smtClean="0"/>
                        <a:t>deadReckoning</a:t>
                      </a:r>
                      <a:r>
                        <a:rPr lang="en-US" sz="1200" dirty="0" smtClean="0"/>
                        <a:t>, Modeling/</a:t>
                      </a:r>
                      <a:r>
                        <a:rPr lang="en-US" sz="1200" dirty="0" err="1" smtClean="0"/>
                        <a:t>effectsAdjudication</a:t>
                      </a:r>
                      <a:r>
                        <a:rPr lang="en-US" sz="1200" dirty="0" smtClean="0"/>
                        <a:t>,</a:t>
                      </a:r>
                    </a:p>
                    <a:p>
                      <a:r>
                        <a:rPr lang="en-US" sz="1200" dirty="0" smtClean="0"/>
                        <a:t>Modeling/aggregation</a:t>
                      </a:r>
                      <a:endParaRPr lang="en-US" sz="1200" dirty="0"/>
                    </a:p>
                  </a:txBody>
                  <a:tcPr>
                    <a:solidFill>
                      <a:schemeClr val="accent4">
                        <a:lumMod val="20000"/>
                        <a:lumOff val="80000"/>
                      </a:schemeClr>
                    </a:solidFill>
                  </a:tcPr>
                </a:tc>
              </a:tr>
            </a:tbl>
          </a:graphicData>
        </a:graphic>
      </p:graphicFrame>
    </p:spTree>
    <p:extLst>
      <p:ext uri="{BB962C8B-B14F-4D97-AF65-F5344CB8AC3E}">
        <p14:creationId xmlns:p14="http://schemas.microsoft.com/office/powerpoint/2010/main" val="2107717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Configuration</a:t>
            </a:r>
          </a:p>
        </p:txBody>
      </p:sp>
      <p:sp>
        <p:nvSpPr>
          <p:cNvPr id="3" name="Content Placeholder 2"/>
          <p:cNvSpPr>
            <a:spLocks noGrp="1"/>
          </p:cNvSpPr>
          <p:nvPr>
            <p:ph sz="half" idx="1"/>
          </p:nvPr>
        </p:nvSpPr>
        <p:spPr/>
        <p:txBody>
          <a:bodyPr/>
          <a:lstStyle/>
          <a:p>
            <a:r>
              <a:rPr lang="en-US" sz="1400" dirty="0"/>
              <a:t>Incompatibilities may be introduced by network protocol configuration options preferred by different simulation architectures including varying data formats.</a:t>
            </a:r>
          </a:p>
          <a:p>
            <a:pPr lvl="1">
              <a:buFont typeface="Calibri" panose="020F0502020204030204" pitchFamily="34" charset="0"/>
              <a:buChar char="―"/>
            </a:pPr>
            <a:r>
              <a:rPr lang="en-US" sz="1400" dirty="0">
                <a:solidFill>
                  <a:schemeClr val="tx2"/>
                </a:solidFill>
              </a:rPr>
              <a:t>DIS prefers User Datagram Protocol (UDP).</a:t>
            </a:r>
          </a:p>
          <a:p>
            <a:pPr lvl="1">
              <a:buFont typeface="Calibri" panose="020F0502020204030204" pitchFamily="34" charset="0"/>
              <a:buChar char="―"/>
            </a:pPr>
            <a:r>
              <a:rPr lang="en-US" sz="1400" dirty="0">
                <a:solidFill>
                  <a:schemeClr val="tx2"/>
                </a:solidFill>
              </a:rPr>
              <a:t>HLA RTIs may require multicast.</a:t>
            </a:r>
          </a:p>
          <a:p>
            <a:pPr lvl="2"/>
            <a:r>
              <a:rPr lang="en-US" sz="1400" dirty="0"/>
              <a:t>Multicast is not a standard setting for DoD routers.</a:t>
            </a:r>
          </a:p>
          <a:p>
            <a:r>
              <a:rPr lang="en-US" sz="1400" dirty="0"/>
              <a:t>This may require conversion of data formats to the most efficient protocol.</a:t>
            </a:r>
          </a:p>
          <a:p>
            <a:pPr lvl="1">
              <a:buFont typeface="Calibri" panose="020F0502020204030204" pitchFamily="34" charset="0"/>
              <a:buChar char="―"/>
            </a:pPr>
            <a:r>
              <a:rPr lang="en-US" sz="1400" dirty="0">
                <a:solidFill>
                  <a:schemeClr val="tx2"/>
                </a:solidFill>
              </a:rPr>
              <a:t>Which in turn may require introducing gateways with attendant cost, schedule, and technical risk.</a:t>
            </a:r>
          </a:p>
          <a:p>
            <a:endParaRPr lang="en-US" dirty="0"/>
          </a:p>
        </p:txBody>
      </p:sp>
      <p:sp>
        <p:nvSpPr>
          <p:cNvPr id="4" name="Content Placeholder 3"/>
          <p:cNvSpPr>
            <a:spLocks noGrp="1"/>
          </p:cNvSpPr>
          <p:nvPr>
            <p:ph sz="half" idx="2"/>
          </p:nvPr>
        </p:nvSpPr>
        <p:spPr>
          <a:xfrm>
            <a:off x="4648200" y="1600200"/>
            <a:ext cx="3581400" cy="2561897"/>
          </a:xfrm>
        </p:spPr>
        <p:txBody>
          <a:bodyPr/>
          <a:lstStyle/>
          <a:p>
            <a:r>
              <a:rPr lang="en-US" sz="1600" dirty="0">
                <a:solidFill>
                  <a:schemeClr val="tx2"/>
                </a:solidFill>
              </a:rPr>
              <a:t>User Datagram Protocol </a:t>
            </a:r>
            <a:r>
              <a:rPr lang="en-US" sz="1600" dirty="0"/>
              <a:t>– a connectionless, best effort, "unreliable" </a:t>
            </a:r>
            <a:r>
              <a:rPr lang="en-US" sz="1600" dirty="0" smtClean="0"/>
              <a:t>protocol.</a:t>
            </a:r>
            <a:endParaRPr lang="en-US" sz="1600" dirty="0"/>
          </a:p>
          <a:p>
            <a:r>
              <a:rPr lang="en-US" sz="1600" dirty="0">
                <a:solidFill>
                  <a:schemeClr val="tx2"/>
                </a:solidFill>
              </a:rPr>
              <a:t>Multicast </a:t>
            </a:r>
            <a:r>
              <a:rPr lang="en-US" sz="1600" dirty="0"/>
              <a:t>- one-to-many or many-to-many distribution group communication where information is addressed to a group of destination computers </a:t>
            </a:r>
            <a:r>
              <a:rPr lang="en-US" sz="1600" dirty="0" smtClean="0"/>
              <a:t>simultaneously.</a:t>
            </a:r>
            <a:endParaRPr lang="en-US" sz="1600" dirty="0"/>
          </a:p>
          <a:p>
            <a:endParaRPr lang="en-US" dirty="0">
              <a:solidFill>
                <a:schemeClr val="tx2"/>
              </a:solidFill>
            </a:endParaRPr>
          </a:p>
        </p:txBody>
      </p:sp>
      <p:sp>
        <p:nvSpPr>
          <p:cNvPr id="5" name="Slide Number Placeholder 4"/>
          <p:cNvSpPr>
            <a:spLocks noGrp="1"/>
          </p:cNvSpPr>
          <p:nvPr>
            <p:ph type="sldNum" sz="quarter" idx="10"/>
          </p:nvPr>
        </p:nvSpPr>
        <p:spPr/>
        <p:txBody>
          <a:bodyPr/>
          <a:lstStyle/>
          <a:p>
            <a:fld id="{B50EF2F4-04EE-445C-A8A5-7605B104C707}" type="slidenum">
              <a:rPr lang="en-US" smtClean="0"/>
              <a:pPr/>
              <a:t>27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026516150"/>
              </p:ext>
            </p:extLst>
          </p:nvPr>
        </p:nvGraphicFramePr>
        <p:xfrm>
          <a:off x="4533615" y="5045028"/>
          <a:ext cx="4141171" cy="1340201"/>
        </p:xfrm>
        <a:graphic>
          <a:graphicData uri="http://schemas.openxmlformats.org/drawingml/2006/table">
            <a:tbl>
              <a:tblPr firstRow="1" bandRow="1">
                <a:tableStyleId>{5940675A-B579-460E-94D1-54222C63F5DA}</a:tableStyleId>
              </a:tblPr>
              <a:tblGrid>
                <a:gridCol w="933222"/>
                <a:gridCol w="946937"/>
                <a:gridCol w="2261012"/>
              </a:tblGrid>
              <a:tr h="323803">
                <a:tc>
                  <a:txBody>
                    <a:bodyPr/>
                    <a:lstStyle/>
                    <a:p>
                      <a:pPr algn="ctr"/>
                      <a:r>
                        <a:rPr lang="en-US" sz="1400" b="1" dirty="0" smtClean="0"/>
                        <a:t>DSEEP</a:t>
                      </a:r>
                      <a:endParaRPr lang="en-US" sz="1400" b="1" dirty="0"/>
                    </a:p>
                  </a:txBody>
                  <a:tcPr>
                    <a:solidFill>
                      <a:srgbClr val="CCFFCC"/>
                    </a:solidFill>
                  </a:tcPr>
                </a:tc>
                <a:tc>
                  <a:txBody>
                    <a:bodyPr/>
                    <a:lstStyle/>
                    <a:p>
                      <a:pPr algn="ctr"/>
                      <a:r>
                        <a:rPr lang="en-US" sz="1400" b="1" dirty="0" smtClean="0"/>
                        <a:t>DMAO</a:t>
                      </a:r>
                      <a:endParaRPr lang="en-US" sz="1400" b="1" dirty="0"/>
                    </a:p>
                  </a:txBody>
                  <a:tcPr>
                    <a:solidFill>
                      <a:schemeClr val="tx2">
                        <a:lumMod val="20000"/>
                        <a:lumOff val="80000"/>
                      </a:schemeClr>
                    </a:solidFill>
                  </a:tcPr>
                </a:tc>
                <a:tc>
                  <a:txBody>
                    <a:bodyPr/>
                    <a:lstStyle/>
                    <a:p>
                      <a:pPr algn="ctr"/>
                      <a:r>
                        <a:rPr lang="en-US" sz="1400" b="1" dirty="0" smtClean="0"/>
                        <a:t>FEAT</a:t>
                      </a:r>
                      <a:endParaRPr lang="en-US" sz="1400" b="1" dirty="0"/>
                    </a:p>
                  </a:txBody>
                  <a:tcPr>
                    <a:solidFill>
                      <a:schemeClr val="accent4">
                        <a:lumMod val="20000"/>
                        <a:lumOff val="80000"/>
                      </a:schemeClr>
                    </a:solidFill>
                  </a:tcPr>
                </a:tc>
              </a:tr>
              <a:tr h="1016398">
                <a:tc>
                  <a:txBody>
                    <a:bodyPr/>
                    <a:lstStyle/>
                    <a:p>
                      <a:pPr algn="ctr"/>
                      <a:r>
                        <a:rPr lang="en-US" sz="1400" dirty="0" smtClean="0"/>
                        <a:t>4.4.4</a:t>
                      </a:r>
                      <a:endParaRPr lang="en-US" sz="1400" dirty="0"/>
                    </a:p>
                  </a:txBody>
                  <a:tcPr>
                    <a:solidFill>
                      <a:srgbClr val="CCFFCC"/>
                    </a:solidFill>
                  </a:tcPr>
                </a:tc>
                <a:tc>
                  <a:txBody>
                    <a:bodyPr/>
                    <a:lstStyle/>
                    <a:p>
                      <a:pPr algn="ctr"/>
                      <a:r>
                        <a:rPr lang="en-US" sz="1400" dirty="0" smtClean="0"/>
                        <a:t>4.4.4.1.1</a:t>
                      </a:r>
                      <a:endParaRPr lang="en-US" sz="1400" dirty="0"/>
                    </a:p>
                  </a:txBody>
                  <a:tcPr>
                    <a:solidFill>
                      <a:schemeClr val="tx2">
                        <a:lumMod val="20000"/>
                        <a:lumOff val="80000"/>
                      </a:schemeClr>
                    </a:solidFill>
                  </a:tcPr>
                </a:tc>
                <a:tc>
                  <a:txBody>
                    <a:bodyPr/>
                    <a:lstStyle/>
                    <a:p>
                      <a:r>
                        <a:rPr lang="en-US" sz="1400" dirty="0" smtClean="0"/>
                        <a:t>Infrastructure/networking, Infrastructure/</a:t>
                      </a:r>
                      <a:r>
                        <a:rPr lang="en-US" sz="1400" dirty="0" err="1" smtClean="0"/>
                        <a:t>secondaryCommChannels</a:t>
                      </a:r>
                      <a:endParaRPr lang="en-US" sz="1400" dirty="0"/>
                    </a:p>
                  </a:txBody>
                  <a:tcPr>
                    <a:solidFill>
                      <a:schemeClr val="accent4">
                        <a:lumMod val="20000"/>
                        <a:lumOff val="80000"/>
                      </a:schemeClr>
                    </a:solidFill>
                  </a:tcPr>
                </a:tc>
              </a:tr>
            </a:tbl>
          </a:graphicData>
        </a:graphic>
      </p:graphicFrame>
      <p:sp>
        <p:nvSpPr>
          <p:cNvPr id="7" name="TextBox 6"/>
          <p:cNvSpPr txBox="1"/>
          <p:nvPr/>
        </p:nvSpPr>
        <p:spPr>
          <a:xfrm>
            <a:off x="4522304" y="4457355"/>
            <a:ext cx="4171826" cy="553998"/>
          </a:xfrm>
          <a:prstGeom prst="rect">
            <a:avLst/>
          </a:prstGeom>
          <a:solidFill>
            <a:srgbClr val="FD6D71"/>
          </a:solidFill>
        </p:spPr>
        <p:txBody>
          <a:bodyPr wrap="square" rtlCol="0">
            <a:spAutoFit/>
          </a:bodyPr>
          <a:lstStyle/>
          <a:p>
            <a:pPr algn="ctr"/>
            <a:r>
              <a:rPr lang="en-US" dirty="0" smtClean="0">
                <a:latin typeface="+mn-lt"/>
              </a:rPr>
              <a:t>Incompatible network configurations may prevent </a:t>
            </a:r>
            <a:r>
              <a:rPr lang="en-US" dirty="0">
                <a:latin typeface="+mn-lt"/>
              </a:rPr>
              <a:t>simulations from communicating</a:t>
            </a:r>
            <a:r>
              <a:rPr lang="en-US" sz="1600" dirty="0" smtClean="0"/>
              <a:t>.</a:t>
            </a:r>
            <a:endParaRPr lang="en-US" sz="1600" dirty="0"/>
          </a:p>
        </p:txBody>
      </p:sp>
    </p:spTree>
    <p:extLst>
      <p:ext uri="{BB962C8B-B14F-4D97-AF65-F5344CB8AC3E}">
        <p14:creationId xmlns:p14="http://schemas.microsoft.com/office/powerpoint/2010/main" val="2666321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and Control</a:t>
            </a:r>
          </a:p>
        </p:txBody>
      </p:sp>
      <p:sp>
        <p:nvSpPr>
          <p:cNvPr id="3" name="Content Placeholder 2"/>
          <p:cNvSpPr>
            <a:spLocks noGrp="1"/>
          </p:cNvSpPr>
          <p:nvPr>
            <p:ph sz="half" idx="1"/>
          </p:nvPr>
        </p:nvSpPr>
        <p:spPr/>
        <p:txBody>
          <a:bodyPr/>
          <a:lstStyle/>
          <a:p>
            <a:r>
              <a:rPr lang="en-US" sz="1400" dirty="0"/>
              <a:t>Monitoring</a:t>
            </a:r>
          </a:p>
          <a:p>
            <a:pPr lvl="1">
              <a:buFont typeface="Calibri" panose="020F0502020204030204" pitchFamily="34" charset="0"/>
              <a:buChar char="―"/>
            </a:pPr>
            <a:r>
              <a:rPr lang="en-US" sz="1200" dirty="0">
                <a:solidFill>
                  <a:schemeClr val="tx2"/>
                </a:solidFill>
              </a:rPr>
              <a:t>Confirm that applications continue to execute as expected</a:t>
            </a:r>
          </a:p>
          <a:p>
            <a:pPr lvl="1">
              <a:buFont typeface="Calibri" panose="020F0502020204030204" pitchFamily="34" charset="0"/>
              <a:buChar char="―"/>
            </a:pPr>
            <a:r>
              <a:rPr lang="en-US" sz="1200" dirty="0">
                <a:solidFill>
                  <a:schemeClr val="tx2"/>
                </a:solidFill>
              </a:rPr>
              <a:t>Observe the status and disposition of simulated entities</a:t>
            </a:r>
          </a:p>
          <a:p>
            <a:r>
              <a:rPr lang="en-US" sz="1400" dirty="0"/>
              <a:t>Control</a:t>
            </a:r>
          </a:p>
          <a:p>
            <a:pPr lvl="1">
              <a:buFont typeface="Calibri" panose="020F0502020204030204" pitchFamily="34" charset="0"/>
              <a:buChar char="―"/>
            </a:pPr>
            <a:r>
              <a:rPr lang="en-US" sz="1200" dirty="0">
                <a:solidFill>
                  <a:schemeClr val="tx2"/>
                </a:solidFill>
              </a:rPr>
              <a:t>Explicitly directing applications to perform management operations: </a:t>
            </a:r>
          </a:p>
          <a:p>
            <a:pPr lvl="2"/>
            <a:r>
              <a:rPr lang="en-US" sz="1100" dirty="0"/>
              <a:t>Initializing</a:t>
            </a:r>
          </a:p>
          <a:p>
            <a:pPr lvl="2"/>
            <a:r>
              <a:rPr lang="en-US" sz="1100" dirty="0"/>
              <a:t>Pausing / resuming</a:t>
            </a:r>
          </a:p>
          <a:p>
            <a:pPr lvl="2"/>
            <a:r>
              <a:rPr lang="en-US" sz="1100" dirty="0"/>
              <a:t>Joining and leaving the simulation</a:t>
            </a:r>
          </a:p>
          <a:p>
            <a:pPr lvl="1">
              <a:buFont typeface="Calibri" panose="020F0502020204030204" pitchFamily="34" charset="0"/>
              <a:buChar char="―"/>
            </a:pPr>
            <a:r>
              <a:rPr lang="en-US" sz="1200" dirty="0">
                <a:solidFill>
                  <a:schemeClr val="tx2"/>
                </a:solidFill>
              </a:rPr>
              <a:t>Some simulations also have the hooks to have individual entities controlled externally, e.g. moving their position.</a:t>
            </a:r>
            <a:endParaRPr lang="en-US" sz="1400" dirty="0">
              <a:solidFill>
                <a:schemeClr val="tx2"/>
              </a:solidFill>
            </a:endParaRPr>
          </a:p>
          <a:p>
            <a:r>
              <a:rPr lang="en-US" sz="1400" dirty="0"/>
              <a:t>Without hooks and applications for monitoring and control of the simulation environment, a single simulation application can hang or crash the e</a:t>
            </a:r>
            <a:r>
              <a:rPr lang="en-US" sz="1600" dirty="0"/>
              <a:t>ntire environment.</a:t>
            </a:r>
          </a:p>
          <a:p>
            <a:pPr lvl="1">
              <a:buFont typeface="Calibri" panose="020F0502020204030204" pitchFamily="34" charset="0"/>
              <a:buChar char="―"/>
            </a:pPr>
            <a:r>
              <a:rPr lang="en-US" sz="1200" dirty="0">
                <a:solidFill>
                  <a:schemeClr val="tx2"/>
                </a:solidFill>
              </a:rPr>
              <a:t>The HLA has the Management Object Model (MOM) that provides the hooks into the RTI to monitor and control a federation</a:t>
            </a:r>
            <a:r>
              <a:rPr lang="en-US" sz="1200" dirty="0"/>
              <a:t>.</a:t>
            </a:r>
          </a:p>
          <a:p>
            <a:endParaRPr lang="en-US" dirty="0"/>
          </a:p>
        </p:txBody>
      </p:sp>
      <p:sp>
        <p:nvSpPr>
          <p:cNvPr id="4" name="Content Placeholder 3"/>
          <p:cNvSpPr>
            <a:spLocks noGrp="1"/>
          </p:cNvSpPr>
          <p:nvPr>
            <p:ph sz="half" idx="2"/>
          </p:nvPr>
        </p:nvSpPr>
        <p:spPr>
          <a:xfrm>
            <a:off x="4648200" y="1600200"/>
            <a:ext cx="3581400" cy="2404241"/>
          </a:xfrm>
        </p:spPr>
        <p:txBody>
          <a:bodyPr/>
          <a:lstStyle/>
          <a:p>
            <a:r>
              <a:rPr lang="en-US" sz="1600" dirty="0"/>
              <a:t>-- No definitions --</a:t>
            </a:r>
          </a:p>
          <a:p>
            <a:endParaRPr lang="en-US" dirty="0"/>
          </a:p>
        </p:txBody>
      </p:sp>
      <p:sp>
        <p:nvSpPr>
          <p:cNvPr id="5" name="Slide Number Placeholder 4"/>
          <p:cNvSpPr>
            <a:spLocks noGrp="1"/>
          </p:cNvSpPr>
          <p:nvPr>
            <p:ph type="sldNum" sz="quarter" idx="10"/>
          </p:nvPr>
        </p:nvSpPr>
        <p:spPr/>
        <p:txBody>
          <a:bodyPr/>
          <a:lstStyle/>
          <a:p>
            <a:fld id="{B50EF2F4-04EE-445C-A8A5-7605B104C707}" type="slidenum">
              <a:rPr lang="en-US" smtClean="0"/>
              <a:pPr/>
              <a:t>28</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777910941"/>
              </p:ext>
            </p:extLst>
          </p:nvPr>
        </p:nvGraphicFramePr>
        <p:xfrm>
          <a:off x="4909930" y="5391444"/>
          <a:ext cx="3750777" cy="998919"/>
        </p:xfrm>
        <a:graphic>
          <a:graphicData uri="http://schemas.openxmlformats.org/drawingml/2006/table">
            <a:tbl>
              <a:tblPr firstRow="1" bandRow="1">
                <a:tableStyleId>{5940675A-B579-460E-94D1-54222C63F5DA}</a:tableStyleId>
              </a:tblPr>
              <a:tblGrid>
                <a:gridCol w="845245"/>
                <a:gridCol w="857668"/>
                <a:gridCol w="2047864"/>
              </a:tblGrid>
              <a:tr h="289357">
                <a:tc>
                  <a:txBody>
                    <a:bodyPr/>
                    <a:lstStyle/>
                    <a:p>
                      <a:pPr algn="ctr"/>
                      <a:r>
                        <a:rPr lang="en-US" sz="1400" b="1" dirty="0" smtClean="0"/>
                        <a:t>DSEEP</a:t>
                      </a:r>
                      <a:endParaRPr lang="en-US" sz="1400" b="1" dirty="0"/>
                    </a:p>
                  </a:txBody>
                  <a:tcPr>
                    <a:solidFill>
                      <a:srgbClr val="CCFFCC"/>
                    </a:solidFill>
                  </a:tcPr>
                </a:tc>
                <a:tc>
                  <a:txBody>
                    <a:bodyPr/>
                    <a:lstStyle/>
                    <a:p>
                      <a:pPr algn="ctr"/>
                      <a:r>
                        <a:rPr lang="en-US" sz="1400" b="1" dirty="0" smtClean="0"/>
                        <a:t>DMAO</a:t>
                      </a:r>
                      <a:endParaRPr lang="en-US" sz="1400" b="1" dirty="0"/>
                    </a:p>
                  </a:txBody>
                  <a:tcPr>
                    <a:solidFill>
                      <a:schemeClr val="tx2">
                        <a:lumMod val="20000"/>
                        <a:lumOff val="80000"/>
                      </a:schemeClr>
                    </a:solidFill>
                  </a:tcPr>
                </a:tc>
                <a:tc>
                  <a:txBody>
                    <a:bodyPr/>
                    <a:lstStyle/>
                    <a:p>
                      <a:pPr algn="ctr"/>
                      <a:r>
                        <a:rPr lang="en-US" sz="1400" b="1" dirty="0" smtClean="0"/>
                        <a:t>FEAT</a:t>
                      </a:r>
                      <a:endParaRPr lang="en-US" sz="1400" b="1" dirty="0"/>
                    </a:p>
                  </a:txBody>
                  <a:tcPr>
                    <a:solidFill>
                      <a:schemeClr val="accent4">
                        <a:lumMod val="20000"/>
                        <a:lumOff val="80000"/>
                      </a:schemeClr>
                    </a:solidFill>
                  </a:tcPr>
                </a:tc>
              </a:tr>
              <a:tr h="694119">
                <a:tc>
                  <a:txBody>
                    <a:bodyPr/>
                    <a:lstStyle/>
                    <a:p>
                      <a:pPr algn="ctr"/>
                      <a:r>
                        <a:rPr lang="en-US" sz="1400" dirty="0" smtClean="0"/>
                        <a:t>4.2.3, 4.6.1</a:t>
                      </a:r>
                      <a:endParaRPr lang="en-US" sz="1400" dirty="0"/>
                    </a:p>
                  </a:txBody>
                  <a:tcPr>
                    <a:solidFill>
                      <a:srgbClr val="CCFFCC"/>
                    </a:solidFill>
                  </a:tcPr>
                </a:tc>
                <a:tc>
                  <a:txBody>
                    <a:bodyPr/>
                    <a:lstStyle/>
                    <a:p>
                      <a:pPr algn="ctr"/>
                      <a:r>
                        <a:rPr lang="en-US" sz="1400" dirty="0" smtClean="0"/>
                        <a:t>4.6.1.1.1</a:t>
                      </a:r>
                      <a:endParaRPr lang="en-US" sz="1400" dirty="0"/>
                    </a:p>
                  </a:txBody>
                  <a:tcPr>
                    <a:solidFill>
                      <a:schemeClr val="tx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Execution/monitoring, Execution/</a:t>
                      </a:r>
                      <a:r>
                        <a:rPr lang="en-US" sz="1200" dirty="0" err="1" smtClean="0"/>
                        <a:t>executionStates</a:t>
                      </a:r>
                      <a:r>
                        <a:rPr lang="en-US" sz="1200" dirty="0" smtClean="0"/>
                        <a:t>, Execution/</a:t>
                      </a:r>
                      <a:r>
                        <a:rPr lang="en-US" sz="1200" dirty="0" err="1" smtClean="0"/>
                        <a:t>joinAndResign</a:t>
                      </a:r>
                      <a:endParaRPr lang="en-US" sz="1200" dirty="0" smtClean="0"/>
                    </a:p>
                  </a:txBody>
                  <a:tcPr>
                    <a:solidFill>
                      <a:schemeClr val="accent4">
                        <a:lumMod val="20000"/>
                        <a:lumOff val="80000"/>
                      </a:schemeClr>
                    </a:solidFill>
                  </a:tcPr>
                </a:tc>
              </a:tr>
            </a:tbl>
          </a:graphicData>
        </a:graphic>
      </p:graphicFrame>
      <p:sp>
        <p:nvSpPr>
          <p:cNvPr id="9" name="TextBox 8"/>
          <p:cNvSpPr txBox="1"/>
          <p:nvPr/>
        </p:nvSpPr>
        <p:spPr>
          <a:xfrm>
            <a:off x="4919869" y="4613450"/>
            <a:ext cx="3748875" cy="738664"/>
          </a:xfrm>
          <a:prstGeom prst="rect">
            <a:avLst/>
          </a:prstGeom>
          <a:solidFill>
            <a:srgbClr val="FD6D71"/>
          </a:solidFill>
        </p:spPr>
        <p:txBody>
          <a:bodyPr wrap="square" rtlCol="0">
            <a:spAutoFit/>
          </a:bodyPr>
          <a:lstStyle/>
          <a:p>
            <a:pPr algn="ctr"/>
            <a:r>
              <a:rPr lang="en-US" dirty="0" smtClean="0">
                <a:latin typeface="+mn-lt"/>
              </a:rPr>
              <a:t>A single simulation can hang or crash a federation without monitoring and control.</a:t>
            </a:r>
            <a:endParaRPr lang="en-US" dirty="0">
              <a:latin typeface="+mn-lt"/>
            </a:endParaRPr>
          </a:p>
        </p:txBody>
      </p:sp>
    </p:spTree>
    <p:extLst>
      <p:ext uri="{BB962C8B-B14F-4D97-AF65-F5344CB8AC3E}">
        <p14:creationId xmlns:p14="http://schemas.microsoft.com/office/powerpoint/2010/main" val="2666321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a:t>
            </a:r>
          </a:p>
        </p:txBody>
      </p:sp>
      <p:sp>
        <p:nvSpPr>
          <p:cNvPr id="3" name="Content Placeholder 2"/>
          <p:cNvSpPr>
            <a:spLocks noGrp="1"/>
          </p:cNvSpPr>
          <p:nvPr>
            <p:ph sz="half" idx="1"/>
          </p:nvPr>
        </p:nvSpPr>
        <p:spPr/>
        <p:txBody>
          <a:bodyPr/>
          <a:lstStyle/>
          <a:p>
            <a:r>
              <a:rPr lang="en-US" sz="1400" dirty="0"/>
              <a:t>Data for analysis and after action review (AAR) may be collected in multiple locations in a simulation architecture</a:t>
            </a:r>
            <a:r>
              <a:rPr lang="en-US" sz="1600" dirty="0"/>
              <a:t>.</a:t>
            </a:r>
          </a:p>
          <a:p>
            <a:pPr lvl="1">
              <a:buFont typeface="Calibri" panose="020F0502020204030204" pitchFamily="34" charset="0"/>
              <a:buChar char="―"/>
            </a:pPr>
            <a:r>
              <a:rPr lang="en-US" sz="1200" dirty="0">
                <a:solidFill>
                  <a:schemeClr val="tx2"/>
                </a:solidFill>
              </a:rPr>
              <a:t>Data collected at multiple locations must be collected, combined, correlated, and ordered to produce a coherent and consistent picture of the execution.</a:t>
            </a:r>
          </a:p>
          <a:p>
            <a:r>
              <a:rPr lang="en-US" sz="1400" dirty="0"/>
              <a:t>Different definitions, formats, and resolutions for location (TSPI or PLI) exacerbate this process because it’s used to correlate records for individual entity collected from different locations in the simulation architecture.</a:t>
            </a:r>
          </a:p>
          <a:p>
            <a:pPr lvl="1">
              <a:buFont typeface="Calibri" panose="020F0502020204030204" pitchFamily="34" charset="0"/>
              <a:buChar char="―"/>
            </a:pPr>
            <a:r>
              <a:rPr lang="en-US" sz="1200" dirty="0">
                <a:solidFill>
                  <a:schemeClr val="tx2"/>
                </a:solidFill>
              </a:rPr>
              <a:t>If position data for an individual entity is collected at multiple locations in the architecture, a decision must be made about which location is authoritative.</a:t>
            </a:r>
          </a:p>
          <a:p>
            <a:r>
              <a:rPr lang="en-US" sz="1400" dirty="0"/>
              <a:t>Data collection tools may be specific to a single architecture.</a:t>
            </a:r>
          </a:p>
        </p:txBody>
      </p:sp>
      <p:sp>
        <p:nvSpPr>
          <p:cNvPr id="4" name="Content Placeholder 3"/>
          <p:cNvSpPr>
            <a:spLocks noGrp="1"/>
          </p:cNvSpPr>
          <p:nvPr>
            <p:ph sz="half" idx="2"/>
          </p:nvPr>
        </p:nvSpPr>
        <p:spPr>
          <a:xfrm>
            <a:off x="4648200" y="1600200"/>
            <a:ext cx="3581400" cy="2262352"/>
          </a:xfrm>
        </p:spPr>
        <p:txBody>
          <a:bodyPr/>
          <a:lstStyle/>
          <a:p>
            <a:r>
              <a:rPr lang="en-US" sz="1800" dirty="0">
                <a:solidFill>
                  <a:schemeClr val="tx2"/>
                </a:solidFill>
              </a:rPr>
              <a:t>TSPI </a:t>
            </a:r>
            <a:r>
              <a:rPr lang="en-US" sz="1800" dirty="0"/>
              <a:t>– Time-Space-Position </a:t>
            </a:r>
            <a:r>
              <a:rPr lang="en-US" sz="1800" dirty="0" smtClean="0"/>
              <a:t>Information.</a:t>
            </a:r>
            <a:endParaRPr lang="en-US" sz="1800" dirty="0"/>
          </a:p>
          <a:p>
            <a:r>
              <a:rPr lang="en-US" sz="1800" dirty="0">
                <a:solidFill>
                  <a:schemeClr val="tx2"/>
                </a:solidFill>
              </a:rPr>
              <a:t>PLI</a:t>
            </a:r>
            <a:r>
              <a:rPr lang="en-US" sz="1800" dirty="0"/>
              <a:t> – Position Location </a:t>
            </a:r>
            <a:r>
              <a:rPr lang="en-US" sz="1800" dirty="0" smtClean="0"/>
              <a:t>Information.</a:t>
            </a:r>
            <a:endParaRPr lang="en-US" sz="1800" dirty="0"/>
          </a:p>
          <a:p>
            <a:endParaRPr lang="en-US" dirty="0"/>
          </a:p>
        </p:txBody>
      </p:sp>
      <p:sp>
        <p:nvSpPr>
          <p:cNvPr id="5" name="Slide Number Placeholder 4"/>
          <p:cNvSpPr>
            <a:spLocks noGrp="1"/>
          </p:cNvSpPr>
          <p:nvPr>
            <p:ph type="sldNum" sz="quarter" idx="10"/>
          </p:nvPr>
        </p:nvSpPr>
        <p:spPr/>
        <p:txBody>
          <a:bodyPr/>
          <a:lstStyle/>
          <a:p>
            <a:fld id="{B50EF2F4-04EE-445C-A8A5-7605B104C707}" type="slidenum">
              <a:rPr lang="en-US" smtClean="0"/>
              <a:pPr/>
              <a:t>29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126177118"/>
              </p:ext>
            </p:extLst>
          </p:nvPr>
        </p:nvGraphicFramePr>
        <p:xfrm>
          <a:off x="4694692" y="5472307"/>
          <a:ext cx="3964690" cy="908608"/>
        </p:xfrm>
        <a:graphic>
          <a:graphicData uri="http://schemas.openxmlformats.org/drawingml/2006/table">
            <a:tbl>
              <a:tblPr firstRow="1" bandRow="1">
                <a:tableStyleId>{5940675A-B579-460E-94D1-54222C63F5DA}</a:tableStyleId>
              </a:tblPr>
              <a:tblGrid>
                <a:gridCol w="893451"/>
                <a:gridCol w="906583"/>
                <a:gridCol w="2164656"/>
              </a:tblGrid>
              <a:tr h="326247">
                <a:tc>
                  <a:txBody>
                    <a:bodyPr/>
                    <a:lstStyle/>
                    <a:p>
                      <a:pPr algn="ctr"/>
                      <a:r>
                        <a:rPr lang="en-US" sz="1400" b="1" dirty="0" smtClean="0"/>
                        <a:t>DSEEP</a:t>
                      </a:r>
                      <a:endParaRPr lang="en-US" sz="1400" b="1" dirty="0"/>
                    </a:p>
                  </a:txBody>
                  <a:tcPr>
                    <a:solidFill>
                      <a:srgbClr val="CCFFCC"/>
                    </a:solidFill>
                  </a:tcPr>
                </a:tc>
                <a:tc>
                  <a:txBody>
                    <a:bodyPr/>
                    <a:lstStyle/>
                    <a:p>
                      <a:pPr algn="ctr"/>
                      <a:r>
                        <a:rPr lang="en-US" sz="1400" b="1" dirty="0" smtClean="0"/>
                        <a:t>DMAO</a:t>
                      </a:r>
                      <a:endParaRPr lang="en-US" sz="1400" b="1" dirty="0"/>
                    </a:p>
                  </a:txBody>
                  <a:tcPr>
                    <a:solidFill>
                      <a:schemeClr val="tx2">
                        <a:lumMod val="20000"/>
                        <a:lumOff val="80000"/>
                      </a:schemeClr>
                    </a:solidFill>
                  </a:tcPr>
                </a:tc>
                <a:tc>
                  <a:txBody>
                    <a:bodyPr/>
                    <a:lstStyle/>
                    <a:p>
                      <a:pPr algn="ctr"/>
                      <a:r>
                        <a:rPr lang="en-US" sz="1400" b="1" dirty="0" smtClean="0"/>
                        <a:t>FEAT</a:t>
                      </a:r>
                      <a:endParaRPr lang="en-US" sz="1400" b="1" dirty="0"/>
                    </a:p>
                  </a:txBody>
                  <a:tcPr>
                    <a:solidFill>
                      <a:schemeClr val="accent4">
                        <a:lumMod val="20000"/>
                        <a:lumOff val="80000"/>
                      </a:schemeClr>
                    </a:solidFill>
                  </a:tcPr>
                </a:tc>
              </a:tr>
              <a:tr h="582361">
                <a:tc>
                  <a:txBody>
                    <a:bodyPr/>
                    <a:lstStyle/>
                    <a:p>
                      <a:pPr algn="l"/>
                      <a:r>
                        <a:rPr lang="en-US" sz="1400" dirty="0" smtClean="0"/>
                        <a:t>4.2.3.2, 4.5.3</a:t>
                      </a:r>
                      <a:endParaRPr lang="en-US" sz="1400" dirty="0"/>
                    </a:p>
                  </a:txBody>
                  <a:tcPr>
                    <a:solidFill>
                      <a:srgbClr val="CCFFCC"/>
                    </a:solidFill>
                  </a:tcPr>
                </a:tc>
                <a:tc>
                  <a:txBody>
                    <a:bodyPr/>
                    <a:lstStyle/>
                    <a:p>
                      <a:pPr algn="ctr"/>
                      <a:r>
                        <a:rPr lang="en-US" sz="1400" dirty="0" smtClean="0"/>
                        <a:t>4.6.1.1.2</a:t>
                      </a:r>
                      <a:endParaRPr lang="en-US" sz="1400" dirty="0"/>
                    </a:p>
                  </a:txBody>
                  <a:tcPr>
                    <a:solidFill>
                      <a:schemeClr val="tx2">
                        <a:lumMod val="20000"/>
                        <a:lumOff val="80000"/>
                      </a:schemeClr>
                    </a:solidFill>
                  </a:tcPr>
                </a:tc>
                <a:tc>
                  <a:txBody>
                    <a:bodyPr/>
                    <a:lstStyle/>
                    <a:p>
                      <a:r>
                        <a:rPr lang="en-US" sz="1400" dirty="0" smtClean="0"/>
                        <a:t>Execution/</a:t>
                      </a:r>
                      <a:r>
                        <a:rPr lang="en-US" sz="1400" dirty="0" err="1" smtClean="0"/>
                        <a:t>dataLogging</a:t>
                      </a:r>
                      <a:endParaRPr lang="en-US" sz="1400" dirty="0"/>
                    </a:p>
                  </a:txBody>
                  <a:tcPr>
                    <a:solidFill>
                      <a:schemeClr val="accent4">
                        <a:lumMod val="20000"/>
                        <a:lumOff val="80000"/>
                      </a:schemeClr>
                    </a:solidFill>
                  </a:tcPr>
                </a:tc>
              </a:tr>
            </a:tbl>
          </a:graphicData>
        </a:graphic>
      </p:graphicFrame>
      <p:sp>
        <p:nvSpPr>
          <p:cNvPr id="7" name="TextBox 6"/>
          <p:cNvSpPr txBox="1"/>
          <p:nvPr/>
        </p:nvSpPr>
        <p:spPr>
          <a:xfrm>
            <a:off x="4704631" y="4683954"/>
            <a:ext cx="3964689" cy="738664"/>
          </a:xfrm>
          <a:prstGeom prst="rect">
            <a:avLst/>
          </a:prstGeom>
          <a:solidFill>
            <a:srgbClr val="FD6D71"/>
          </a:solidFill>
        </p:spPr>
        <p:txBody>
          <a:bodyPr wrap="square" rtlCol="0">
            <a:spAutoFit/>
          </a:bodyPr>
          <a:lstStyle/>
          <a:p>
            <a:pPr algn="ctr"/>
            <a:r>
              <a:rPr lang="en-US" dirty="0" smtClean="0">
                <a:latin typeface="+mn-lt"/>
              </a:rPr>
              <a:t>Inconsistent or incomplete data collection can make accurate AAR difficult or impossible</a:t>
            </a:r>
            <a:r>
              <a:rPr lang="en-US" dirty="0" smtClean="0"/>
              <a:t>.</a:t>
            </a:r>
          </a:p>
        </p:txBody>
      </p:sp>
    </p:spTree>
    <p:extLst>
      <p:ext uri="{BB962C8B-B14F-4D97-AF65-F5344CB8AC3E}">
        <p14:creationId xmlns:p14="http://schemas.microsoft.com/office/powerpoint/2010/main" val="2107717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Goal</a:t>
            </a:r>
          </a:p>
        </p:txBody>
      </p:sp>
      <p:sp>
        <p:nvSpPr>
          <p:cNvPr id="3" name="Content Placeholder 2"/>
          <p:cNvSpPr>
            <a:spLocks noGrp="1"/>
          </p:cNvSpPr>
          <p:nvPr>
            <p:ph idx="1"/>
          </p:nvPr>
        </p:nvSpPr>
        <p:spPr/>
        <p:txBody>
          <a:bodyPr/>
          <a:lstStyle/>
          <a:p>
            <a:r>
              <a:rPr lang="en-US" sz="1800" dirty="0"/>
              <a:t>Problem -</a:t>
            </a:r>
            <a:r>
              <a:rPr lang="en-US" sz="1800" b="0" dirty="0"/>
              <a:t>  </a:t>
            </a:r>
            <a:r>
              <a:rPr lang="en-US" sz="1800" b="0" dirty="0" smtClean="0"/>
              <a:t>The </a:t>
            </a:r>
            <a:r>
              <a:rPr lang="en-US" sz="1800" b="0" dirty="0"/>
              <a:t>possibility exists that many disparate and isolated LVC related efforts occurring within the Department of the Navy (DoN) may produce incompatible solutions (both amongst themselves and with other Joint solutions) which will:</a:t>
            </a:r>
          </a:p>
          <a:p>
            <a:pPr lvl="1">
              <a:buFont typeface="Calibri" panose="020F0502020204030204" pitchFamily="34" charset="0"/>
              <a:buChar char="―"/>
            </a:pPr>
            <a:r>
              <a:rPr lang="en-US" sz="1800" b="0" dirty="0">
                <a:solidFill>
                  <a:schemeClr val="tx2"/>
                </a:solidFill>
              </a:rPr>
              <a:t>Create duplicative capabilities,</a:t>
            </a:r>
          </a:p>
          <a:p>
            <a:pPr lvl="1">
              <a:buFont typeface="Calibri" panose="020F0502020204030204" pitchFamily="34" charset="0"/>
              <a:buChar char="―"/>
            </a:pPr>
            <a:r>
              <a:rPr lang="en-US" sz="1800" b="0" dirty="0">
                <a:solidFill>
                  <a:schemeClr val="tx2"/>
                </a:solidFill>
              </a:rPr>
              <a:t>Consume limited DoN resources, and</a:t>
            </a:r>
          </a:p>
          <a:p>
            <a:pPr lvl="1">
              <a:buFont typeface="Calibri" panose="020F0502020204030204" pitchFamily="34" charset="0"/>
              <a:buChar char="―"/>
            </a:pPr>
            <a:r>
              <a:rPr lang="en-US" sz="1800" b="0" dirty="0">
                <a:solidFill>
                  <a:schemeClr val="tx2"/>
                </a:solidFill>
              </a:rPr>
              <a:t>Introduce unnecessary technical and operational risks</a:t>
            </a:r>
            <a:r>
              <a:rPr lang="en-US" sz="1800" b="0" dirty="0"/>
              <a:t>.</a:t>
            </a:r>
          </a:p>
          <a:p>
            <a:r>
              <a:rPr lang="en-US" sz="1800" dirty="0"/>
              <a:t>Solution </a:t>
            </a:r>
            <a:r>
              <a:rPr lang="en-US" sz="1800" b="0" dirty="0"/>
              <a:t>-  </a:t>
            </a:r>
            <a:r>
              <a:rPr lang="en-US" sz="1800" b="0" dirty="0" smtClean="0"/>
              <a:t>Educate </a:t>
            </a:r>
            <a:r>
              <a:rPr lang="en-US" sz="1800" b="0" dirty="0"/>
              <a:t>LVC users to make informed decisions based on knowledge of LVC:</a:t>
            </a:r>
          </a:p>
          <a:p>
            <a:pPr lvl="1">
              <a:buFont typeface="Calibri" panose="020F0502020204030204" pitchFamily="34" charset="0"/>
              <a:buChar char="―"/>
            </a:pPr>
            <a:r>
              <a:rPr lang="en-US" sz="1800" b="0" dirty="0">
                <a:solidFill>
                  <a:schemeClr val="tx2"/>
                </a:solidFill>
              </a:rPr>
              <a:t>Terminology</a:t>
            </a:r>
          </a:p>
          <a:p>
            <a:pPr lvl="1">
              <a:buFont typeface="Calibri" panose="020F0502020204030204" pitchFamily="34" charset="0"/>
              <a:buChar char="―"/>
            </a:pPr>
            <a:r>
              <a:rPr lang="en-US" sz="1800" i="1" dirty="0">
                <a:solidFill>
                  <a:schemeClr val="tx2"/>
                </a:solidFill>
              </a:rPr>
              <a:t>LVC Federation Engineering</a:t>
            </a:r>
          </a:p>
          <a:p>
            <a:pPr lvl="1">
              <a:buFont typeface="Calibri" panose="020F0502020204030204" pitchFamily="34" charset="0"/>
              <a:buChar char="―"/>
            </a:pPr>
            <a:r>
              <a:rPr lang="en-US" sz="1800" b="0" dirty="0">
                <a:solidFill>
                  <a:schemeClr val="tx2"/>
                </a:solidFill>
              </a:rPr>
              <a:t>Technologies</a:t>
            </a:r>
          </a:p>
          <a:p>
            <a:pPr lvl="1">
              <a:buFont typeface="Calibri" panose="020F0502020204030204" pitchFamily="34" charset="0"/>
              <a:buChar char="―"/>
            </a:pPr>
            <a:r>
              <a:rPr lang="en-US" sz="1800" b="0" dirty="0">
                <a:solidFill>
                  <a:schemeClr val="tx2"/>
                </a:solidFill>
              </a:rPr>
              <a:t>Policy and stakeholders</a:t>
            </a:r>
          </a:p>
          <a:p>
            <a:endParaRPr lang="en-US" dirty="0"/>
          </a:p>
        </p:txBody>
      </p:sp>
      <p:sp>
        <p:nvSpPr>
          <p:cNvPr id="4" name="Slide Number Placeholder 3"/>
          <p:cNvSpPr>
            <a:spLocks noGrp="1"/>
          </p:cNvSpPr>
          <p:nvPr>
            <p:ph type="sldNum" sz="quarter" idx="10"/>
          </p:nvPr>
        </p:nvSpPr>
        <p:spPr/>
        <p:txBody>
          <a:bodyPr/>
          <a:lstStyle/>
          <a:p>
            <a:fld id="{C0644197-3467-4B7C-BF57-D3DB3EF71303}"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178135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Security / Information Assurance</a:t>
            </a:r>
          </a:p>
        </p:txBody>
      </p:sp>
      <p:sp>
        <p:nvSpPr>
          <p:cNvPr id="3" name="Content Placeholder 2"/>
          <p:cNvSpPr>
            <a:spLocks noGrp="1"/>
          </p:cNvSpPr>
          <p:nvPr>
            <p:ph sz="half" idx="1"/>
          </p:nvPr>
        </p:nvSpPr>
        <p:spPr/>
        <p:txBody>
          <a:bodyPr/>
          <a:lstStyle/>
          <a:p>
            <a:r>
              <a:rPr lang="en-US" sz="1400" dirty="0"/>
              <a:t>Operating in a secure environment require:</a:t>
            </a:r>
          </a:p>
          <a:p>
            <a:pPr lvl="1">
              <a:buFont typeface="Calibri" panose="020F0502020204030204" pitchFamily="34" charset="0"/>
              <a:buChar char="―"/>
            </a:pPr>
            <a:r>
              <a:rPr lang="en-US" sz="1200" dirty="0">
                <a:solidFill>
                  <a:schemeClr val="tx2"/>
                </a:solidFill>
              </a:rPr>
              <a:t>Cross domain solution(s) (CDSs), e.g. Radiant Mercury, for multi-level </a:t>
            </a:r>
            <a:r>
              <a:rPr lang="en-US" sz="1200" dirty="0" smtClean="0">
                <a:solidFill>
                  <a:schemeClr val="tx2"/>
                </a:solidFill>
              </a:rPr>
              <a:t>security.</a:t>
            </a:r>
            <a:endParaRPr lang="en-US" sz="1200" dirty="0">
              <a:solidFill>
                <a:schemeClr val="tx2"/>
              </a:solidFill>
            </a:endParaRPr>
          </a:p>
          <a:p>
            <a:pPr lvl="1">
              <a:buFont typeface="Calibri" panose="020F0502020204030204" pitchFamily="34" charset="0"/>
              <a:buChar char="―"/>
            </a:pPr>
            <a:r>
              <a:rPr lang="en-US" sz="1200" dirty="0">
                <a:solidFill>
                  <a:schemeClr val="tx2"/>
                </a:solidFill>
              </a:rPr>
              <a:t>Permission to connect and </a:t>
            </a:r>
            <a:r>
              <a:rPr lang="en-US" sz="1200" dirty="0" smtClean="0">
                <a:solidFill>
                  <a:schemeClr val="tx2"/>
                </a:solidFill>
              </a:rPr>
              <a:t>operate.</a:t>
            </a:r>
            <a:endParaRPr lang="en-US" sz="1200" dirty="0">
              <a:solidFill>
                <a:schemeClr val="tx2"/>
              </a:solidFill>
            </a:endParaRPr>
          </a:p>
          <a:p>
            <a:r>
              <a:rPr lang="en-US" sz="1400" dirty="0"/>
              <a:t>Cross domain solutions are typically expensive to purchase, configure, and accredit.</a:t>
            </a:r>
          </a:p>
          <a:p>
            <a:pPr lvl="1">
              <a:buFont typeface="Calibri" panose="020F0502020204030204" pitchFamily="34" charset="0"/>
              <a:buChar char="―"/>
            </a:pPr>
            <a:r>
              <a:rPr lang="en-US" sz="1200" dirty="0">
                <a:solidFill>
                  <a:schemeClr val="tx2"/>
                </a:solidFill>
              </a:rPr>
              <a:t>They must be accredited for every configuration / environment in which they’re used.</a:t>
            </a:r>
          </a:p>
          <a:p>
            <a:r>
              <a:rPr lang="en-US" sz="1400" dirty="0"/>
              <a:t>Permission to connect and operate is absolute; there are no workarounds.</a:t>
            </a:r>
          </a:p>
          <a:p>
            <a:pPr lvl="1">
              <a:buFont typeface="Calibri" panose="020F0502020204030204" pitchFamily="34" charset="0"/>
              <a:buChar char="―"/>
            </a:pPr>
            <a:r>
              <a:rPr lang="en-US" sz="1200" dirty="0">
                <a:solidFill>
                  <a:schemeClr val="tx2"/>
                </a:solidFill>
              </a:rPr>
              <a:t>Determine security requirements and POCs as early as possible.</a:t>
            </a:r>
          </a:p>
          <a:p>
            <a:pPr lvl="1">
              <a:buFont typeface="Calibri" panose="020F0502020204030204" pitchFamily="34" charset="0"/>
              <a:buChar char="―"/>
            </a:pPr>
            <a:r>
              <a:rPr lang="en-US" sz="1200" dirty="0">
                <a:solidFill>
                  <a:schemeClr val="tx2"/>
                </a:solidFill>
              </a:rPr>
              <a:t>Maintain documentation of all communications and tasks performed.</a:t>
            </a:r>
          </a:p>
          <a:p>
            <a:pPr lvl="1"/>
            <a:endParaRPr lang="en-US" sz="1400" dirty="0"/>
          </a:p>
          <a:p>
            <a:endParaRPr lang="en-US" dirty="0"/>
          </a:p>
        </p:txBody>
      </p:sp>
      <p:sp>
        <p:nvSpPr>
          <p:cNvPr id="4" name="Content Placeholder 3"/>
          <p:cNvSpPr>
            <a:spLocks noGrp="1"/>
          </p:cNvSpPr>
          <p:nvPr>
            <p:ph sz="half" idx="2"/>
          </p:nvPr>
        </p:nvSpPr>
        <p:spPr>
          <a:xfrm>
            <a:off x="4648200" y="1600200"/>
            <a:ext cx="3581400" cy="2735317"/>
          </a:xfrm>
        </p:spPr>
        <p:txBody>
          <a:bodyPr/>
          <a:lstStyle/>
          <a:p>
            <a:r>
              <a:rPr lang="en-US" sz="1400" dirty="0">
                <a:solidFill>
                  <a:schemeClr val="tx2"/>
                </a:solidFill>
              </a:rPr>
              <a:t>Multi-level security </a:t>
            </a:r>
            <a:r>
              <a:rPr lang="en-US" sz="1400" dirty="0"/>
              <a:t>– use of an IT system to process information at different security classification </a:t>
            </a:r>
            <a:r>
              <a:rPr lang="en-US" sz="1400" dirty="0" smtClean="0"/>
              <a:t>levels.</a:t>
            </a:r>
            <a:endParaRPr lang="en-US" sz="1400" dirty="0"/>
          </a:p>
          <a:p>
            <a:r>
              <a:rPr lang="en-US" sz="1400" dirty="0">
                <a:solidFill>
                  <a:schemeClr val="tx2"/>
                </a:solidFill>
              </a:rPr>
              <a:t>Cross domain solution </a:t>
            </a:r>
            <a:r>
              <a:rPr lang="en-US" sz="1400" dirty="0"/>
              <a:t>– a hardware / software capability to manually or automatically access or transfer information between two or more differing security domains; a solution to one type of multi-level security </a:t>
            </a:r>
            <a:r>
              <a:rPr lang="en-US" sz="1400" dirty="0" smtClean="0"/>
              <a:t>problem.</a:t>
            </a:r>
            <a:endParaRPr lang="en-US" sz="1400" dirty="0"/>
          </a:p>
          <a:p>
            <a:endParaRPr lang="en-US" dirty="0"/>
          </a:p>
        </p:txBody>
      </p:sp>
      <p:sp>
        <p:nvSpPr>
          <p:cNvPr id="5" name="Slide Number Placeholder 4"/>
          <p:cNvSpPr>
            <a:spLocks noGrp="1"/>
          </p:cNvSpPr>
          <p:nvPr>
            <p:ph type="sldNum" sz="quarter" idx="10"/>
          </p:nvPr>
        </p:nvSpPr>
        <p:spPr/>
        <p:txBody>
          <a:bodyPr/>
          <a:lstStyle/>
          <a:p>
            <a:fld id="{B50EF2F4-04EE-445C-A8A5-7605B104C707}" type="slidenum">
              <a:rPr lang="en-US" smtClean="0"/>
              <a:pPr/>
              <a:t>30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477689577"/>
              </p:ext>
            </p:extLst>
          </p:nvPr>
        </p:nvGraphicFramePr>
        <p:xfrm>
          <a:off x="4584834" y="5634556"/>
          <a:ext cx="4078108" cy="750906"/>
        </p:xfrm>
        <a:graphic>
          <a:graphicData uri="http://schemas.openxmlformats.org/drawingml/2006/table">
            <a:tbl>
              <a:tblPr firstRow="1" bandRow="1">
                <a:tableStyleId>{5940675A-B579-460E-94D1-54222C63F5DA}</a:tableStyleId>
              </a:tblPr>
              <a:tblGrid>
                <a:gridCol w="919010"/>
                <a:gridCol w="932517"/>
                <a:gridCol w="2226581"/>
              </a:tblGrid>
              <a:tr h="250563">
                <a:tc>
                  <a:txBody>
                    <a:bodyPr/>
                    <a:lstStyle/>
                    <a:p>
                      <a:pPr algn="ctr"/>
                      <a:r>
                        <a:rPr lang="en-US" sz="1400" b="1" dirty="0" smtClean="0"/>
                        <a:t>DSEEP</a:t>
                      </a:r>
                      <a:endParaRPr lang="en-US" sz="1400" b="1" dirty="0"/>
                    </a:p>
                  </a:txBody>
                  <a:tcPr>
                    <a:solidFill>
                      <a:srgbClr val="CCFFCC"/>
                    </a:solidFill>
                  </a:tcPr>
                </a:tc>
                <a:tc>
                  <a:txBody>
                    <a:bodyPr/>
                    <a:lstStyle/>
                    <a:p>
                      <a:pPr algn="ctr"/>
                      <a:r>
                        <a:rPr lang="en-US" sz="1400" b="1" dirty="0" smtClean="0"/>
                        <a:t>DMAO</a:t>
                      </a:r>
                      <a:endParaRPr lang="en-US" sz="1400" b="1" dirty="0"/>
                    </a:p>
                  </a:txBody>
                  <a:tcPr>
                    <a:solidFill>
                      <a:schemeClr val="tx2">
                        <a:lumMod val="20000"/>
                        <a:lumOff val="80000"/>
                      </a:schemeClr>
                    </a:solidFill>
                  </a:tcPr>
                </a:tc>
                <a:tc>
                  <a:txBody>
                    <a:bodyPr/>
                    <a:lstStyle/>
                    <a:p>
                      <a:pPr algn="ctr"/>
                      <a:r>
                        <a:rPr lang="en-US" sz="1400" b="1" dirty="0" smtClean="0"/>
                        <a:t>FEAT</a:t>
                      </a:r>
                      <a:endParaRPr lang="en-US" sz="1400" b="1" dirty="0"/>
                    </a:p>
                  </a:txBody>
                  <a:tcPr>
                    <a:solidFill>
                      <a:schemeClr val="accent4">
                        <a:lumMod val="20000"/>
                        <a:lumOff val="80000"/>
                      </a:schemeClr>
                    </a:solidFill>
                  </a:tcPr>
                </a:tc>
              </a:tr>
              <a:tr h="446106">
                <a:tc>
                  <a:txBody>
                    <a:bodyPr/>
                    <a:lstStyle/>
                    <a:p>
                      <a:pPr algn="ctr"/>
                      <a:r>
                        <a:rPr lang="en-US" sz="1400" dirty="0" smtClean="0"/>
                        <a:t>4.3.4</a:t>
                      </a:r>
                      <a:endParaRPr lang="en-US" sz="1400" dirty="0"/>
                    </a:p>
                  </a:txBody>
                  <a:tcPr>
                    <a:solidFill>
                      <a:srgbClr val="CCFFCC"/>
                    </a:solidFill>
                  </a:tcPr>
                </a:tc>
                <a:tc>
                  <a:txBody>
                    <a:bodyPr/>
                    <a:lstStyle/>
                    <a:p>
                      <a:pPr algn="ctr"/>
                      <a:r>
                        <a:rPr lang="en-US" sz="1400" dirty="0" smtClean="0"/>
                        <a:t>4.4.4.1.1</a:t>
                      </a:r>
                      <a:endParaRPr lang="en-US" sz="1400" dirty="0"/>
                    </a:p>
                  </a:txBody>
                  <a:tcPr>
                    <a:solidFill>
                      <a:schemeClr val="tx2">
                        <a:lumMod val="20000"/>
                        <a:lumOff val="80000"/>
                      </a:schemeClr>
                    </a:solidFill>
                  </a:tcPr>
                </a:tc>
                <a:tc>
                  <a:txBody>
                    <a:bodyPr/>
                    <a:lstStyle/>
                    <a:p>
                      <a:r>
                        <a:rPr lang="en-US" sz="1400" dirty="0" smtClean="0"/>
                        <a:t>Infrastructure/networking</a:t>
                      </a:r>
                      <a:endParaRPr lang="en-US" sz="1400" dirty="0"/>
                    </a:p>
                  </a:txBody>
                  <a:tcPr>
                    <a:solidFill>
                      <a:schemeClr val="accent4">
                        <a:lumMod val="20000"/>
                        <a:lumOff val="80000"/>
                      </a:schemeClr>
                    </a:solidFill>
                  </a:tcPr>
                </a:tc>
              </a:tr>
            </a:tbl>
          </a:graphicData>
        </a:graphic>
      </p:graphicFrame>
      <p:sp>
        <p:nvSpPr>
          <p:cNvPr id="7" name="TextBox 6"/>
          <p:cNvSpPr txBox="1"/>
          <p:nvPr/>
        </p:nvSpPr>
        <p:spPr>
          <a:xfrm>
            <a:off x="4591878" y="5061641"/>
            <a:ext cx="4061127" cy="523220"/>
          </a:xfrm>
          <a:prstGeom prst="rect">
            <a:avLst/>
          </a:prstGeom>
          <a:solidFill>
            <a:srgbClr val="FD6D71"/>
          </a:solidFill>
        </p:spPr>
        <p:txBody>
          <a:bodyPr wrap="square" rtlCol="0">
            <a:spAutoFit/>
          </a:bodyPr>
          <a:lstStyle/>
          <a:p>
            <a:pPr algn="ctr"/>
            <a:r>
              <a:rPr lang="en-US" dirty="0" smtClean="0">
                <a:latin typeface="+mn-lt"/>
              </a:rPr>
              <a:t>Federations and simulations that fail IA requirements will not be allowed to operate.</a:t>
            </a:r>
            <a:endParaRPr lang="en-US" dirty="0">
              <a:latin typeface="+mn-lt"/>
            </a:endParaRPr>
          </a:p>
        </p:txBody>
      </p:sp>
    </p:spTree>
    <p:extLst>
      <p:ext uri="{BB962C8B-B14F-4D97-AF65-F5344CB8AC3E}">
        <p14:creationId xmlns:p14="http://schemas.microsoft.com/office/powerpoint/2010/main" val="2144333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 Truth</a:t>
            </a:r>
          </a:p>
        </p:txBody>
      </p:sp>
      <p:sp>
        <p:nvSpPr>
          <p:cNvPr id="3" name="Content Placeholder 2"/>
          <p:cNvSpPr>
            <a:spLocks noGrp="1"/>
          </p:cNvSpPr>
          <p:nvPr>
            <p:ph sz="half" idx="1"/>
          </p:nvPr>
        </p:nvSpPr>
        <p:spPr/>
        <p:txBody>
          <a:bodyPr/>
          <a:lstStyle/>
          <a:p>
            <a:r>
              <a:rPr lang="en-US" sz="1400" dirty="0"/>
              <a:t>Data sent on the network describing the state of entities may not be “ground truth,” i.e., it may not correctly reflect the true state of simulated entities.</a:t>
            </a:r>
          </a:p>
          <a:p>
            <a:r>
              <a:rPr lang="en-US" sz="1400" dirty="0"/>
              <a:t>Individual simulations may intentionally degrade or corrupt that ground truth information in situations where a system or entity they are simulating would not have access to perfect and complete information.</a:t>
            </a:r>
          </a:p>
          <a:p>
            <a:pPr lvl="1">
              <a:buFont typeface="Calibri" panose="020F0502020204030204" pitchFamily="34" charset="0"/>
              <a:buChar char="―"/>
            </a:pPr>
            <a:r>
              <a:rPr lang="en-US" sz="1200" dirty="0">
                <a:solidFill>
                  <a:schemeClr val="tx2"/>
                </a:solidFill>
              </a:rPr>
              <a:t>The exact location of an aircraft whose performance specifications are classified may be “fuzzed.”</a:t>
            </a:r>
          </a:p>
          <a:p>
            <a:r>
              <a:rPr lang="en-US" sz="1400" dirty="0"/>
              <a:t>Simulations and control applications need to have a clear understanding of which data is ground truth and which isn’t.</a:t>
            </a:r>
          </a:p>
          <a:p>
            <a:pPr lvl="1">
              <a:buFont typeface="Calibri" panose="020F0502020204030204" pitchFamily="34" charset="0"/>
              <a:buChar char="―"/>
            </a:pPr>
            <a:r>
              <a:rPr lang="en-US" sz="1200" dirty="0">
                <a:solidFill>
                  <a:schemeClr val="tx2"/>
                </a:solidFill>
              </a:rPr>
              <a:t>See Data Collection and </a:t>
            </a:r>
            <a:r>
              <a:rPr lang="en-US" sz="1200" dirty="0" smtClean="0">
                <a:solidFill>
                  <a:schemeClr val="tx2"/>
                </a:solidFill>
              </a:rPr>
              <a:t>Terrain.</a:t>
            </a:r>
            <a:endParaRPr lang="en-US" sz="1200" dirty="0">
              <a:solidFill>
                <a:schemeClr val="tx2"/>
              </a:solidFill>
            </a:endParaRPr>
          </a:p>
          <a:p>
            <a:endParaRPr lang="en-US" dirty="0"/>
          </a:p>
        </p:txBody>
      </p:sp>
      <p:sp>
        <p:nvSpPr>
          <p:cNvPr id="4" name="Content Placeholder 3"/>
          <p:cNvSpPr>
            <a:spLocks noGrp="1"/>
          </p:cNvSpPr>
          <p:nvPr>
            <p:ph sz="half" idx="2"/>
          </p:nvPr>
        </p:nvSpPr>
        <p:spPr>
          <a:xfrm>
            <a:off x="4648200" y="1600200"/>
            <a:ext cx="3581400" cy="1994338"/>
          </a:xfrm>
        </p:spPr>
        <p:txBody>
          <a:bodyPr/>
          <a:lstStyle/>
          <a:p>
            <a:r>
              <a:rPr lang="en-US" sz="1600" dirty="0">
                <a:solidFill>
                  <a:schemeClr val="tx2"/>
                </a:solidFill>
              </a:rPr>
              <a:t>Ground truth </a:t>
            </a:r>
            <a:r>
              <a:rPr lang="en-US" sz="1600" dirty="0"/>
              <a:t>– the actual facts of a situation, without errors introduced by sensors or human perception and judgment; the actual state of a simulated entity.</a:t>
            </a:r>
          </a:p>
          <a:p>
            <a:endParaRPr lang="en-US" sz="1600" dirty="0"/>
          </a:p>
        </p:txBody>
      </p:sp>
      <p:sp>
        <p:nvSpPr>
          <p:cNvPr id="5" name="Slide Number Placeholder 4"/>
          <p:cNvSpPr>
            <a:spLocks noGrp="1"/>
          </p:cNvSpPr>
          <p:nvPr>
            <p:ph type="sldNum" sz="quarter" idx="10"/>
          </p:nvPr>
        </p:nvSpPr>
        <p:spPr/>
        <p:txBody>
          <a:bodyPr/>
          <a:lstStyle/>
          <a:p>
            <a:fld id="{B50EF2F4-04EE-445C-A8A5-7605B104C707}" type="slidenum">
              <a:rPr lang="en-US" smtClean="0"/>
              <a:pPr/>
              <a:t>31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782168672"/>
              </p:ext>
            </p:extLst>
          </p:nvPr>
        </p:nvGraphicFramePr>
        <p:xfrm>
          <a:off x="4859182" y="5571705"/>
          <a:ext cx="3822458" cy="821212"/>
        </p:xfrm>
        <a:graphic>
          <a:graphicData uri="http://schemas.openxmlformats.org/drawingml/2006/table">
            <a:tbl>
              <a:tblPr firstRow="1" bandRow="1">
                <a:tableStyleId>{5940675A-B579-460E-94D1-54222C63F5DA}</a:tableStyleId>
              </a:tblPr>
              <a:tblGrid>
                <a:gridCol w="861399"/>
                <a:gridCol w="874059"/>
                <a:gridCol w="2087000"/>
              </a:tblGrid>
              <a:tr h="337001">
                <a:tc>
                  <a:txBody>
                    <a:bodyPr/>
                    <a:lstStyle/>
                    <a:p>
                      <a:pPr algn="ctr"/>
                      <a:r>
                        <a:rPr lang="en-US" sz="1400" b="1" dirty="0" smtClean="0"/>
                        <a:t>DSEEP</a:t>
                      </a:r>
                      <a:endParaRPr lang="en-US" sz="1400" b="1" dirty="0"/>
                    </a:p>
                  </a:txBody>
                  <a:tcPr>
                    <a:solidFill>
                      <a:srgbClr val="CCFFCC"/>
                    </a:solidFill>
                  </a:tcPr>
                </a:tc>
                <a:tc>
                  <a:txBody>
                    <a:bodyPr/>
                    <a:lstStyle/>
                    <a:p>
                      <a:pPr algn="ctr"/>
                      <a:r>
                        <a:rPr lang="en-US" sz="1400" b="1" dirty="0" smtClean="0"/>
                        <a:t>DMAO</a:t>
                      </a:r>
                      <a:endParaRPr lang="en-US" sz="1400" b="1" dirty="0"/>
                    </a:p>
                  </a:txBody>
                  <a:tcPr>
                    <a:solidFill>
                      <a:schemeClr val="tx2">
                        <a:lumMod val="20000"/>
                        <a:lumOff val="80000"/>
                      </a:schemeClr>
                    </a:solidFill>
                  </a:tcPr>
                </a:tc>
                <a:tc>
                  <a:txBody>
                    <a:bodyPr/>
                    <a:lstStyle/>
                    <a:p>
                      <a:pPr algn="ctr"/>
                      <a:r>
                        <a:rPr lang="en-US" sz="1400" b="1" dirty="0" smtClean="0"/>
                        <a:t>FEAT</a:t>
                      </a:r>
                      <a:endParaRPr lang="en-US" sz="1400" b="1" dirty="0"/>
                    </a:p>
                  </a:txBody>
                  <a:tcPr>
                    <a:solidFill>
                      <a:schemeClr val="accent4">
                        <a:lumMod val="20000"/>
                        <a:lumOff val="80000"/>
                      </a:schemeClr>
                    </a:solidFill>
                  </a:tcPr>
                </a:tc>
              </a:tr>
              <a:tr h="484211">
                <a:tc>
                  <a:txBody>
                    <a:bodyPr/>
                    <a:lstStyle/>
                    <a:p>
                      <a:pPr algn="ctr"/>
                      <a:r>
                        <a:rPr lang="en-US" sz="1400" dirty="0" smtClean="0"/>
                        <a:t>N/A</a:t>
                      </a:r>
                      <a:endParaRPr lang="en-US" sz="1400" dirty="0"/>
                    </a:p>
                  </a:txBody>
                  <a:tcPr>
                    <a:solidFill>
                      <a:srgbClr val="CCFFCC"/>
                    </a:solidFill>
                  </a:tcPr>
                </a:tc>
                <a:tc>
                  <a:txBody>
                    <a:bodyPr/>
                    <a:lstStyle/>
                    <a:p>
                      <a:r>
                        <a:rPr lang="en-US" sz="1400" dirty="0" smtClean="0"/>
                        <a:t>4.3.2.1.9</a:t>
                      </a:r>
                      <a:endParaRPr lang="en-US" sz="1400" dirty="0"/>
                    </a:p>
                  </a:txBody>
                  <a:tcPr>
                    <a:solidFill>
                      <a:schemeClr val="tx2">
                        <a:lumMod val="20000"/>
                        <a:lumOff val="80000"/>
                      </a:schemeClr>
                    </a:solidFill>
                  </a:tcPr>
                </a:tc>
                <a:tc>
                  <a:txBody>
                    <a:bodyPr/>
                    <a:lstStyle/>
                    <a:p>
                      <a:pPr algn="ctr"/>
                      <a:r>
                        <a:rPr lang="en-US" sz="1400" dirty="0" smtClean="0"/>
                        <a:t>N/A</a:t>
                      </a:r>
                      <a:endParaRPr lang="en-US" sz="1400" dirty="0"/>
                    </a:p>
                  </a:txBody>
                  <a:tcPr>
                    <a:solidFill>
                      <a:schemeClr val="accent4">
                        <a:lumMod val="20000"/>
                        <a:lumOff val="80000"/>
                      </a:schemeClr>
                    </a:solidFill>
                  </a:tcPr>
                </a:tc>
              </a:tr>
            </a:tbl>
          </a:graphicData>
        </a:graphic>
      </p:graphicFrame>
      <p:sp>
        <p:nvSpPr>
          <p:cNvPr id="7" name="TextBox 6"/>
          <p:cNvSpPr txBox="1"/>
          <p:nvPr/>
        </p:nvSpPr>
        <p:spPr>
          <a:xfrm>
            <a:off x="4859182" y="4783345"/>
            <a:ext cx="3837004" cy="738664"/>
          </a:xfrm>
          <a:prstGeom prst="rect">
            <a:avLst/>
          </a:prstGeom>
          <a:solidFill>
            <a:srgbClr val="FD6D71"/>
          </a:solidFill>
        </p:spPr>
        <p:txBody>
          <a:bodyPr wrap="square" rtlCol="0">
            <a:spAutoFit/>
          </a:bodyPr>
          <a:lstStyle/>
          <a:p>
            <a:pPr algn="ctr"/>
            <a:r>
              <a:rPr lang="en-US" dirty="0" smtClean="0">
                <a:latin typeface="+mn-lt"/>
              </a:rPr>
              <a:t>Misinterpreting which data is ground truth can introduce inconsistent simulation states.</a:t>
            </a:r>
          </a:p>
        </p:txBody>
      </p:sp>
    </p:spTree>
    <p:extLst>
      <p:ext uri="{BB962C8B-B14F-4D97-AF65-F5344CB8AC3E}">
        <p14:creationId xmlns:p14="http://schemas.microsoft.com/office/powerpoint/2010/main" val="2144333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Ownership Transfer</a:t>
            </a:r>
          </a:p>
        </p:txBody>
      </p:sp>
      <p:sp>
        <p:nvSpPr>
          <p:cNvPr id="3" name="Content Placeholder 2"/>
          <p:cNvSpPr>
            <a:spLocks noGrp="1"/>
          </p:cNvSpPr>
          <p:nvPr>
            <p:ph sz="half" idx="1"/>
          </p:nvPr>
        </p:nvSpPr>
        <p:spPr/>
        <p:txBody>
          <a:bodyPr/>
          <a:lstStyle/>
          <a:p>
            <a:r>
              <a:rPr lang="en-US" sz="1400" dirty="0"/>
              <a:t>The ability to transfer ownership of entity attributes among simulations is required to support the cooperative modeling of a given object instance across a federation, e.g.</a:t>
            </a:r>
          </a:p>
          <a:p>
            <a:pPr lvl="1">
              <a:buFont typeface="Calibri" panose="020F0502020204030204" pitchFamily="34" charset="0"/>
              <a:buChar char="―"/>
            </a:pPr>
            <a:r>
              <a:rPr lang="en-US" sz="1200" dirty="0">
                <a:solidFill>
                  <a:schemeClr val="tx2"/>
                </a:solidFill>
              </a:rPr>
              <a:t>In a WAN environment, ownership of a fast-moving aircraft may be transferred to a simulation that is interacting with the aircraft to ensure network latency doesn’t impact fair fight.</a:t>
            </a:r>
          </a:p>
          <a:p>
            <a:r>
              <a:rPr lang="en-US" sz="1400" dirty="0"/>
              <a:t>Different architectures / protocols implement ownership transfer differently.</a:t>
            </a:r>
          </a:p>
          <a:p>
            <a:r>
              <a:rPr lang="en-US" sz="1400" dirty="0"/>
              <a:t>Where translation between approaches is technically feasible, it usually requires a gateway.</a:t>
            </a:r>
          </a:p>
          <a:p>
            <a:pPr lvl="1">
              <a:buFont typeface="Calibri" panose="020F0502020204030204" pitchFamily="34" charset="0"/>
              <a:buChar char="―"/>
            </a:pPr>
            <a:r>
              <a:rPr lang="en-US" sz="1200" dirty="0">
                <a:solidFill>
                  <a:schemeClr val="tx2"/>
                </a:solidFill>
              </a:rPr>
              <a:t>As previously discussed, gateways introduce latency.</a:t>
            </a:r>
          </a:p>
        </p:txBody>
      </p:sp>
      <p:sp>
        <p:nvSpPr>
          <p:cNvPr id="4" name="Content Placeholder 3"/>
          <p:cNvSpPr>
            <a:spLocks noGrp="1"/>
          </p:cNvSpPr>
          <p:nvPr>
            <p:ph sz="half" idx="2"/>
          </p:nvPr>
        </p:nvSpPr>
        <p:spPr>
          <a:xfrm>
            <a:off x="4648200" y="1600200"/>
            <a:ext cx="3581400" cy="2167759"/>
          </a:xfrm>
        </p:spPr>
        <p:txBody>
          <a:bodyPr/>
          <a:lstStyle/>
          <a:p>
            <a:r>
              <a:rPr lang="en-US" sz="1400" dirty="0">
                <a:solidFill>
                  <a:schemeClr val="tx2"/>
                </a:solidFill>
              </a:rPr>
              <a:t>Ownership </a:t>
            </a:r>
            <a:r>
              <a:rPr lang="en-US" sz="1400" dirty="0"/>
              <a:t>- the authority to simulate, modify, and delete the attributes of a simulated </a:t>
            </a:r>
            <a:r>
              <a:rPr lang="en-US" sz="1400" dirty="0" smtClean="0"/>
              <a:t>entity.</a:t>
            </a:r>
            <a:endParaRPr lang="en-US" sz="1400" dirty="0"/>
          </a:p>
          <a:p>
            <a:endParaRPr lang="en-US" sz="1600" dirty="0"/>
          </a:p>
        </p:txBody>
      </p:sp>
      <p:sp>
        <p:nvSpPr>
          <p:cNvPr id="5" name="Slide Number Placeholder 4"/>
          <p:cNvSpPr>
            <a:spLocks noGrp="1"/>
          </p:cNvSpPr>
          <p:nvPr>
            <p:ph type="sldNum" sz="quarter" idx="10"/>
          </p:nvPr>
        </p:nvSpPr>
        <p:spPr/>
        <p:txBody>
          <a:bodyPr/>
          <a:lstStyle/>
          <a:p>
            <a:fld id="{B50EF2F4-04EE-445C-A8A5-7605B104C707}" type="slidenum">
              <a:rPr lang="en-US" smtClean="0"/>
              <a:pPr/>
              <a:t>32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005005075"/>
              </p:ext>
            </p:extLst>
          </p:nvPr>
        </p:nvGraphicFramePr>
        <p:xfrm>
          <a:off x="4528889" y="5309111"/>
          <a:ext cx="4146331" cy="1077981"/>
        </p:xfrm>
        <a:graphic>
          <a:graphicData uri="http://schemas.openxmlformats.org/drawingml/2006/table">
            <a:tbl>
              <a:tblPr firstRow="1" bandRow="1">
                <a:tableStyleId>{5940675A-B579-460E-94D1-54222C63F5DA}</a:tableStyleId>
              </a:tblPr>
              <a:tblGrid>
                <a:gridCol w="934385"/>
                <a:gridCol w="948117"/>
                <a:gridCol w="2263829"/>
              </a:tblGrid>
              <a:tr h="323803">
                <a:tc>
                  <a:txBody>
                    <a:bodyPr/>
                    <a:lstStyle/>
                    <a:p>
                      <a:pPr algn="ctr"/>
                      <a:r>
                        <a:rPr lang="en-US" sz="1400" b="1" dirty="0" smtClean="0"/>
                        <a:t>DSEEP</a:t>
                      </a:r>
                      <a:endParaRPr lang="en-US" sz="1400" b="1" dirty="0"/>
                    </a:p>
                  </a:txBody>
                  <a:tcPr>
                    <a:solidFill>
                      <a:srgbClr val="CCFFCC"/>
                    </a:solidFill>
                  </a:tcPr>
                </a:tc>
                <a:tc>
                  <a:txBody>
                    <a:bodyPr/>
                    <a:lstStyle/>
                    <a:p>
                      <a:pPr algn="ctr"/>
                      <a:r>
                        <a:rPr lang="en-US" sz="1400" b="1" dirty="0" smtClean="0"/>
                        <a:t>DMAO</a:t>
                      </a:r>
                      <a:endParaRPr lang="en-US" sz="1400" b="1" dirty="0"/>
                    </a:p>
                  </a:txBody>
                  <a:tcPr>
                    <a:solidFill>
                      <a:schemeClr val="tx2">
                        <a:lumMod val="20000"/>
                        <a:lumOff val="80000"/>
                      </a:schemeClr>
                    </a:solidFill>
                  </a:tcPr>
                </a:tc>
                <a:tc>
                  <a:txBody>
                    <a:bodyPr/>
                    <a:lstStyle/>
                    <a:p>
                      <a:pPr algn="ctr"/>
                      <a:r>
                        <a:rPr lang="en-US" sz="1400" b="1" dirty="0" smtClean="0"/>
                        <a:t>FEAT</a:t>
                      </a:r>
                      <a:endParaRPr lang="en-US" sz="1400" b="1" dirty="0"/>
                    </a:p>
                  </a:txBody>
                  <a:tcPr>
                    <a:solidFill>
                      <a:schemeClr val="accent4">
                        <a:lumMod val="20000"/>
                        <a:lumOff val="80000"/>
                      </a:schemeClr>
                    </a:solidFill>
                  </a:tcPr>
                </a:tc>
              </a:tr>
              <a:tr h="754178">
                <a:tc>
                  <a:txBody>
                    <a:bodyPr/>
                    <a:lstStyle/>
                    <a:p>
                      <a:pPr algn="ctr"/>
                      <a:r>
                        <a:rPr lang="en-US" sz="1400" dirty="0" smtClean="0"/>
                        <a:t>N/A</a:t>
                      </a:r>
                      <a:endParaRPr lang="en-US" sz="1400" dirty="0"/>
                    </a:p>
                  </a:txBody>
                  <a:tcPr>
                    <a:solidFill>
                      <a:srgbClr val="CCFFCC"/>
                    </a:solidFill>
                  </a:tcPr>
                </a:tc>
                <a:tc>
                  <a:txBody>
                    <a:bodyPr/>
                    <a:lstStyle/>
                    <a:p>
                      <a:pPr algn="ctr"/>
                      <a:r>
                        <a:rPr lang="en-US" sz="1400" b="0" i="0" u="none" strike="noStrike" kern="1200" baseline="0" dirty="0" smtClean="0">
                          <a:solidFill>
                            <a:schemeClr val="tx1"/>
                          </a:solidFill>
                          <a:latin typeface="+mn-lt"/>
                          <a:ea typeface="+mn-ea"/>
                          <a:cs typeface="+mn-cs"/>
                        </a:rPr>
                        <a:t>4.2.3.1.2, 4.3.2.1.3 </a:t>
                      </a:r>
                      <a:endParaRPr lang="en-US" sz="1400" b="0" dirty="0"/>
                    </a:p>
                  </a:txBody>
                  <a:tcPr>
                    <a:solidFill>
                      <a:schemeClr val="tx2">
                        <a:lumMod val="20000"/>
                        <a:lumOff val="80000"/>
                      </a:schemeClr>
                    </a:solidFill>
                  </a:tcPr>
                </a:tc>
                <a:tc>
                  <a:txBody>
                    <a:bodyPr/>
                    <a:lstStyle/>
                    <a:p>
                      <a:r>
                        <a:rPr lang="en-US" sz="1400" dirty="0" smtClean="0"/>
                        <a:t>Modeling/</a:t>
                      </a:r>
                      <a:r>
                        <a:rPr lang="en-US" sz="1400" dirty="0" err="1" smtClean="0"/>
                        <a:t>controlTransfers</a:t>
                      </a:r>
                      <a:endParaRPr lang="en-US" sz="1400" dirty="0"/>
                    </a:p>
                  </a:txBody>
                  <a:tcPr>
                    <a:solidFill>
                      <a:schemeClr val="accent4">
                        <a:lumMod val="20000"/>
                        <a:lumOff val="80000"/>
                      </a:schemeClr>
                    </a:solidFill>
                  </a:tcPr>
                </a:tc>
              </a:tr>
            </a:tbl>
          </a:graphicData>
        </a:graphic>
      </p:graphicFrame>
      <p:sp>
        <p:nvSpPr>
          <p:cNvPr id="7" name="TextBox 6"/>
          <p:cNvSpPr txBox="1"/>
          <p:nvPr/>
        </p:nvSpPr>
        <p:spPr>
          <a:xfrm>
            <a:off x="4522304" y="4285340"/>
            <a:ext cx="4167219" cy="984885"/>
          </a:xfrm>
          <a:prstGeom prst="rect">
            <a:avLst/>
          </a:prstGeom>
          <a:solidFill>
            <a:srgbClr val="FD6D71"/>
          </a:solidFill>
        </p:spPr>
        <p:txBody>
          <a:bodyPr wrap="square" rtlCol="0">
            <a:spAutoFit/>
          </a:bodyPr>
          <a:lstStyle/>
          <a:p>
            <a:pPr algn="ctr"/>
            <a:r>
              <a:rPr lang="en-US" dirty="0" smtClean="0">
                <a:latin typeface="+mn-lt"/>
              </a:rPr>
              <a:t>Incompatible implementations of ownership transfer can result in simulated entities being orphaned or multiple, inconsistent versions being </a:t>
            </a:r>
            <a:r>
              <a:rPr lang="en-US" sz="1600" dirty="0" smtClean="0"/>
              <a:t>modeled.</a:t>
            </a:r>
            <a:endParaRPr lang="en-US" sz="1600" dirty="0"/>
          </a:p>
        </p:txBody>
      </p:sp>
    </p:spTree>
    <p:extLst>
      <p:ext uri="{BB962C8B-B14F-4D97-AF65-F5344CB8AC3E}">
        <p14:creationId xmlns:p14="http://schemas.microsoft.com/office/powerpoint/2010/main" val="2144333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Terrain</a:t>
            </a:r>
          </a:p>
        </p:txBody>
      </p:sp>
      <p:sp>
        <p:nvSpPr>
          <p:cNvPr id="3" name="Content Placeholder 2"/>
          <p:cNvSpPr>
            <a:spLocks noGrp="1"/>
          </p:cNvSpPr>
          <p:nvPr>
            <p:ph sz="half" idx="1"/>
          </p:nvPr>
        </p:nvSpPr>
        <p:spPr/>
        <p:txBody>
          <a:bodyPr/>
          <a:lstStyle/>
          <a:p>
            <a:r>
              <a:rPr lang="en-US" sz="1400" dirty="0"/>
              <a:t>Different simulation communities and simulation products use different representations of terrain, e.g.</a:t>
            </a:r>
          </a:p>
          <a:p>
            <a:pPr lvl="1">
              <a:buFont typeface="Calibri" panose="020F0502020204030204" pitchFamily="34" charset="0"/>
              <a:buChar char="―"/>
            </a:pPr>
            <a:r>
              <a:rPr lang="en-US" sz="1400" dirty="0">
                <a:solidFill>
                  <a:schemeClr val="tx2"/>
                </a:solidFill>
              </a:rPr>
              <a:t>Synthetic Environment Data Representation and Interchange Specification (SEDRIS</a:t>
            </a:r>
            <a:r>
              <a:rPr lang="en-US" sz="1400" dirty="0" smtClean="0">
                <a:solidFill>
                  <a:schemeClr val="tx2"/>
                </a:solidFill>
              </a:rPr>
              <a:t>).</a:t>
            </a:r>
            <a:endParaRPr lang="en-US" sz="1400" dirty="0">
              <a:solidFill>
                <a:schemeClr val="tx2"/>
              </a:solidFill>
            </a:endParaRPr>
          </a:p>
          <a:p>
            <a:pPr lvl="1">
              <a:buFont typeface="Calibri" panose="020F0502020204030204" pitchFamily="34" charset="0"/>
              <a:buChar char="―"/>
            </a:pPr>
            <a:r>
              <a:rPr lang="en-US" sz="1400" dirty="0" err="1">
                <a:solidFill>
                  <a:schemeClr val="tx2"/>
                </a:solidFill>
              </a:rPr>
              <a:t>OpenFlight</a:t>
            </a:r>
            <a:endParaRPr lang="en-US" sz="1400" dirty="0">
              <a:solidFill>
                <a:schemeClr val="tx2"/>
              </a:solidFill>
            </a:endParaRPr>
          </a:p>
          <a:p>
            <a:pPr lvl="1">
              <a:buFont typeface="Calibri" panose="020F0502020204030204" pitchFamily="34" charset="0"/>
              <a:buChar char="―"/>
            </a:pPr>
            <a:r>
              <a:rPr lang="en-US" sz="1400" dirty="0">
                <a:solidFill>
                  <a:schemeClr val="tx2"/>
                </a:solidFill>
              </a:rPr>
              <a:t>Digital Terrain Elevation Data (DTED</a:t>
            </a:r>
            <a:r>
              <a:rPr lang="en-US" sz="1400" dirty="0" smtClean="0">
                <a:solidFill>
                  <a:schemeClr val="tx2"/>
                </a:solidFill>
              </a:rPr>
              <a:t>).</a:t>
            </a:r>
            <a:endParaRPr lang="en-US" sz="1100" dirty="0">
              <a:solidFill>
                <a:schemeClr val="tx2"/>
              </a:solidFill>
            </a:endParaRPr>
          </a:p>
          <a:p>
            <a:r>
              <a:rPr lang="en-US" sz="1400" dirty="0"/>
              <a:t>Correlation of entity location between simulations using different representations is a common problem because lossless translation between the representations is often not possible.</a:t>
            </a:r>
          </a:p>
          <a:p>
            <a:pPr lvl="1">
              <a:buFont typeface="Calibri" panose="020F0502020204030204" pitchFamily="34" charset="0"/>
              <a:buChar char="―"/>
            </a:pPr>
            <a:r>
              <a:rPr lang="en-US" sz="1400" dirty="0">
                <a:solidFill>
                  <a:schemeClr val="tx2"/>
                </a:solidFill>
              </a:rPr>
              <a:t>Sometimes leading to errors like floating tanks.</a:t>
            </a:r>
          </a:p>
          <a:p>
            <a:endParaRPr lang="en-US" dirty="0"/>
          </a:p>
        </p:txBody>
      </p:sp>
      <p:sp>
        <p:nvSpPr>
          <p:cNvPr id="4" name="Content Placeholder 3"/>
          <p:cNvSpPr>
            <a:spLocks noGrp="1"/>
          </p:cNvSpPr>
          <p:nvPr>
            <p:ph sz="half" idx="2"/>
          </p:nvPr>
        </p:nvSpPr>
        <p:spPr>
          <a:xfrm>
            <a:off x="4648200" y="1600200"/>
            <a:ext cx="3581400" cy="2404241"/>
          </a:xfrm>
        </p:spPr>
        <p:txBody>
          <a:bodyPr/>
          <a:lstStyle/>
          <a:p>
            <a:r>
              <a:rPr lang="en-US" sz="1400" dirty="0">
                <a:solidFill>
                  <a:schemeClr val="tx2"/>
                </a:solidFill>
              </a:rPr>
              <a:t>Terrain</a:t>
            </a:r>
            <a:r>
              <a:rPr lang="en-US" sz="1400" dirty="0"/>
              <a:t> - the vertical and horizontal dimension of land surface; in simulation it can also encompass other aspects of the physical environment including soil properties, vegetation, and human-made </a:t>
            </a:r>
            <a:r>
              <a:rPr lang="en-US" sz="1400" dirty="0" smtClean="0"/>
              <a:t>structures.</a:t>
            </a:r>
            <a:endParaRPr lang="en-US" sz="1400" dirty="0"/>
          </a:p>
          <a:p>
            <a:r>
              <a:rPr lang="en-US" sz="1400" dirty="0" err="1">
                <a:solidFill>
                  <a:schemeClr val="tx2"/>
                </a:solidFill>
              </a:rPr>
              <a:t>Intervisibility</a:t>
            </a:r>
            <a:r>
              <a:rPr lang="en-US" sz="1400" dirty="0"/>
              <a:t> - the relative ability to be seen under given conditions of distance, light, atmosphere, etc.: </a:t>
            </a:r>
          </a:p>
          <a:p>
            <a:endParaRPr lang="en-US" sz="1400" dirty="0"/>
          </a:p>
        </p:txBody>
      </p:sp>
      <p:sp>
        <p:nvSpPr>
          <p:cNvPr id="5" name="Slide Number Placeholder 4"/>
          <p:cNvSpPr>
            <a:spLocks noGrp="1"/>
          </p:cNvSpPr>
          <p:nvPr>
            <p:ph type="sldNum" sz="quarter" idx="10"/>
          </p:nvPr>
        </p:nvSpPr>
        <p:spPr/>
        <p:txBody>
          <a:bodyPr/>
          <a:lstStyle/>
          <a:p>
            <a:fld id="{B50EF2F4-04EE-445C-A8A5-7605B104C707}" type="slidenum">
              <a:rPr lang="en-US" smtClean="0"/>
              <a:pPr/>
              <a:t>33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839974272"/>
              </p:ext>
            </p:extLst>
          </p:nvPr>
        </p:nvGraphicFramePr>
        <p:xfrm>
          <a:off x="4855070" y="5601636"/>
          <a:ext cx="3822458" cy="781684"/>
        </p:xfrm>
        <a:graphic>
          <a:graphicData uri="http://schemas.openxmlformats.org/drawingml/2006/table">
            <a:tbl>
              <a:tblPr firstRow="1" bandRow="1">
                <a:tableStyleId>{5940675A-B579-460E-94D1-54222C63F5DA}</a:tableStyleId>
              </a:tblPr>
              <a:tblGrid>
                <a:gridCol w="861399"/>
                <a:gridCol w="874059"/>
                <a:gridCol w="2087000"/>
              </a:tblGrid>
              <a:tr h="323803">
                <a:tc>
                  <a:txBody>
                    <a:bodyPr/>
                    <a:lstStyle/>
                    <a:p>
                      <a:pPr algn="ctr"/>
                      <a:r>
                        <a:rPr lang="en-US" sz="1400" b="1" dirty="0" smtClean="0"/>
                        <a:t>DSEEP</a:t>
                      </a:r>
                      <a:endParaRPr lang="en-US" sz="1400" b="1" dirty="0"/>
                    </a:p>
                  </a:txBody>
                  <a:tcPr>
                    <a:solidFill>
                      <a:srgbClr val="CCFFCC"/>
                    </a:solidFill>
                  </a:tcPr>
                </a:tc>
                <a:tc>
                  <a:txBody>
                    <a:bodyPr/>
                    <a:lstStyle/>
                    <a:p>
                      <a:pPr algn="ctr"/>
                      <a:r>
                        <a:rPr lang="en-US" sz="1400" b="1" dirty="0" smtClean="0"/>
                        <a:t>DMAO</a:t>
                      </a:r>
                      <a:endParaRPr lang="en-US" sz="1400" b="1" dirty="0"/>
                    </a:p>
                  </a:txBody>
                  <a:tcPr>
                    <a:solidFill>
                      <a:schemeClr val="tx2">
                        <a:lumMod val="20000"/>
                        <a:lumOff val="80000"/>
                      </a:schemeClr>
                    </a:solidFill>
                  </a:tcPr>
                </a:tc>
                <a:tc>
                  <a:txBody>
                    <a:bodyPr/>
                    <a:lstStyle/>
                    <a:p>
                      <a:pPr algn="ctr"/>
                      <a:r>
                        <a:rPr lang="en-US" sz="1400" b="1" dirty="0" smtClean="0"/>
                        <a:t>FEAT</a:t>
                      </a:r>
                      <a:endParaRPr lang="en-US" sz="1400" b="1" dirty="0"/>
                    </a:p>
                  </a:txBody>
                  <a:tcPr>
                    <a:solidFill>
                      <a:schemeClr val="accent4">
                        <a:lumMod val="20000"/>
                        <a:lumOff val="80000"/>
                      </a:schemeClr>
                    </a:solidFill>
                  </a:tcPr>
                </a:tc>
              </a:tr>
              <a:tr h="457881">
                <a:tc>
                  <a:txBody>
                    <a:bodyPr/>
                    <a:lstStyle/>
                    <a:p>
                      <a:pPr algn="ctr"/>
                      <a:r>
                        <a:rPr lang="en-US" sz="1400" dirty="0" smtClean="0"/>
                        <a:t>4.2.1</a:t>
                      </a:r>
                      <a:endParaRPr lang="en-US" sz="1400" dirty="0"/>
                    </a:p>
                  </a:txBody>
                  <a:tcPr>
                    <a:solidFill>
                      <a:srgbClr val="CCFFCC"/>
                    </a:solidFill>
                  </a:tcPr>
                </a:tc>
                <a:tc>
                  <a:txBody>
                    <a:bodyPr/>
                    <a:lstStyle/>
                    <a:p>
                      <a:pPr algn="ctr"/>
                      <a:r>
                        <a:rPr lang="en-US" sz="1400" b="0" dirty="0" smtClean="0"/>
                        <a:t>4.2.1</a:t>
                      </a:r>
                      <a:endParaRPr lang="en-US" sz="1400" b="0" dirty="0"/>
                    </a:p>
                  </a:txBody>
                  <a:tcPr>
                    <a:solidFill>
                      <a:schemeClr val="tx2">
                        <a:lumMod val="20000"/>
                        <a:lumOff val="80000"/>
                      </a:schemeClr>
                    </a:solidFill>
                  </a:tcPr>
                </a:tc>
                <a:tc>
                  <a:txBody>
                    <a:bodyPr/>
                    <a:lstStyle/>
                    <a:p>
                      <a:r>
                        <a:rPr lang="en-US" sz="1400" dirty="0" smtClean="0"/>
                        <a:t>Design/terrain</a:t>
                      </a:r>
                      <a:endParaRPr lang="en-US" sz="1400" dirty="0"/>
                    </a:p>
                  </a:txBody>
                  <a:tcPr>
                    <a:solidFill>
                      <a:schemeClr val="accent4">
                        <a:lumMod val="20000"/>
                        <a:lumOff val="80000"/>
                      </a:schemeClr>
                    </a:solidFill>
                  </a:tcPr>
                </a:tc>
              </a:tr>
            </a:tbl>
          </a:graphicData>
        </a:graphic>
      </p:graphicFrame>
      <p:sp>
        <p:nvSpPr>
          <p:cNvPr id="7" name="TextBox 6"/>
          <p:cNvSpPr txBox="1"/>
          <p:nvPr/>
        </p:nvSpPr>
        <p:spPr>
          <a:xfrm>
            <a:off x="4840524" y="4607948"/>
            <a:ext cx="3837004" cy="954107"/>
          </a:xfrm>
          <a:prstGeom prst="rect">
            <a:avLst/>
          </a:prstGeom>
          <a:solidFill>
            <a:srgbClr val="FD6D71"/>
          </a:solidFill>
        </p:spPr>
        <p:txBody>
          <a:bodyPr wrap="square" rtlCol="0">
            <a:spAutoFit/>
          </a:bodyPr>
          <a:lstStyle/>
          <a:p>
            <a:pPr algn="ctr"/>
            <a:r>
              <a:rPr lang="en-US" dirty="0" smtClean="0">
                <a:latin typeface="+mn-lt"/>
              </a:rPr>
              <a:t>Simulated entity locations can be physically impossible or terrain-dependent phenomena, e.g. </a:t>
            </a:r>
            <a:r>
              <a:rPr lang="en-US" dirty="0" err="1" smtClean="0">
                <a:latin typeface="+mn-lt"/>
              </a:rPr>
              <a:t>intervisibility</a:t>
            </a:r>
            <a:r>
              <a:rPr lang="en-US" dirty="0" smtClean="0">
                <a:latin typeface="+mn-lt"/>
              </a:rPr>
              <a:t>, can be inconsistent.	</a:t>
            </a:r>
            <a:endParaRPr lang="en-US" dirty="0">
              <a:latin typeface="+mn-lt"/>
            </a:endParaRPr>
          </a:p>
        </p:txBody>
      </p:sp>
    </p:spTree>
    <p:extLst>
      <p:ext uri="{BB962C8B-B14F-4D97-AF65-F5344CB8AC3E}">
        <p14:creationId xmlns:p14="http://schemas.microsoft.com/office/powerpoint/2010/main" val="3207840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pPr marL="514350" indent="-514350">
              <a:buFont typeface="+mj-lt"/>
              <a:buAutoNum type="arabicPeriod"/>
            </a:pPr>
            <a:r>
              <a:rPr lang="en-US" sz="1800" dirty="0"/>
              <a:t>IEEE </a:t>
            </a:r>
            <a:r>
              <a:rPr lang="en-US" sz="1800" dirty="0" err="1"/>
              <a:t>Std</a:t>
            </a:r>
            <a:r>
              <a:rPr lang="en-US" sz="1800" dirty="0"/>
              <a:t> 1730-2010, Distributed Simulation Engineering and Execution Process (DSEEP)</a:t>
            </a:r>
          </a:p>
          <a:p>
            <a:pPr marL="514350" indent="-514350">
              <a:buFont typeface="+mj-lt"/>
              <a:buAutoNum type="arabicPeriod"/>
            </a:pPr>
            <a:r>
              <a:rPr lang="en-US" sz="1800" dirty="0"/>
              <a:t>IEEE </a:t>
            </a:r>
            <a:r>
              <a:rPr lang="en-US" sz="1800" dirty="0" err="1"/>
              <a:t>Std</a:t>
            </a:r>
            <a:r>
              <a:rPr lang="en-US" sz="1800" dirty="0"/>
              <a:t> 1730.1-2013, Distributed Simulation Engineering and Execution Process (DSEEP) Multi-Architecture Overlay (DMAO)</a:t>
            </a:r>
          </a:p>
          <a:p>
            <a:pPr marL="514350" indent="-514350">
              <a:buFont typeface="+mj-lt"/>
              <a:buAutoNum type="arabicPeriod"/>
            </a:pPr>
            <a:r>
              <a:rPr lang="en-US" sz="1800" dirty="0"/>
              <a:t>SISO-STD-012-2013, Federation Engineering Agreements Template (FEAT)</a:t>
            </a:r>
          </a:p>
          <a:p>
            <a:pPr marL="514350" indent="-514350">
              <a:buFont typeface="+mj-lt"/>
              <a:buAutoNum type="arabicPeriod"/>
            </a:pPr>
            <a:r>
              <a:rPr lang="en-US" sz="1800" dirty="0"/>
              <a:t>DoD M&amp;S Glossary</a:t>
            </a:r>
          </a:p>
          <a:p>
            <a:pPr marL="514350" indent="-514350">
              <a:buFont typeface="+mj-lt"/>
              <a:buAutoNum type="arabicPeriod"/>
            </a:pPr>
            <a:r>
              <a:rPr lang="en-US" sz="1800" dirty="0"/>
              <a:t>IEEE </a:t>
            </a:r>
            <a:r>
              <a:rPr lang="en-US" sz="1800" dirty="0" err="1"/>
              <a:t>Std</a:t>
            </a:r>
            <a:r>
              <a:rPr lang="en-US" sz="1800" dirty="0"/>
              <a:t> 1516.1-2010, Modeling and Simulation (M&amp;S) High Level Architecture (HLA) – Federate Interface Specification</a:t>
            </a:r>
          </a:p>
          <a:p>
            <a:pPr marL="514350" indent="-514350">
              <a:buFont typeface="+mj-lt"/>
              <a:buAutoNum type="arabicPeriod"/>
            </a:pPr>
            <a:r>
              <a:rPr lang="en-US" sz="1800" dirty="0"/>
              <a:t>Richard Fujimoto, Parallel and Distributed Simulation Systems, 2000</a:t>
            </a:r>
          </a:p>
          <a:p>
            <a:pPr marL="514350" indent="-514350">
              <a:buFont typeface="+mj-lt"/>
              <a:buAutoNum type="arabicPeriod"/>
            </a:pPr>
            <a:r>
              <a:rPr lang="en-US" sz="1800" dirty="0"/>
              <a:t>IEEE </a:t>
            </a:r>
            <a:r>
              <a:rPr lang="en-US" sz="1800" dirty="0" err="1"/>
              <a:t>Std</a:t>
            </a:r>
            <a:r>
              <a:rPr lang="en-US" sz="1800" dirty="0"/>
              <a:t> 1278.1-2012, Distributed Interactive Simulation – Application Protocols</a:t>
            </a:r>
          </a:p>
          <a:p>
            <a:endParaRPr lang="en-US" dirty="0"/>
          </a:p>
          <a:p>
            <a:endParaRPr lang="en-US" dirty="0"/>
          </a:p>
        </p:txBody>
      </p:sp>
      <p:sp>
        <p:nvSpPr>
          <p:cNvPr id="4" name="Slide Number Placeholder 3"/>
          <p:cNvSpPr>
            <a:spLocks noGrp="1"/>
          </p:cNvSpPr>
          <p:nvPr>
            <p:ph type="sldNum" sz="quarter" idx="10"/>
          </p:nvPr>
        </p:nvSpPr>
        <p:spPr/>
        <p:txBody>
          <a:bodyPr/>
          <a:lstStyle/>
          <a:p>
            <a:fld id="{C0644197-3467-4B7C-BF57-D3DB3EF71303}"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995737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Objectives</a:t>
            </a:r>
          </a:p>
        </p:txBody>
      </p:sp>
      <p:sp>
        <p:nvSpPr>
          <p:cNvPr id="3" name="Content Placeholder 2"/>
          <p:cNvSpPr>
            <a:spLocks noGrp="1"/>
          </p:cNvSpPr>
          <p:nvPr>
            <p:ph idx="1"/>
          </p:nvPr>
        </p:nvSpPr>
        <p:spPr/>
        <p:txBody>
          <a:bodyPr/>
          <a:lstStyle/>
          <a:p>
            <a:r>
              <a:rPr lang="en-US" b="0" dirty="0"/>
              <a:t>Learn to make informed decisions based on knowledge of LVC</a:t>
            </a:r>
          </a:p>
          <a:p>
            <a:pPr lvl="1">
              <a:buFont typeface="Calibri" panose="020F0502020204030204" pitchFamily="34" charset="0"/>
              <a:buChar char="―"/>
            </a:pPr>
            <a:r>
              <a:rPr lang="en-US" b="0" dirty="0">
                <a:solidFill>
                  <a:schemeClr val="tx2"/>
                </a:solidFill>
              </a:rPr>
              <a:t>ELO 1: Demonstrate familiarity with LVC federation engineering processes and </a:t>
            </a:r>
            <a:r>
              <a:rPr lang="en-US" b="0" dirty="0" smtClean="0">
                <a:solidFill>
                  <a:schemeClr val="tx2"/>
                </a:solidFill>
              </a:rPr>
              <a:t>standards.</a:t>
            </a:r>
            <a:endParaRPr lang="en-US" b="0" dirty="0">
              <a:solidFill>
                <a:schemeClr val="tx2"/>
              </a:solidFill>
            </a:endParaRPr>
          </a:p>
          <a:p>
            <a:pPr lvl="1">
              <a:buFont typeface="Calibri" panose="020F0502020204030204" pitchFamily="34" charset="0"/>
              <a:buChar char="―"/>
            </a:pPr>
            <a:r>
              <a:rPr lang="en-US" b="0" dirty="0">
                <a:solidFill>
                  <a:schemeClr val="tx2"/>
                </a:solidFill>
              </a:rPr>
              <a:t>ELO 2: Identify federation engineering issues to address when applying and integrating LVC </a:t>
            </a:r>
            <a:r>
              <a:rPr lang="en-US" b="0" dirty="0" smtClean="0">
                <a:solidFill>
                  <a:schemeClr val="tx2"/>
                </a:solidFill>
              </a:rPr>
              <a:t>technologies.</a:t>
            </a:r>
            <a:endParaRPr lang="en-US" b="0" dirty="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C0644197-3467-4B7C-BF57-D3DB3EF71303}"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904901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Return </a:t>
            </a:r>
            <a:r>
              <a:rPr lang="en-US" sz="2800" dirty="0"/>
              <a:t>on </a:t>
            </a:r>
            <a:r>
              <a:rPr lang="en-US" sz="2800" dirty="0" smtClean="0"/>
              <a:t>Investment (ROI) </a:t>
            </a:r>
            <a:r>
              <a:rPr lang="en-US" sz="2800" dirty="0"/>
              <a:t>for Applying Federation Engineering Standards</a:t>
            </a:r>
          </a:p>
        </p:txBody>
      </p:sp>
      <p:sp>
        <p:nvSpPr>
          <p:cNvPr id="3" name="Content Placeholder 2"/>
          <p:cNvSpPr>
            <a:spLocks noGrp="1"/>
          </p:cNvSpPr>
          <p:nvPr>
            <p:ph idx="1"/>
          </p:nvPr>
        </p:nvSpPr>
        <p:spPr>
          <a:xfrm>
            <a:off x="923925" y="1628775"/>
            <a:ext cx="7315200" cy="4495800"/>
          </a:xfrm>
        </p:spPr>
        <p:txBody>
          <a:bodyPr/>
          <a:lstStyle/>
          <a:p>
            <a:r>
              <a:rPr lang="en-US" sz="1600" dirty="0"/>
              <a:t>Standards produced by </a:t>
            </a:r>
            <a:r>
              <a:rPr lang="en-US" sz="1600" dirty="0" smtClean="0"/>
              <a:t>internationally recognized </a:t>
            </a:r>
            <a:r>
              <a:rPr lang="en-US" sz="1600" dirty="0"/>
              <a:t>standards development organizations (SDOs) receive input and review from subject matter experts (SMEs) in the field, ensuring comprehensiveness and quality.</a:t>
            </a:r>
          </a:p>
          <a:p>
            <a:pPr lvl="1">
              <a:buFont typeface="Calibri" panose="020F0502020204030204" pitchFamily="34" charset="0"/>
              <a:buChar char="―"/>
            </a:pPr>
            <a:r>
              <a:rPr lang="en-US" sz="1600" dirty="0">
                <a:solidFill>
                  <a:schemeClr val="tx2"/>
                </a:solidFill>
              </a:rPr>
              <a:t>Reducing errors that consume limited DoN resources, and introduce unnecessary technical and operational risks.</a:t>
            </a:r>
          </a:p>
          <a:p>
            <a:r>
              <a:rPr lang="en-US" sz="1600" dirty="0"/>
              <a:t>Adopting such standards enables consistency of understanding and application across team members.</a:t>
            </a:r>
          </a:p>
          <a:p>
            <a:pPr lvl="1">
              <a:buFont typeface="Calibri" panose="020F0502020204030204" pitchFamily="34" charset="0"/>
              <a:buChar char="―"/>
            </a:pPr>
            <a:r>
              <a:rPr lang="en-US" sz="1600" dirty="0">
                <a:solidFill>
                  <a:schemeClr val="tx2"/>
                </a:solidFill>
              </a:rPr>
              <a:t>Reducing the probability of misunderstandings that introduce unnecessary technical risks.</a:t>
            </a:r>
          </a:p>
          <a:p>
            <a:r>
              <a:rPr lang="en-US" sz="1600" dirty="0"/>
              <a:t>The standards applied in this class are developed and maintained by the Simulation Interoperability Standards Organization (SISO), the only SDO devoted solely to simulation standards.</a:t>
            </a:r>
          </a:p>
          <a:p>
            <a:pPr lvl="1">
              <a:buFont typeface="Calibri" panose="020F0502020204030204" pitchFamily="34" charset="0"/>
              <a:buChar char="―"/>
            </a:pPr>
            <a:r>
              <a:rPr lang="en-US" sz="1600" dirty="0">
                <a:solidFill>
                  <a:schemeClr val="tx2"/>
                </a:solidFill>
              </a:rPr>
              <a:t>Applying SISO standards improve the probability of creating interoperable rather than duplicative capabilities.</a:t>
            </a:r>
          </a:p>
          <a:p>
            <a:endParaRPr lang="en-US" sz="1600" dirty="0"/>
          </a:p>
        </p:txBody>
      </p:sp>
      <p:sp>
        <p:nvSpPr>
          <p:cNvPr id="4" name="Slide Number Placeholder 3"/>
          <p:cNvSpPr>
            <a:spLocks noGrp="1"/>
          </p:cNvSpPr>
          <p:nvPr>
            <p:ph type="sldNum" sz="quarter" idx="10"/>
          </p:nvPr>
        </p:nvSpPr>
        <p:spPr/>
        <p:txBody>
          <a:bodyPr/>
          <a:lstStyle/>
          <a:p>
            <a:fld id="{C0644197-3467-4B7C-BF57-D3DB3EF71303}"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23436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Federation Engineering Standards</a:t>
            </a:r>
          </a:p>
        </p:txBody>
      </p:sp>
      <p:sp>
        <p:nvSpPr>
          <p:cNvPr id="3" name="Content Placeholder 2"/>
          <p:cNvSpPr>
            <a:spLocks noGrp="1"/>
          </p:cNvSpPr>
          <p:nvPr>
            <p:ph idx="1"/>
          </p:nvPr>
        </p:nvSpPr>
        <p:spPr/>
        <p:txBody>
          <a:bodyPr/>
          <a:lstStyle/>
          <a:p>
            <a:pPr lvl="0" defTabSz="457200" fontAlgn="auto">
              <a:spcAft>
                <a:spcPts val="0"/>
              </a:spcAft>
              <a:buSzTx/>
              <a:buFont typeface="Arial"/>
              <a:buChar char="•"/>
            </a:pPr>
            <a:r>
              <a:rPr lang="en-US" sz="1800" kern="1200" dirty="0">
                <a:solidFill>
                  <a:prstClr val="black"/>
                </a:solidFill>
                <a:latin typeface="Arial" panose="020B0604020202020204" pitchFamily="34" charset="0"/>
                <a:cs typeface="Arial" panose="020B0604020202020204" pitchFamily="34" charset="0"/>
              </a:rPr>
              <a:t>Distributed Simulation Engineering and Execution Process (</a:t>
            </a:r>
            <a:r>
              <a:rPr lang="en-US" sz="1800" kern="1200" dirty="0">
                <a:solidFill>
                  <a:prstClr val="black"/>
                </a:solidFill>
                <a:latin typeface="Arial" panose="020B0604020202020204" pitchFamily="34" charset="0"/>
                <a:cs typeface="Arial" panose="020B0604020202020204" pitchFamily="34" charset="0"/>
                <a:hlinkClick r:id="rId3"/>
              </a:rPr>
              <a:t>DSEEP</a:t>
            </a:r>
            <a:r>
              <a:rPr lang="en-US" sz="1800" kern="1200" dirty="0">
                <a:solidFill>
                  <a:prstClr val="black"/>
                </a:solidFill>
                <a:latin typeface="Arial" panose="020B0604020202020204" pitchFamily="34" charset="0"/>
                <a:cs typeface="Arial" panose="020B0604020202020204" pitchFamily="34" charset="0"/>
              </a:rPr>
              <a:t>)</a:t>
            </a:r>
          </a:p>
          <a:p>
            <a:pPr lvl="1" defTabSz="457200" fontAlgn="auto">
              <a:spcAft>
                <a:spcPts val="0"/>
              </a:spcAft>
              <a:buSzTx/>
              <a:buFont typeface="Arial"/>
              <a:buChar char="–"/>
            </a:pPr>
            <a:r>
              <a:rPr lang="en-US" sz="1600" kern="1200" dirty="0">
                <a:solidFill>
                  <a:schemeClr val="tx2"/>
                </a:solidFill>
                <a:latin typeface="Arial" panose="020B0604020202020204" pitchFamily="34" charset="0"/>
                <a:cs typeface="Arial" panose="020B0604020202020204" pitchFamily="34" charset="0"/>
              </a:rPr>
              <a:t>An architecture-neutral, high-level process framework into which the lower-level systems engineering practices native to any distributed simulation user can be easily </a:t>
            </a:r>
            <a:r>
              <a:rPr lang="en-US" sz="1600" kern="1200" dirty="0" smtClean="0">
                <a:solidFill>
                  <a:schemeClr val="tx2"/>
                </a:solidFill>
                <a:latin typeface="Arial" panose="020B0604020202020204" pitchFamily="34" charset="0"/>
                <a:cs typeface="Arial" panose="020B0604020202020204" pitchFamily="34" charset="0"/>
              </a:rPr>
              <a:t>integrated.</a:t>
            </a:r>
            <a:endParaRPr lang="en-US" sz="1600" kern="1200" dirty="0">
              <a:solidFill>
                <a:schemeClr val="tx2"/>
              </a:solidFill>
              <a:latin typeface="Arial" panose="020B0604020202020204" pitchFamily="34" charset="0"/>
              <a:cs typeface="Arial" panose="020B0604020202020204" pitchFamily="34" charset="0"/>
            </a:endParaRPr>
          </a:p>
          <a:p>
            <a:pPr lvl="1" defTabSz="457200" fontAlgn="auto">
              <a:spcAft>
                <a:spcPts val="0"/>
              </a:spcAft>
              <a:buSzTx/>
              <a:buFont typeface="Arial"/>
              <a:buChar char="–"/>
            </a:pPr>
            <a:r>
              <a:rPr lang="en-US" sz="1600" kern="1200" dirty="0">
                <a:solidFill>
                  <a:schemeClr val="tx2"/>
                </a:solidFill>
                <a:latin typeface="Arial" panose="020B0604020202020204" pitchFamily="34" charset="0"/>
                <a:cs typeface="Arial" panose="020B0604020202020204" pitchFamily="34" charset="0"/>
              </a:rPr>
              <a:t>Applies to federation engineering in a single-architecture </a:t>
            </a:r>
            <a:r>
              <a:rPr lang="en-US" sz="1600" kern="1200" dirty="0" smtClean="0">
                <a:solidFill>
                  <a:schemeClr val="tx2"/>
                </a:solidFill>
                <a:latin typeface="Arial" panose="020B0604020202020204" pitchFamily="34" charset="0"/>
                <a:cs typeface="Arial" panose="020B0604020202020204" pitchFamily="34" charset="0"/>
              </a:rPr>
              <a:t>environment.</a:t>
            </a:r>
            <a:endParaRPr lang="en-US" sz="1600" kern="1200" dirty="0">
              <a:solidFill>
                <a:schemeClr val="tx2"/>
              </a:solidFill>
              <a:latin typeface="Arial" panose="020B0604020202020204" pitchFamily="34" charset="0"/>
              <a:cs typeface="Arial" panose="020B0604020202020204" pitchFamily="34" charset="0"/>
            </a:endParaRPr>
          </a:p>
          <a:p>
            <a:pPr lvl="1" defTabSz="457200" fontAlgn="auto">
              <a:spcAft>
                <a:spcPts val="0"/>
              </a:spcAft>
              <a:buSzTx/>
              <a:buFont typeface="Arial"/>
              <a:buChar char="–"/>
            </a:pPr>
            <a:r>
              <a:rPr lang="en-US" sz="1600" i="1" kern="1200" dirty="0">
                <a:solidFill>
                  <a:schemeClr val="tx2"/>
                </a:solidFill>
                <a:latin typeface="Arial" panose="020B0604020202020204" pitchFamily="34" charset="0"/>
                <a:cs typeface="Arial" panose="020B0604020202020204" pitchFamily="34" charset="0"/>
              </a:rPr>
              <a:t>DSEEP will be used to walk through the “</a:t>
            </a:r>
            <a:r>
              <a:rPr lang="en-US" sz="1600" i="1" u="sng" kern="1200" dirty="0">
                <a:solidFill>
                  <a:schemeClr val="tx2"/>
                </a:solidFill>
                <a:latin typeface="Arial" panose="020B0604020202020204" pitchFamily="34" charset="0"/>
                <a:cs typeface="Arial" panose="020B0604020202020204" pitchFamily="34" charset="0"/>
              </a:rPr>
              <a:t>how” of LVC.</a:t>
            </a:r>
            <a:endParaRPr lang="en-US" sz="1600" i="1" kern="1200" dirty="0">
              <a:solidFill>
                <a:schemeClr val="tx2"/>
              </a:solidFill>
              <a:latin typeface="Arial" panose="020B0604020202020204" pitchFamily="34" charset="0"/>
              <a:cs typeface="Arial" panose="020B0604020202020204" pitchFamily="34" charset="0"/>
            </a:endParaRPr>
          </a:p>
          <a:p>
            <a:pPr lvl="0" defTabSz="457200" fontAlgn="auto">
              <a:spcAft>
                <a:spcPts val="0"/>
              </a:spcAft>
              <a:buSzTx/>
              <a:buFont typeface="Arial"/>
              <a:buChar char="•"/>
            </a:pPr>
            <a:r>
              <a:rPr lang="en-US" sz="1800" kern="1200" dirty="0">
                <a:solidFill>
                  <a:prstClr val="black"/>
                </a:solidFill>
                <a:latin typeface="Arial" panose="020B0604020202020204" pitchFamily="34" charset="0"/>
                <a:cs typeface="Arial" panose="020B0604020202020204" pitchFamily="34" charset="0"/>
              </a:rPr>
              <a:t>DSEEP Multi-Architecture Overlay (</a:t>
            </a:r>
            <a:r>
              <a:rPr lang="en-US" sz="1800" kern="1200" dirty="0">
                <a:solidFill>
                  <a:prstClr val="black"/>
                </a:solidFill>
                <a:latin typeface="Arial" panose="020B0604020202020204" pitchFamily="34" charset="0"/>
                <a:cs typeface="Arial" panose="020B0604020202020204" pitchFamily="34" charset="0"/>
                <a:hlinkClick r:id="rId4"/>
              </a:rPr>
              <a:t>DMAO</a:t>
            </a:r>
            <a:r>
              <a:rPr lang="en-US" sz="1800" kern="1200" dirty="0">
                <a:solidFill>
                  <a:prstClr val="black"/>
                </a:solidFill>
                <a:latin typeface="Arial" panose="020B0604020202020204" pitchFamily="34" charset="0"/>
                <a:cs typeface="Arial" panose="020B0604020202020204" pitchFamily="34" charset="0"/>
              </a:rPr>
              <a:t>)</a:t>
            </a:r>
          </a:p>
          <a:p>
            <a:pPr lvl="1" defTabSz="457200" fontAlgn="auto">
              <a:spcAft>
                <a:spcPts val="0"/>
              </a:spcAft>
              <a:buSzTx/>
              <a:buFont typeface="Arial"/>
              <a:buChar char="–"/>
            </a:pPr>
            <a:r>
              <a:rPr lang="en-US" sz="1600" kern="1200" dirty="0">
                <a:solidFill>
                  <a:schemeClr val="tx2"/>
                </a:solidFill>
                <a:latin typeface="Arial" panose="020B0604020202020204" pitchFamily="34" charset="0"/>
                <a:cs typeface="Arial" panose="020B0604020202020204" pitchFamily="34" charset="0"/>
              </a:rPr>
              <a:t>A recommended practice for applying the DSEEP to the development and execution of distributed simulation environments that include more than one distributed simulation </a:t>
            </a:r>
            <a:r>
              <a:rPr lang="en-US" sz="1600" kern="1200" dirty="0" smtClean="0">
                <a:solidFill>
                  <a:schemeClr val="tx2"/>
                </a:solidFill>
                <a:latin typeface="Arial" panose="020B0604020202020204" pitchFamily="34" charset="0"/>
                <a:cs typeface="Arial" panose="020B0604020202020204" pitchFamily="34" charset="0"/>
              </a:rPr>
              <a:t>architecture.</a:t>
            </a:r>
            <a:endParaRPr lang="en-US" sz="1600" kern="1200" dirty="0">
              <a:solidFill>
                <a:schemeClr val="tx2"/>
              </a:solidFill>
              <a:latin typeface="Arial" panose="020B0604020202020204" pitchFamily="34" charset="0"/>
              <a:cs typeface="Arial" panose="020B0604020202020204" pitchFamily="34" charset="0"/>
            </a:endParaRPr>
          </a:p>
          <a:p>
            <a:pPr lvl="1" defTabSz="457200" fontAlgn="auto">
              <a:spcAft>
                <a:spcPts val="0"/>
              </a:spcAft>
              <a:buSzTx/>
              <a:buFont typeface="Arial"/>
              <a:buChar char="–"/>
            </a:pPr>
            <a:r>
              <a:rPr lang="en-US" sz="1600" i="1" kern="1200" dirty="0">
                <a:solidFill>
                  <a:schemeClr val="tx2"/>
                </a:solidFill>
                <a:latin typeface="Arial" panose="020B0604020202020204" pitchFamily="34" charset="0"/>
                <a:cs typeface="Arial" panose="020B0604020202020204" pitchFamily="34" charset="0"/>
              </a:rPr>
              <a:t>DMAO will be used to identify typical </a:t>
            </a:r>
            <a:r>
              <a:rPr lang="en-US" sz="1600" i="1" u="sng" kern="1200" dirty="0">
                <a:solidFill>
                  <a:schemeClr val="tx2"/>
                </a:solidFill>
                <a:latin typeface="Arial" panose="020B0604020202020204" pitchFamily="34" charset="0"/>
                <a:cs typeface="Arial" panose="020B0604020202020204" pitchFamily="34" charset="0"/>
              </a:rPr>
              <a:t>major issues that arise in Department of Defense (DoD) LVC.</a:t>
            </a:r>
            <a:endParaRPr lang="en-US" sz="1600" i="1" kern="1200" dirty="0">
              <a:solidFill>
                <a:schemeClr val="tx2"/>
              </a:solidFill>
              <a:latin typeface="Arial" panose="020B0604020202020204" pitchFamily="34" charset="0"/>
              <a:cs typeface="Arial" panose="020B0604020202020204" pitchFamily="34" charset="0"/>
            </a:endParaRPr>
          </a:p>
          <a:p>
            <a:pPr lvl="0" defTabSz="457200" fontAlgn="auto">
              <a:spcAft>
                <a:spcPts val="0"/>
              </a:spcAft>
              <a:buSzTx/>
              <a:buFont typeface="Arial"/>
              <a:buChar char="•"/>
            </a:pPr>
            <a:endParaRPr lang="en-US" sz="1600" b="0" kern="1200" dirty="0">
              <a:solidFill>
                <a:prstClr val="black"/>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0644197-3467-4B7C-BF57-D3DB3EF7130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857487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Federation Engineering Standards</a:t>
            </a:r>
          </a:p>
        </p:txBody>
      </p:sp>
      <p:sp>
        <p:nvSpPr>
          <p:cNvPr id="3" name="Content Placeholder 2"/>
          <p:cNvSpPr>
            <a:spLocks noGrp="1"/>
          </p:cNvSpPr>
          <p:nvPr>
            <p:ph idx="1"/>
          </p:nvPr>
        </p:nvSpPr>
        <p:spPr/>
        <p:txBody>
          <a:bodyPr/>
          <a:lstStyle/>
          <a:p>
            <a:pPr lvl="0" defTabSz="457200" fontAlgn="auto">
              <a:spcAft>
                <a:spcPts val="0"/>
              </a:spcAft>
              <a:buSzTx/>
              <a:buFont typeface="Arial"/>
              <a:buChar char="•"/>
            </a:pPr>
            <a:r>
              <a:rPr lang="en-US" sz="2400" kern="1200" dirty="0" smtClean="0">
                <a:solidFill>
                  <a:prstClr val="black"/>
                </a:solidFill>
                <a:latin typeface="Arial" panose="020B0604020202020204" pitchFamily="34" charset="0"/>
                <a:cs typeface="Arial" panose="020B0604020202020204" pitchFamily="34" charset="0"/>
              </a:rPr>
              <a:t>Federation Engineering Agreements Template (</a:t>
            </a:r>
            <a:r>
              <a:rPr lang="en-US" sz="2400" kern="1200" dirty="0" smtClean="0">
                <a:solidFill>
                  <a:prstClr val="black"/>
                </a:solidFill>
                <a:latin typeface="Arial" panose="020B0604020202020204" pitchFamily="34" charset="0"/>
                <a:cs typeface="Arial" panose="020B0604020202020204" pitchFamily="34" charset="0"/>
                <a:hlinkClick r:id="rId3"/>
              </a:rPr>
              <a:t>FEAT</a:t>
            </a:r>
            <a:r>
              <a:rPr lang="en-US" sz="2400" kern="1200" dirty="0" smtClean="0">
                <a:solidFill>
                  <a:prstClr val="black"/>
                </a:solidFill>
                <a:latin typeface="Arial" panose="020B0604020202020204" pitchFamily="34" charset="0"/>
                <a:cs typeface="Arial" panose="020B0604020202020204" pitchFamily="34" charset="0"/>
              </a:rPr>
              <a:t>)</a:t>
            </a:r>
          </a:p>
          <a:p>
            <a:pPr lvl="1" defTabSz="457200" fontAlgn="auto">
              <a:spcAft>
                <a:spcPts val="0"/>
              </a:spcAft>
              <a:buSzTx/>
              <a:buFont typeface="Arial"/>
              <a:buChar char="–"/>
            </a:pPr>
            <a:r>
              <a:rPr lang="en-US" sz="1800" kern="1200" dirty="0" smtClean="0">
                <a:solidFill>
                  <a:schemeClr val="tx2"/>
                </a:solidFill>
                <a:latin typeface="Arial" panose="020B0604020202020204" pitchFamily="34" charset="0"/>
                <a:cs typeface="Arial" panose="020B0604020202020204" pitchFamily="34" charset="0"/>
              </a:rPr>
              <a:t>An </a:t>
            </a:r>
            <a:r>
              <a:rPr lang="en-US" sz="1800" kern="1200" dirty="0">
                <a:solidFill>
                  <a:schemeClr val="tx2"/>
                </a:solidFill>
                <a:latin typeface="Arial" panose="020B0604020202020204" pitchFamily="34" charset="0"/>
                <a:cs typeface="Arial" panose="020B0604020202020204" pitchFamily="34" charset="0"/>
              </a:rPr>
              <a:t>XML schema designed for recording all federation agreements of use to federation developers and </a:t>
            </a:r>
            <a:r>
              <a:rPr lang="en-US" sz="1800" kern="1200" dirty="0" smtClean="0">
                <a:solidFill>
                  <a:schemeClr val="tx2"/>
                </a:solidFill>
                <a:latin typeface="Arial" panose="020B0604020202020204" pitchFamily="34" charset="0"/>
                <a:cs typeface="Arial" panose="020B0604020202020204" pitchFamily="34" charset="0"/>
              </a:rPr>
              <a:t>participants.</a:t>
            </a:r>
            <a:endParaRPr lang="en-US" sz="1800" kern="1200" dirty="0">
              <a:solidFill>
                <a:schemeClr val="tx2"/>
              </a:solidFill>
              <a:latin typeface="Arial" panose="020B0604020202020204" pitchFamily="34" charset="0"/>
              <a:cs typeface="Arial" panose="020B0604020202020204" pitchFamily="34" charset="0"/>
            </a:endParaRPr>
          </a:p>
          <a:p>
            <a:pPr lvl="1" defTabSz="457200" fontAlgn="auto">
              <a:spcAft>
                <a:spcPts val="0"/>
              </a:spcAft>
              <a:buSzTx/>
              <a:buFont typeface="Arial"/>
              <a:buChar char="–"/>
            </a:pPr>
            <a:r>
              <a:rPr lang="en-US" sz="1800" kern="1200" dirty="0">
                <a:solidFill>
                  <a:schemeClr val="tx2"/>
                </a:solidFill>
                <a:latin typeface="Arial" panose="020B0604020202020204" pitchFamily="34" charset="0"/>
                <a:cs typeface="Arial" panose="020B0604020202020204" pitchFamily="34" charset="0"/>
              </a:rPr>
              <a:t>Serves as a format for recording agreements as well as a guide to identifying agreements necessary to complete and successful federation </a:t>
            </a:r>
            <a:r>
              <a:rPr lang="en-US" sz="1800" kern="1200" dirty="0" smtClean="0">
                <a:solidFill>
                  <a:schemeClr val="tx2"/>
                </a:solidFill>
                <a:latin typeface="Arial" panose="020B0604020202020204" pitchFamily="34" charset="0"/>
                <a:cs typeface="Arial" panose="020B0604020202020204" pitchFamily="34" charset="0"/>
              </a:rPr>
              <a:t>engineering.</a:t>
            </a:r>
            <a:endParaRPr lang="en-US" sz="1800" kern="1200" dirty="0">
              <a:solidFill>
                <a:schemeClr val="tx2"/>
              </a:solidFill>
              <a:latin typeface="Arial" panose="020B0604020202020204" pitchFamily="34" charset="0"/>
              <a:cs typeface="Arial" panose="020B0604020202020204" pitchFamily="34" charset="0"/>
            </a:endParaRPr>
          </a:p>
          <a:p>
            <a:pPr lvl="1" defTabSz="457200" fontAlgn="auto">
              <a:spcAft>
                <a:spcPts val="0"/>
              </a:spcAft>
              <a:buSzTx/>
              <a:buFont typeface="Arial"/>
              <a:buChar char="–"/>
            </a:pPr>
            <a:r>
              <a:rPr lang="en-US" sz="1800" i="1" kern="1200" dirty="0">
                <a:solidFill>
                  <a:schemeClr val="tx2"/>
                </a:solidFill>
                <a:latin typeface="Arial" panose="020B0604020202020204" pitchFamily="34" charset="0"/>
                <a:cs typeface="Arial" panose="020B0604020202020204" pitchFamily="34" charset="0"/>
              </a:rPr>
              <a:t>FEAT will be used to </a:t>
            </a:r>
            <a:r>
              <a:rPr lang="en-US" sz="1800" i="1" u="sng" kern="1200" dirty="0">
                <a:solidFill>
                  <a:schemeClr val="tx2"/>
                </a:solidFill>
                <a:latin typeface="Arial" panose="020B0604020202020204" pitchFamily="34" charset="0"/>
                <a:cs typeface="Arial" panose="020B0604020202020204" pitchFamily="34" charset="0"/>
              </a:rPr>
              <a:t>document all decisions made during LVC federation engineering.</a:t>
            </a:r>
            <a:endParaRPr lang="en-US" sz="1800" i="1" kern="1200" dirty="0">
              <a:solidFill>
                <a:schemeClr val="tx2"/>
              </a:solidFill>
              <a:latin typeface="Arial" panose="020B0604020202020204" pitchFamily="34" charset="0"/>
              <a:cs typeface="Arial" panose="020B0604020202020204" pitchFamily="34" charset="0"/>
            </a:endParaRPr>
          </a:p>
          <a:p>
            <a:pPr lvl="0" defTabSz="457200" fontAlgn="auto">
              <a:spcAft>
                <a:spcPts val="0"/>
              </a:spcAft>
              <a:buSzTx/>
              <a:buFont typeface="Arial"/>
              <a:buChar char="•"/>
            </a:pPr>
            <a:endParaRPr lang="en-US" sz="1800" b="0" kern="1200" dirty="0">
              <a:solidFill>
                <a:prstClr val="black"/>
              </a:solidFill>
              <a:latin typeface="Calibri"/>
            </a:endParaRPr>
          </a:p>
          <a:p>
            <a:endParaRPr lang="en-US" dirty="0"/>
          </a:p>
        </p:txBody>
      </p:sp>
      <p:sp>
        <p:nvSpPr>
          <p:cNvPr id="4" name="Slide Number Placeholder 3"/>
          <p:cNvSpPr>
            <a:spLocks noGrp="1"/>
          </p:cNvSpPr>
          <p:nvPr>
            <p:ph type="sldNum" sz="quarter" idx="10"/>
          </p:nvPr>
        </p:nvSpPr>
        <p:spPr/>
        <p:txBody>
          <a:bodyPr/>
          <a:lstStyle/>
          <a:p>
            <a:fld id="{C0644197-3467-4B7C-BF57-D3DB3EF71303}"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330079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DSEEP Top Level View</a:t>
            </a:r>
          </a:p>
        </p:txBody>
      </p:sp>
      <p:sp>
        <p:nvSpPr>
          <p:cNvPr id="3" name="Content Placeholder 2"/>
          <p:cNvSpPr>
            <a:spLocks noGrp="1"/>
          </p:cNvSpPr>
          <p:nvPr>
            <p:ph idx="1"/>
          </p:nvPr>
        </p:nvSpPr>
        <p:spPr>
          <a:xfrm>
            <a:off x="909380" y="1712312"/>
            <a:ext cx="7315200" cy="4495800"/>
          </a:xfrm>
        </p:spPr>
        <p:txBody>
          <a:bodyPr/>
          <a:lstStyle/>
          <a:p>
            <a:r>
              <a:rPr lang="en-US" sz="2400" dirty="0"/>
              <a:t>The DSEEP was developed based on several, widely-adopted, authoritative systems engineering processes.</a:t>
            </a:r>
          </a:p>
          <a:p>
            <a:r>
              <a:rPr lang="en-US" sz="2400" dirty="0"/>
              <a:t>These processes were adapted and extended to address engineering requirements unique to distributed simulations</a:t>
            </a:r>
            <a:r>
              <a:rPr lang="en-US" dirty="0"/>
              <a:t>.</a:t>
            </a:r>
          </a:p>
          <a:p>
            <a:endParaRPr lang="en-US" dirty="0"/>
          </a:p>
        </p:txBody>
      </p:sp>
      <p:sp>
        <p:nvSpPr>
          <p:cNvPr id="4" name="Slide Number Placeholder 3"/>
          <p:cNvSpPr>
            <a:spLocks noGrp="1"/>
          </p:cNvSpPr>
          <p:nvPr>
            <p:ph type="sldNum" sz="quarter" idx="10"/>
          </p:nvPr>
        </p:nvSpPr>
        <p:spPr/>
        <p:txBody>
          <a:bodyPr/>
          <a:lstStyle/>
          <a:p>
            <a:fld id="{C0644197-3467-4B7C-BF57-D3DB3EF71303}" type="slidenum">
              <a:rPr lang="en-US" smtClean="0">
                <a:solidFill>
                  <a:prstClr val="black"/>
                </a:solidFill>
              </a:rPr>
              <a:pPr/>
              <a:t>8</a:t>
            </a:fld>
            <a:endParaRPr lang="en-US" dirty="0">
              <a:solidFill>
                <a:prstClr val="black"/>
              </a:solidFill>
            </a:endParaRPr>
          </a:p>
        </p:txBody>
      </p:sp>
      <p:grpSp>
        <p:nvGrpSpPr>
          <p:cNvPr id="106" name="Group 105"/>
          <p:cNvGrpSpPr/>
          <p:nvPr/>
        </p:nvGrpSpPr>
        <p:grpSpPr>
          <a:xfrm>
            <a:off x="310174" y="4630001"/>
            <a:ext cx="8534400" cy="1965325"/>
            <a:chOff x="310174" y="4630001"/>
            <a:chExt cx="8534400" cy="1965325"/>
          </a:xfrm>
        </p:grpSpPr>
        <p:sp>
          <p:nvSpPr>
            <p:cNvPr id="107" name="Text Box 3"/>
            <p:cNvSpPr txBox="1">
              <a:spLocks noChangeArrowheads="1"/>
            </p:cNvSpPr>
            <p:nvPr/>
          </p:nvSpPr>
          <p:spPr bwMode="auto">
            <a:xfrm>
              <a:off x="3350236" y="6350851"/>
              <a:ext cx="2555875" cy="244475"/>
            </a:xfrm>
            <a:prstGeom prst="rect">
              <a:avLst/>
            </a:prstGeom>
            <a:noFill/>
            <a:ln w="9525">
              <a:noFill/>
              <a:miter lim="800000"/>
              <a:headEnd/>
              <a:tailEnd/>
            </a:ln>
          </p:spPr>
          <p:txBody>
            <a:bodyPr wrap="none">
              <a:spAutoFit/>
            </a:bodyPr>
            <a:lstStyle/>
            <a:p>
              <a:pPr eaLnBrk="0" hangingPunct="0"/>
              <a:r>
                <a:rPr lang="en-US" sz="1000" b="0">
                  <a:solidFill>
                    <a:srgbClr val="000000"/>
                  </a:solidFill>
                </a:rPr>
                <a:t>Corrective Actions / Iterative Development</a:t>
              </a:r>
              <a:endParaRPr lang="en-US" sz="1000" b="0">
                <a:solidFill>
                  <a:srgbClr val="000000"/>
                </a:solidFill>
                <a:latin typeface="Times New Roman" pitchFamily="-106" charset="0"/>
              </a:endParaRPr>
            </a:p>
          </p:txBody>
        </p:sp>
        <p:sp>
          <p:nvSpPr>
            <p:cNvPr id="108" name="Freeform 4"/>
            <p:cNvSpPr>
              <a:spLocks/>
            </p:cNvSpPr>
            <p:nvPr/>
          </p:nvSpPr>
          <p:spPr bwMode="auto">
            <a:xfrm>
              <a:off x="813411" y="6079388"/>
              <a:ext cx="152400" cy="149225"/>
            </a:xfrm>
            <a:custGeom>
              <a:avLst/>
              <a:gdLst>
                <a:gd name="T0" fmla="*/ 2147483647 w 48"/>
                <a:gd name="T1" fmla="*/ 2147483647 h 96"/>
                <a:gd name="T2" fmla="*/ 0 w 48"/>
                <a:gd name="T3" fmla="*/ 2147483647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0">
              <a:solidFill>
                <a:srgbClr val="000000"/>
              </a:solidFill>
              <a:round/>
              <a:headEnd/>
              <a:tailEnd type="arrow" w="sm" len="sm"/>
            </a:ln>
          </p:spPr>
          <p:txBody>
            <a:bodyPr wrap="none" anchor="ctr"/>
            <a:lstStyle/>
            <a:p>
              <a:endParaRPr lang="en-US">
                <a:solidFill>
                  <a:srgbClr val="000000"/>
                </a:solidFill>
              </a:endParaRPr>
            </a:p>
          </p:txBody>
        </p:sp>
        <p:sp>
          <p:nvSpPr>
            <p:cNvPr id="109" name="Rectangle 5"/>
            <p:cNvSpPr>
              <a:spLocks noChangeArrowheads="1"/>
            </p:cNvSpPr>
            <p:nvPr/>
          </p:nvSpPr>
          <p:spPr bwMode="auto">
            <a:xfrm>
              <a:off x="329224" y="5274526"/>
              <a:ext cx="882650" cy="446087"/>
            </a:xfrm>
            <a:prstGeom prst="rect">
              <a:avLst/>
            </a:prstGeom>
            <a:noFill/>
            <a:ln w="9525">
              <a:noFill/>
              <a:miter lim="800000"/>
              <a:headEnd/>
              <a:tailEnd/>
            </a:ln>
          </p:spPr>
          <p:txBody>
            <a:bodyPr/>
            <a:lstStyle/>
            <a:p>
              <a:endParaRPr lang="en-US">
                <a:solidFill>
                  <a:srgbClr val="000000"/>
                </a:solidFill>
              </a:endParaRPr>
            </a:p>
          </p:txBody>
        </p:sp>
        <p:sp>
          <p:nvSpPr>
            <p:cNvPr id="110" name="Rectangle 6"/>
            <p:cNvSpPr>
              <a:spLocks noChangeArrowheads="1"/>
            </p:cNvSpPr>
            <p:nvPr/>
          </p:nvSpPr>
          <p:spPr bwMode="auto">
            <a:xfrm>
              <a:off x="335574" y="4788751"/>
              <a:ext cx="865187" cy="449262"/>
            </a:xfrm>
            <a:prstGeom prst="rect">
              <a:avLst/>
            </a:prstGeom>
            <a:noFill/>
            <a:ln w="9525">
              <a:noFill/>
              <a:miter lim="800000"/>
              <a:headEnd/>
              <a:tailEnd/>
            </a:ln>
          </p:spPr>
          <p:txBody>
            <a:bodyPr/>
            <a:lstStyle/>
            <a:p>
              <a:endParaRPr lang="en-US">
                <a:solidFill>
                  <a:srgbClr val="000000"/>
                </a:solidFill>
              </a:endParaRPr>
            </a:p>
          </p:txBody>
        </p:sp>
        <p:sp>
          <p:nvSpPr>
            <p:cNvPr id="111" name="Freeform 7"/>
            <p:cNvSpPr>
              <a:spLocks/>
            </p:cNvSpPr>
            <p:nvPr/>
          </p:nvSpPr>
          <p:spPr bwMode="auto">
            <a:xfrm>
              <a:off x="6809399" y="4636351"/>
              <a:ext cx="781050" cy="1271587"/>
            </a:xfrm>
            <a:custGeom>
              <a:avLst/>
              <a:gdLst/>
              <a:ahLst/>
              <a:cxnLst>
                <a:cxn ang="0">
                  <a:pos x="189" y="0"/>
                </a:cxn>
                <a:cxn ang="0">
                  <a:pos x="169" y="1"/>
                </a:cxn>
                <a:cxn ang="0">
                  <a:pos x="150" y="2"/>
                </a:cxn>
                <a:cxn ang="0">
                  <a:pos x="114" y="8"/>
                </a:cxn>
                <a:cxn ang="0">
                  <a:pos x="83" y="16"/>
                </a:cxn>
                <a:cxn ang="0">
                  <a:pos x="54" y="29"/>
                </a:cxn>
                <a:cxn ang="0">
                  <a:pos x="31" y="45"/>
                </a:cxn>
                <a:cxn ang="0">
                  <a:pos x="15" y="62"/>
                </a:cxn>
                <a:cxn ang="0">
                  <a:pos x="3" y="80"/>
                </a:cxn>
                <a:cxn ang="0">
                  <a:pos x="1" y="91"/>
                </a:cxn>
                <a:cxn ang="0">
                  <a:pos x="0" y="102"/>
                </a:cxn>
                <a:cxn ang="0">
                  <a:pos x="0" y="882"/>
                </a:cxn>
                <a:cxn ang="0">
                  <a:pos x="1" y="892"/>
                </a:cxn>
                <a:cxn ang="0">
                  <a:pos x="3" y="903"/>
                </a:cxn>
                <a:cxn ang="0">
                  <a:pos x="15" y="922"/>
                </a:cxn>
                <a:cxn ang="0">
                  <a:pos x="31" y="938"/>
                </a:cxn>
                <a:cxn ang="0">
                  <a:pos x="54" y="954"/>
                </a:cxn>
                <a:cxn ang="0">
                  <a:pos x="83" y="967"/>
                </a:cxn>
                <a:cxn ang="0">
                  <a:pos x="114" y="975"/>
                </a:cxn>
                <a:cxn ang="0">
                  <a:pos x="150" y="982"/>
                </a:cxn>
                <a:cxn ang="0">
                  <a:pos x="169" y="984"/>
                </a:cxn>
                <a:cxn ang="0">
                  <a:pos x="189" y="984"/>
                </a:cxn>
                <a:cxn ang="0">
                  <a:pos x="941" y="984"/>
                </a:cxn>
                <a:cxn ang="0">
                  <a:pos x="960" y="984"/>
                </a:cxn>
                <a:cxn ang="0">
                  <a:pos x="980" y="982"/>
                </a:cxn>
                <a:cxn ang="0">
                  <a:pos x="1015" y="975"/>
                </a:cxn>
                <a:cxn ang="0">
                  <a:pos x="1046" y="967"/>
                </a:cxn>
                <a:cxn ang="0">
                  <a:pos x="1075" y="954"/>
                </a:cxn>
                <a:cxn ang="0">
                  <a:pos x="1099" y="938"/>
                </a:cxn>
                <a:cxn ang="0">
                  <a:pos x="1114" y="922"/>
                </a:cxn>
                <a:cxn ang="0">
                  <a:pos x="1126" y="903"/>
                </a:cxn>
                <a:cxn ang="0">
                  <a:pos x="1130" y="892"/>
                </a:cxn>
                <a:cxn ang="0">
                  <a:pos x="1130" y="882"/>
                </a:cxn>
                <a:cxn ang="0">
                  <a:pos x="1130" y="102"/>
                </a:cxn>
                <a:cxn ang="0">
                  <a:pos x="1130" y="91"/>
                </a:cxn>
                <a:cxn ang="0">
                  <a:pos x="1126" y="80"/>
                </a:cxn>
                <a:cxn ang="0">
                  <a:pos x="1114" y="62"/>
                </a:cxn>
                <a:cxn ang="0">
                  <a:pos x="1099" y="45"/>
                </a:cxn>
                <a:cxn ang="0">
                  <a:pos x="1075" y="29"/>
                </a:cxn>
                <a:cxn ang="0">
                  <a:pos x="1046" y="16"/>
                </a:cxn>
                <a:cxn ang="0">
                  <a:pos x="1015" y="8"/>
                </a:cxn>
                <a:cxn ang="0">
                  <a:pos x="980" y="2"/>
                </a:cxn>
                <a:cxn ang="0">
                  <a:pos x="960" y="1"/>
                </a:cxn>
                <a:cxn ang="0">
                  <a:pos x="941" y="0"/>
                </a:cxn>
                <a:cxn ang="0">
                  <a:pos x="189" y="0"/>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rgbClr val="FF9900"/>
            </a:solidFill>
            <a:ln w="19050">
              <a:solidFill>
                <a:srgbClr val="000000"/>
              </a:solidFill>
              <a:prstDash val="solid"/>
              <a:round/>
              <a:headEnd/>
              <a:tailEnd/>
            </a:ln>
            <a:effectLst>
              <a:outerShdw blurRad="63500" dist="107763" dir="8100000" algn="ctr" rotWithShape="0">
                <a:srgbClr val="000000">
                  <a:alpha val="74998"/>
                </a:srgbClr>
              </a:outerShdw>
            </a:effectLst>
          </p:spPr>
          <p:txBody>
            <a:bodyPr/>
            <a:lstStyle/>
            <a:p>
              <a:pPr>
                <a:defRPr/>
              </a:pPr>
              <a:endParaRPr lang="en-US">
                <a:solidFill>
                  <a:srgbClr val="000000"/>
                </a:solidFill>
                <a:latin typeface="Arial" pitchFamily="-105" charset="0"/>
                <a:ea typeface="+mn-ea"/>
              </a:endParaRPr>
            </a:p>
          </p:txBody>
        </p:sp>
        <p:sp>
          <p:nvSpPr>
            <p:cNvPr id="112" name="Rectangle 8"/>
            <p:cNvSpPr>
              <a:spLocks noChangeArrowheads="1"/>
            </p:cNvSpPr>
            <p:nvPr/>
          </p:nvSpPr>
          <p:spPr bwMode="auto">
            <a:xfrm>
              <a:off x="6804636" y="4707788"/>
              <a:ext cx="785813" cy="307975"/>
            </a:xfrm>
            <a:prstGeom prst="rect">
              <a:avLst/>
            </a:prstGeom>
            <a:noFill/>
            <a:ln w="9525">
              <a:noFill/>
              <a:miter lim="800000"/>
              <a:headEnd/>
              <a:tailEnd/>
            </a:ln>
          </p:spPr>
          <p:txBody>
            <a:bodyPr lIns="0" tIns="0" rIns="0" bIns="0">
              <a:spAutoFit/>
            </a:bodyPr>
            <a:lstStyle/>
            <a:p>
              <a:pPr algn="ctr" eaLnBrk="0" hangingPunct="0"/>
              <a:r>
                <a:rPr lang="en-US" sz="1000">
                  <a:solidFill>
                    <a:srgbClr val="000000"/>
                  </a:solidFill>
                </a:rPr>
                <a:t>Execute Simulation</a:t>
              </a:r>
              <a:endParaRPr lang="en-US" sz="1800" b="0">
                <a:solidFill>
                  <a:srgbClr val="000000"/>
                </a:solidFill>
                <a:latin typeface="Times New Roman" pitchFamily="-106" charset="0"/>
              </a:endParaRPr>
            </a:p>
          </p:txBody>
        </p:sp>
        <p:sp>
          <p:nvSpPr>
            <p:cNvPr id="113" name="Oval 9"/>
            <p:cNvSpPr>
              <a:spLocks noChangeArrowheads="1"/>
            </p:cNvSpPr>
            <p:nvPr/>
          </p:nvSpPr>
          <p:spPr bwMode="auto">
            <a:xfrm>
              <a:off x="7106261" y="5588851"/>
              <a:ext cx="182563" cy="209550"/>
            </a:xfrm>
            <a:prstGeom prst="ellipse">
              <a:avLst/>
            </a:prstGeom>
            <a:solidFill>
              <a:schemeClr val="bg1"/>
            </a:solidFill>
            <a:ln w="9525">
              <a:solidFill>
                <a:srgbClr val="000000"/>
              </a:solidFill>
              <a:round/>
              <a:headEnd/>
              <a:tailEnd/>
            </a:ln>
          </p:spPr>
          <p:txBody>
            <a:bodyPr wrap="none" anchor="ctr"/>
            <a:lstStyle/>
            <a:p>
              <a:pPr algn="ctr" eaLnBrk="0" hangingPunct="0"/>
              <a:r>
                <a:rPr lang="en-US" sz="1000">
                  <a:solidFill>
                    <a:srgbClr val="000000"/>
                  </a:solidFill>
                </a:rPr>
                <a:t>6</a:t>
              </a:r>
              <a:endParaRPr lang="en-US" sz="1000" b="0">
                <a:solidFill>
                  <a:srgbClr val="000000"/>
                </a:solidFill>
                <a:latin typeface="Times New Roman" pitchFamily="-106" charset="0"/>
              </a:endParaRPr>
            </a:p>
          </p:txBody>
        </p:sp>
        <p:sp>
          <p:nvSpPr>
            <p:cNvPr id="114" name="Freeform 10"/>
            <p:cNvSpPr>
              <a:spLocks/>
            </p:cNvSpPr>
            <p:nvPr/>
          </p:nvSpPr>
          <p:spPr bwMode="auto">
            <a:xfrm>
              <a:off x="5523524" y="4641113"/>
              <a:ext cx="806450" cy="1246188"/>
            </a:xfrm>
            <a:custGeom>
              <a:avLst/>
              <a:gdLst/>
              <a:ahLst/>
              <a:cxnLst>
                <a:cxn ang="0">
                  <a:pos x="189" y="0"/>
                </a:cxn>
                <a:cxn ang="0">
                  <a:pos x="169" y="1"/>
                </a:cxn>
                <a:cxn ang="0">
                  <a:pos x="150" y="2"/>
                </a:cxn>
                <a:cxn ang="0">
                  <a:pos x="114" y="8"/>
                </a:cxn>
                <a:cxn ang="0">
                  <a:pos x="83" y="16"/>
                </a:cxn>
                <a:cxn ang="0">
                  <a:pos x="54" y="29"/>
                </a:cxn>
                <a:cxn ang="0">
                  <a:pos x="31" y="45"/>
                </a:cxn>
                <a:cxn ang="0">
                  <a:pos x="15" y="62"/>
                </a:cxn>
                <a:cxn ang="0">
                  <a:pos x="3" y="80"/>
                </a:cxn>
                <a:cxn ang="0">
                  <a:pos x="1" y="91"/>
                </a:cxn>
                <a:cxn ang="0">
                  <a:pos x="0" y="102"/>
                </a:cxn>
                <a:cxn ang="0">
                  <a:pos x="0" y="882"/>
                </a:cxn>
                <a:cxn ang="0">
                  <a:pos x="1" y="892"/>
                </a:cxn>
                <a:cxn ang="0">
                  <a:pos x="3" y="903"/>
                </a:cxn>
                <a:cxn ang="0">
                  <a:pos x="15" y="922"/>
                </a:cxn>
                <a:cxn ang="0">
                  <a:pos x="31" y="938"/>
                </a:cxn>
                <a:cxn ang="0">
                  <a:pos x="54" y="954"/>
                </a:cxn>
                <a:cxn ang="0">
                  <a:pos x="83" y="967"/>
                </a:cxn>
                <a:cxn ang="0">
                  <a:pos x="114" y="975"/>
                </a:cxn>
                <a:cxn ang="0">
                  <a:pos x="150" y="982"/>
                </a:cxn>
                <a:cxn ang="0">
                  <a:pos x="169" y="984"/>
                </a:cxn>
                <a:cxn ang="0">
                  <a:pos x="189" y="984"/>
                </a:cxn>
                <a:cxn ang="0">
                  <a:pos x="941" y="984"/>
                </a:cxn>
                <a:cxn ang="0">
                  <a:pos x="960" y="984"/>
                </a:cxn>
                <a:cxn ang="0">
                  <a:pos x="980" y="982"/>
                </a:cxn>
                <a:cxn ang="0">
                  <a:pos x="1015" y="975"/>
                </a:cxn>
                <a:cxn ang="0">
                  <a:pos x="1046" y="967"/>
                </a:cxn>
                <a:cxn ang="0">
                  <a:pos x="1075" y="954"/>
                </a:cxn>
                <a:cxn ang="0">
                  <a:pos x="1099" y="938"/>
                </a:cxn>
                <a:cxn ang="0">
                  <a:pos x="1114" y="922"/>
                </a:cxn>
                <a:cxn ang="0">
                  <a:pos x="1126" y="903"/>
                </a:cxn>
                <a:cxn ang="0">
                  <a:pos x="1130" y="892"/>
                </a:cxn>
                <a:cxn ang="0">
                  <a:pos x="1130" y="882"/>
                </a:cxn>
                <a:cxn ang="0">
                  <a:pos x="1130" y="102"/>
                </a:cxn>
                <a:cxn ang="0">
                  <a:pos x="1130" y="91"/>
                </a:cxn>
                <a:cxn ang="0">
                  <a:pos x="1126" y="80"/>
                </a:cxn>
                <a:cxn ang="0">
                  <a:pos x="1114" y="62"/>
                </a:cxn>
                <a:cxn ang="0">
                  <a:pos x="1099" y="45"/>
                </a:cxn>
                <a:cxn ang="0">
                  <a:pos x="1075" y="29"/>
                </a:cxn>
                <a:cxn ang="0">
                  <a:pos x="1046" y="16"/>
                </a:cxn>
                <a:cxn ang="0">
                  <a:pos x="1015" y="8"/>
                </a:cxn>
                <a:cxn ang="0">
                  <a:pos x="980" y="2"/>
                </a:cxn>
                <a:cxn ang="0">
                  <a:pos x="960" y="1"/>
                </a:cxn>
                <a:cxn ang="0">
                  <a:pos x="941" y="0"/>
                </a:cxn>
                <a:cxn ang="0">
                  <a:pos x="189" y="0"/>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rgbClr val="7575D1"/>
            </a:solidFill>
            <a:ln w="19050">
              <a:solidFill>
                <a:srgbClr val="000000"/>
              </a:solidFill>
              <a:prstDash val="solid"/>
              <a:round/>
              <a:headEnd/>
              <a:tailEnd/>
            </a:ln>
            <a:effectLst>
              <a:outerShdw blurRad="63500" dist="107763" dir="8100000" algn="ctr" rotWithShape="0">
                <a:srgbClr val="000000">
                  <a:alpha val="74998"/>
                </a:srgbClr>
              </a:outerShdw>
            </a:effectLst>
          </p:spPr>
          <p:txBody>
            <a:bodyPr/>
            <a:lstStyle/>
            <a:p>
              <a:pPr>
                <a:defRPr/>
              </a:pPr>
              <a:endParaRPr lang="en-US">
                <a:solidFill>
                  <a:srgbClr val="000000"/>
                </a:solidFill>
                <a:latin typeface="Arial" pitchFamily="-105" charset="0"/>
                <a:ea typeface="+mn-ea"/>
              </a:endParaRPr>
            </a:p>
          </p:txBody>
        </p:sp>
        <p:sp>
          <p:nvSpPr>
            <p:cNvPr id="115" name="Rectangle 11"/>
            <p:cNvSpPr>
              <a:spLocks noChangeArrowheads="1"/>
            </p:cNvSpPr>
            <p:nvPr/>
          </p:nvSpPr>
          <p:spPr bwMode="auto">
            <a:xfrm>
              <a:off x="5518761" y="4712551"/>
              <a:ext cx="811213" cy="615950"/>
            </a:xfrm>
            <a:prstGeom prst="rect">
              <a:avLst/>
            </a:prstGeom>
            <a:noFill/>
            <a:ln w="9525">
              <a:noFill/>
              <a:miter lim="800000"/>
              <a:headEnd/>
              <a:tailEnd/>
            </a:ln>
          </p:spPr>
          <p:txBody>
            <a:bodyPr lIns="0" tIns="0" rIns="0" bIns="0">
              <a:spAutoFit/>
            </a:bodyPr>
            <a:lstStyle/>
            <a:p>
              <a:pPr algn="ctr" eaLnBrk="0" hangingPunct="0"/>
              <a:r>
                <a:rPr lang="en-US" sz="1000">
                  <a:solidFill>
                    <a:srgbClr val="000000"/>
                  </a:solidFill>
                </a:rPr>
                <a:t>Integrate </a:t>
              </a:r>
              <a:br>
                <a:rPr lang="en-US" sz="1000">
                  <a:solidFill>
                    <a:srgbClr val="000000"/>
                  </a:solidFill>
                </a:rPr>
              </a:br>
              <a:r>
                <a:rPr lang="en-US" sz="1000">
                  <a:solidFill>
                    <a:srgbClr val="000000"/>
                  </a:solidFill>
                </a:rPr>
                <a:t>and Test Simulation Environment</a:t>
              </a:r>
              <a:endParaRPr lang="en-US" sz="1800" b="0">
                <a:solidFill>
                  <a:srgbClr val="000000"/>
                </a:solidFill>
                <a:latin typeface="Times New Roman" pitchFamily="-106" charset="0"/>
              </a:endParaRPr>
            </a:p>
          </p:txBody>
        </p:sp>
        <p:sp>
          <p:nvSpPr>
            <p:cNvPr id="116" name="Oval 12"/>
            <p:cNvSpPr>
              <a:spLocks noChangeArrowheads="1"/>
            </p:cNvSpPr>
            <p:nvPr/>
          </p:nvSpPr>
          <p:spPr bwMode="auto">
            <a:xfrm>
              <a:off x="5831499" y="5590438"/>
              <a:ext cx="185737" cy="206375"/>
            </a:xfrm>
            <a:prstGeom prst="ellipse">
              <a:avLst/>
            </a:prstGeom>
            <a:solidFill>
              <a:schemeClr val="bg1"/>
            </a:solidFill>
            <a:ln w="9525">
              <a:solidFill>
                <a:srgbClr val="000000"/>
              </a:solidFill>
              <a:round/>
              <a:headEnd/>
              <a:tailEnd/>
            </a:ln>
          </p:spPr>
          <p:txBody>
            <a:bodyPr wrap="none" anchor="ctr"/>
            <a:lstStyle/>
            <a:p>
              <a:pPr algn="ctr" eaLnBrk="0" hangingPunct="0"/>
              <a:r>
                <a:rPr lang="en-US" sz="1000">
                  <a:solidFill>
                    <a:srgbClr val="000000"/>
                  </a:solidFill>
                </a:rPr>
                <a:t>5</a:t>
              </a:r>
              <a:endParaRPr lang="en-US" sz="1000" b="0">
                <a:solidFill>
                  <a:srgbClr val="000000"/>
                </a:solidFill>
                <a:latin typeface="Times New Roman" pitchFamily="-106" charset="0"/>
              </a:endParaRPr>
            </a:p>
          </p:txBody>
        </p:sp>
        <p:sp>
          <p:nvSpPr>
            <p:cNvPr id="117" name="Freeform 13"/>
            <p:cNvSpPr>
              <a:spLocks/>
            </p:cNvSpPr>
            <p:nvPr/>
          </p:nvSpPr>
          <p:spPr bwMode="auto">
            <a:xfrm>
              <a:off x="4210661" y="4633176"/>
              <a:ext cx="839788" cy="1271587"/>
            </a:xfrm>
            <a:custGeom>
              <a:avLst/>
              <a:gdLst/>
              <a:ahLst/>
              <a:cxnLst>
                <a:cxn ang="0">
                  <a:pos x="189" y="0"/>
                </a:cxn>
                <a:cxn ang="0">
                  <a:pos x="169" y="1"/>
                </a:cxn>
                <a:cxn ang="0">
                  <a:pos x="150" y="2"/>
                </a:cxn>
                <a:cxn ang="0">
                  <a:pos x="114" y="8"/>
                </a:cxn>
                <a:cxn ang="0">
                  <a:pos x="83" y="16"/>
                </a:cxn>
                <a:cxn ang="0">
                  <a:pos x="54" y="29"/>
                </a:cxn>
                <a:cxn ang="0">
                  <a:pos x="31" y="45"/>
                </a:cxn>
                <a:cxn ang="0">
                  <a:pos x="15" y="62"/>
                </a:cxn>
                <a:cxn ang="0">
                  <a:pos x="3" y="80"/>
                </a:cxn>
                <a:cxn ang="0">
                  <a:pos x="1" y="91"/>
                </a:cxn>
                <a:cxn ang="0">
                  <a:pos x="0" y="102"/>
                </a:cxn>
                <a:cxn ang="0">
                  <a:pos x="0" y="882"/>
                </a:cxn>
                <a:cxn ang="0">
                  <a:pos x="1" y="892"/>
                </a:cxn>
                <a:cxn ang="0">
                  <a:pos x="3" y="903"/>
                </a:cxn>
                <a:cxn ang="0">
                  <a:pos x="15" y="922"/>
                </a:cxn>
                <a:cxn ang="0">
                  <a:pos x="31" y="938"/>
                </a:cxn>
                <a:cxn ang="0">
                  <a:pos x="54" y="954"/>
                </a:cxn>
                <a:cxn ang="0">
                  <a:pos x="83" y="967"/>
                </a:cxn>
                <a:cxn ang="0">
                  <a:pos x="114" y="975"/>
                </a:cxn>
                <a:cxn ang="0">
                  <a:pos x="150" y="982"/>
                </a:cxn>
                <a:cxn ang="0">
                  <a:pos x="169" y="984"/>
                </a:cxn>
                <a:cxn ang="0">
                  <a:pos x="189" y="984"/>
                </a:cxn>
                <a:cxn ang="0">
                  <a:pos x="941" y="984"/>
                </a:cxn>
                <a:cxn ang="0">
                  <a:pos x="960" y="984"/>
                </a:cxn>
                <a:cxn ang="0">
                  <a:pos x="980" y="982"/>
                </a:cxn>
                <a:cxn ang="0">
                  <a:pos x="1015" y="975"/>
                </a:cxn>
                <a:cxn ang="0">
                  <a:pos x="1046" y="967"/>
                </a:cxn>
                <a:cxn ang="0">
                  <a:pos x="1075" y="954"/>
                </a:cxn>
                <a:cxn ang="0">
                  <a:pos x="1099" y="938"/>
                </a:cxn>
                <a:cxn ang="0">
                  <a:pos x="1114" y="922"/>
                </a:cxn>
                <a:cxn ang="0">
                  <a:pos x="1126" y="903"/>
                </a:cxn>
                <a:cxn ang="0">
                  <a:pos x="1130" y="892"/>
                </a:cxn>
                <a:cxn ang="0">
                  <a:pos x="1130" y="882"/>
                </a:cxn>
                <a:cxn ang="0">
                  <a:pos x="1130" y="102"/>
                </a:cxn>
                <a:cxn ang="0">
                  <a:pos x="1130" y="91"/>
                </a:cxn>
                <a:cxn ang="0">
                  <a:pos x="1126" y="80"/>
                </a:cxn>
                <a:cxn ang="0">
                  <a:pos x="1114" y="62"/>
                </a:cxn>
                <a:cxn ang="0">
                  <a:pos x="1099" y="45"/>
                </a:cxn>
                <a:cxn ang="0">
                  <a:pos x="1075" y="29"/>
                </a:cxn>
                <a:cxn ang="0">
                  <a:pos x="1046" y="16"/>
                </a:cxn>
                <a:cxn ang="0">
                  <a:pos x="1015" y="8"/>
                </a:cxn>
                <a:cxn ang="0">
                  <a:pos x="980" y="2"/>
                </a:cxn>
                <a:cxn ang="0">
                  <a:pos x="960" y="1"/>
                </a:cxn>
                <a:cxn ang="0">
                  <a:pos x="941" y="0"/>
                </a:cxn>
                <a:cxn ang="0">
                  <a:pos x="189" y="0"/>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rgbClr val="FF4848"/>
            </a:solidFill>
            <a:ln w="19050">
              <a:solidFill>
                <a:srgbClr val="000000"/>
              </a:solidFill>
              <a:prstDash val="solid"/>
              <a:round/>
              <a:headEnd/>
              <a:tailEnd/>
            </a:ln>
            <a:effectLst>
              <a:outerShdw blurRad="63500" dist="107763" dir="8100000" algn="ctr" rotWithShape="0">
                <a:srgbClr val="000000">
                  <a:alpha val="74998"/>
                </a:srgbClr>
              </a:outerShdw>
            </a:effectLst>
          </p:spPr>
          <p:txBody>
            <a:bodyPr/>
            <a:lstStyle/>
            <a:p>
              <a:pPr>
                <a:defRPr/>
              </a:pPr>
              <a:endParaRPr lang="en-US">
                <a:solidFill>
                  <a:srgbClr val="000000"/>
                </a:solidFill>
                <a:latin typeface="Arial" pitchFamily="-105" charset="0"/>
                <a:ea typeface="+mn-ea"/>
              </a:endParaRPr>
            </a:p>
          </p:txBody>
        </p:sp>
        <p:sp>
          <p:nvSpPr>
            <p:cNvPr id="118" name="Rectangle 14"/>
            <p:cNvSpPr>
              <a:spLocks noChangeArrowheads="1"/>
            </p:cNvSpPr>
            <p:nvPr/>
          </p:nvSpPr>
          <p:spPr bwMode="auto">
            <a:xfrm>
              <a:off x="4205899" y="4704613"/>
              <a:ext cx="844550" cy="461963"/>
            </a:xfrm>
            <a:prstGeom prst="rect">
              <a:avLst/>
            </a:prstGeom>
            <a:noFill/>
            <a:ln w="9525">
              <a:noFill/>
              <a:miter lim="800000"/>
              <a:headEnd/>
              <a:tailEnd/>
            </a:ln>
          </p:spPr>
          <p:txBody>
            <a:bodyPr lIns="0" tIns="0" rIns="0" bIns="0">
              <a:spAutoFit/>
            </a:bodyPr>
            <a:lstStyle/>
            <a:p>
              <a:pPr algn="ctr" eaLnBrk="0" hangingPunct="0"/>
              <a:r>
                <a:rPr lang="en-US" sz="1000">
                  <a:solidFill>
                    <a:srgbClr val="000000"/>
                  </a:solidFill>
                </a:rPr>
                <a:t>Develop Simulation Environment</a:t>
              </a:r>
              <a:endParaRPr lang="en-US" sz="1800" b="0">
                <a:solidFill>
                  <a:srgbClr val="000000"/>
                </a:solidFill>
                <a:latin typeface="Times New Roman" pitchFamily="-106" charset="0"/>
              </a:endParaRPr>
            </a:p>
          </p:txBody>
        </p:sp>
        <p:sp>
          <p:nvSpPr>
            <p:cNvPr id="119" name="Oval 15"/>
            <p:cNvSpPr>
              <a:spLocks noChangeArrowheads="1"/>
            </p:cNvSpPr>
            <p:nvPr/>
          </p:nvSpPr>
          <p:spPr bwMode="auto">
            <a:xfrm>
              <a:off x="4531336" y="5588851"/>
              <a:ext cx="193675" cy="209550"/>
            </a:xfrm>
            <a:prstGeom prst="ellipse">
              <a:avLst/>
            </a:prstGeom>
            <a:solidFill>
              <a:schemeClr val="bg1"/>
            </a:solidFill>
            <a:ln w="9525">
              <a:solidFill>
                <a:srgbClr val="000000"/>
              </a:solidFill>
              <a:round/>
              <a:headEnd/>
              <a:tailEnd/>
            </a:ln>
          </p:spPr>
          <p:txBody>
            <a:bodyPr wrap="none" anchor="ctr"/>
            <a:lstStyle/>
            <a:p>
              <a:pPr algn="ctr" eaLnBrk="0" hangingPunct="0"/>
              <a:r>
                <a:rPr lang="en-US" sz="1000">
                  <a:solidFill>
                    <a:srgbClr val="000000"/>
                  </a:solidFill>
                </a:rPr>
                <a:t>4</a:t>
              </a:r>
              <a:endParaRPr lang="en-US" sz="1000" b="0">
                <a:solidFill>
                  <a:srgbClr val="000000"/>
                </a:solidFill>
                <a:latin typeface="Times New Roman" pitchFamily="-106" charset="0"/>
              </a:endParaRPr>
            </a:p>
          </p:txBody>
        </p:sp>
        <p:sp>
          <p:nvSpPr>
            <p:cNvPr id="120" name="Freeform 16"/>
            <p:cNvSpPr>
              <a:spLocks/>
            </p:cNvSpPr>
            <p:nvPr/>
          </p:nvSpPr>
          <p:spPr bwMode="auto">
            <a:xfrm>
              <a:off x="2932724" y="4636351"/>
              <a:ext cx="801687" cy="1271587"/>
            </a:xfrm>
            <a:custGeom>
              <a:avLst/>
              <a:gdLst/>
              <a:ahLst/>
              <a:cxnLst>
                <a:cxn ang="0">
                  <a:pos x="189" y="0"/>
                </a:cxn>
                <a:cxn ang="0">
                  <a:pos x="169" y="1"/>
                </a:cxn>
                <a:cxn ang="0">
                  <a:pos x="150" y="2"/>
                </a:cxn>
                <a:cxn ang="0">
                  <a:pos x="114" y="8"/>
                </a:cxn>
                <a:cxn ang="0">
                  <a:pos x="83" y="16"/>
                </a:cxn>
                <a:cxn ang="0">
                  <a:pos x="54" y="29"/>
                </a:cxn>
                <a:cxn ang="0">
                  <a:pos x="31" y="45"/>
                </a:cxn>
                <a:cxn ang="0">
                  <a:pos x="15" y="62"/>
                </a:cxn>
                <a:cxn ang="0">
                  <a:pos x="3" y="80"/>
                </a:cxn>
                <a:cxn ang="0">
                  <a:pos x="1" y="91"/>
                </a:cxn>
                <a:cxn ang="0">
                  <a:pos x="0" y="102"/>
                </a:cxn>
                <a:cxn ang="0">
                  <a:pos x="0" y="882"/>
                </a:cxn>
                <a:cxn ang="0">
                  <a:pos x="1" y="892"/>
                </a:cxn>
                <a:cxn ang="0">
                  <a:pos x="3" y="903"/>
                </a:cxn>
                <a:cxn ang="0">
                  <a:pos x="15" y="922"/>
                </a:cxn>
                <a:cxn ang="0">
                  <a:pos x="31" y="938"/>
                </a:cxn>
                <a:cxn ang="0">
                  <a:pos x="54" y="954"/>
                </a:cxn>
                <a:cxn ang="0">
                  <a:pos x="83" y="967"/>
                </a:cxn>
                <a:cxn ang="0">
                  <a:pos x="114" y="975"/>
                </a:cxn>
                <a:cxn ang="0">
                  <a:pos x="150" y="982"/>
                </a:cxn>
                <a:cxn ang="0">
                  <a:pos x="169" y="984"/>
                </a:cxn>
                <a:cxn ang="0">
                  <a:pos x="189" y="984"/>
                </a:cxn>
                <a:cxn ang="0">
                  <a:pos x="941" y="984"/>
                </a:cxn>
                <a:cxn ang="0">
                  <a:pos x="960" y="984"/>
                </a:cxn>
                <a:cxn ang="0">
                  <a:pos x="980" y="982"/>
                </a:cxn>
                <a:cxn ang="0">
                  <a:pos x="1015" y="975"/>
                </a:cxn>
                <a:cxn ang="0">
                  <a:pos x="1046" y="967"/>
                </a:cxn>
                <a:cxn ang="0">
                  <a:pos x="1075" y="954"/>
                </a:cxn>
                <a:cxn ang="0">
                  <a:pos x="1099" y="938"/>
                </a:cxn>
                <a:cxn ang="0">
                  <a:pos x="1114" y="922"/>
                </a:cxn>
                <a:cxn ang="0">
                  <a:pos x="1126" y="903"/>
                </a:cxn>
                <a:cxn ang="0">
                  <a:pos x="1130" y="892"/>
                </a:cxn>
                <a:cxn ang="0">
                  <a:pos x="1130" y="882"/>
                </a:cxn>
                <a:cxn ang="0">
                  <a:pos x="1130" y="102"/>
                </a:cxn>
                <a:cxn ang="0">
                  <a:pos x="1130" y="91"/>
                </a:cxn>
                <a:cxn ang="0">
                  <a:pos x="1126" y="80"/>
                </a:cxn>
                <a:cxn ang="0">
                  <a:pos x="1114" y="62"/>
                </a:cxn>
                <a:cxn ang="0">
                  <a:pos x="1099" y="45"/>
                </a:cxn>
                <a:cxn ang="0">
                  <a:pos x="1075" y="29"/>
                </a:cxn>
                <a:cxn ang="0">
                  <a:pos x="1046" y="16"/>
                </a:cxn>
                <a:cxn ang="0">
                  <a:pos x="1015" y="8"/>
                </a:cxn>
                <a:cxn ang="0">
                  <a:pos x="980" y="2"/>
                </a:cxn>
                <a:cxn ang="0">
                  <a:pos x="960" y="1"/>
                </a:cxn>
                <a:cxn ang="0">
                  <a:pos x="941" y="0"/>
                </a:cxn>
                <a:cxn ang="0">
                  <a:pos x="189" y="0"/>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rgbClr val="FDFF00"/>
            </a:solidFill>
            <a:ln w="19050">
              <a:solidFill>
                <a:srgbClr val="000000"/>
              </a:solidFill>
              <a:prstDash val="solid"/>
              <a:round/>
              <a:headEnd/>
              <a:tailEnd/>
            </a:ln>
            <a:effectLst>
              <a:outerShdw blurRad="63500" dist="107763" dir="8100000" algn="ctr" rotWithShape="0">
                <a:srgbClr val="000000">
                  <a:alpha val="74998"/>
                </a:srgbClr>
              </a:outerShdw>
            </a:effectLst>
          </p:spPr>
          <p:txBody>
            <a:bodyPr/>
            <a:lstStyle/>
            <a:p>
              <a:pPr>
                <a:defRPr/>
              </a:pPr>
              <a:endParaRPr lang="en-US">
                <a:solidFill>
                  <a:srgbClr val="000000"/>
                </a:solidFill>
                <a:latin typeface="Arial" pitchFamily="-105" charset="0"/>
                <a:ea typeface="+mn-ea"/>
              </a:endParaRPr>
            </a:p>
          </p:txBody>
        </p:sp>
        <p:sp>
          <p:nvSpPr>
            <p:cNvPr id="121" name="Rectangle 17"/>
            <p:cNvSpPr>
              <a:spLocks noChangeArrowheads="1"/>
            </p:cNvSpPr>
            <p:nvPr/>
          </p:nvSpPr>
          <p:spPr bwMode="auto">
            <a:xfrm>
              <a:off x="2927961" y="4707788"/>
              <a:ext cx="806450" cy="461963"/>
            </a:xfrm>
            <a:prstGeom prst="rect">
              <a:avLst/>
            </a:prstGeom>
            <a:noFill/>
            <a:ln w="9525">
              <a:noFill/>
              <a:miter lim="800000"/>
              <a:headEnd/>
              <a:tailEnd/>
            </a:ln>
          </p:spPr>
          <p:txBody>
            <a:bodyPr lIns="0" tIns="0" rIns="0" bIns="0">
              <a:spAutoFit/>
            </a:bodyPr>
            <a:lstStyle/>
            <a:p>
              <a:pPr algn="ctr" eaLnBrk="0" hangingPunct="0"/>
              <a:r>
                <a:rPr lang="en-US" sz="1000" dirty="0">
                  <a:solidFill>
                    <a:srgbClr val="000000"/>
                  </a:solidFill>
                </a:rPr>
                <a:t>Design Simulation Environment</a:t>
              </a:r>
              <a:endParaRPr lang="en-US" sz="1800" b="0" dirty="0">
                <a:solidFill>
                  <a:srgbClr val="000000"/>
                </a:solidFill>
                <a:latin typeface="Times New Roman" pitchFamily="-106" charset="0"/>
              </a:endParaRPr>
            </a:p>
          </p:txBody>
        </p:sp>
        <p:sp>
          <p:nvSpPr>
            <p:cNvPr id="122" name="Oval 18"/>
            <p:cNvSpPr>
              <a:spLocks noChangeArrowheads="1"/>
            </p:cNvSpPr>
            <p:nvPr/>
          </p:nvSpPr>
          <p:spPr bwMode="auto">
            <a:xfrm>
              <a:off x="3237524" y="5588851"/>
              <a:ext cx="187325" cy="209550"/>
            </a:xfrm>
            <a:prstGeom prst="ellipse">
              <a:avLst/>
            </a:prstGeom>
            <a:solidFill>
              <a:schemeClr val="bg1"/>
            </a:solidFill>
            <a:ln w="9525">
              <a:solidFill>
                <a:srgbClr val="000000"/>
              </a:solidFill>
              <a:round/>
              <a:headEnd/>
              <a:tailEnd/>
            </a:ln>
          </p:spPr>
          <p:txBody>
            <a:bodyPr wrap="none" anchor="ctr"/>
            <a:lstStyle/>
            <a:p>
              <a:pPr algn="ctr" eaLnBrk="0" hangingPunct="0"/>
              <a:r>
                <a:rPr lang="en-US" sz="1000">
                  <a:solidFill>
                    <a:srgbClr val="000000"/>
                  </a:solidFill>
                </a:rPr>
                <a:t>3</a:t>
              </a:r>
              <a:endParaRPr lang="en-US" sz="1000" b="0">
                <a:solidFill>
                  <a:srgbClr val="000000"/>
                </a:solidFill>
                <a:latin typeface="Times New Roman" pitchFamily="-106" charset="0"/>
              </a:endParaRPr>
            </a:p>
          </p:txBody>
        </p:sp>
        <p:sp>
          <p:nvSpPr>
            <p:cNvPr id="123" name="Freeform 19"/>
            <p:cNvSpPr>
              <a:spLocks/>
            </p:cNvSpPr>
            <p:nvPr/>
          </p:nvSpPr>
          <p:spPr bwMode="auto">
            <a:xfrm>
              <a:off x="310174" y="4630001"/>
              <a:ext cx="835025" cy="1279525"/>
            </a:xfrm>
            <a:custGeom>
              <a:avLst/>
              <a:gdLst/>
              <a:ahLst/>
              <a:cxnLst>
                <a:cxn ang="0">
                  <a:pos x="189" y="0"/>
                </a:cxn>
                <a:cxn ang="0">
                  <a:pos x="169" y="1"/>
                </a:cxn>
                <a:cxn ang="0">
                  <a:pos x="150" y="2"/>
                </a:cxn>
                <a:cxn ang="0">
                  <a:pos x="114" y="8"/>
                </a:cxn>
                <a:cxn ang="0">
                  <a:pos x="83" y="16"/>
                </a:cxn>
                <a:cxn ang="0">
                  <a:pos x="54" y="29"/>
                </a:cxn>
                <a:cxn ang="0">
                  <a:pos x="31" y="45"/>
                </a:cxn>
                <a:cxn ang="0">
                  <a:pos x="15" y="62"/>
                </a:cxn>
                <a:cxn ang="0">
                  <a:pos x="3" y="80"/>
                </a:cxn>
                <a:cxn ang="0">
                  <a:pos x="1" y="91"/>
                </a:cxn>
                <a:cxn ang="0">
                  <a:pos x="0" y="102"/>
                </a:cxn>
                <a:cxn ang="0">
                  <a:pos x="0" y="882"/>
                </a:cxn>
                <a:cxn ang="0">
                  <a:pos x="1" y="892"/>
                </a:cxn>
                <a:cxn ang="0">
                  <a:pos x="3" y="903"/>
                </a:cxn>
                <a:cxn ang="0">
                  <a:pos x="15" y="922"/>
                </a:cxn>
                <a:cxn ang="0">
                  <a:pos x="31" y="938"/>
                </a:cxn>
                <a:cxn ang="0">
                  <a:pos x="54" y="954"/>
                </a:cxn>
                <a:cxn ang="0">
                  <a:pos x="83" y="967"/>
                </a:cxn>
                <a:cxn ang="0">
                  <a:pos x="114" y="975"/>
                </a:cxn>
                <a:cxn ang="0">
                  <a:pos x="150" y="982"/>
                </a:cxn>
                <a:cxn ang="0">
                  <a:pos x="169" y="984"/>
                </a:cxn>
                <a:cxn ang="0">
                  <a:pos x="189" y="984"/>
                </a:cxn>
                <a:cxn ang="0">
                  <a:pos x="941" y="984"/>
                </a:cxn>
                <a:cxn ang="0">
                  <a:pos x="960" y="984"/>
                </a:cxn>
                <a:cxn ang="0">
                  <a:pos x="980" y="982"/>
                </a:cxn>
                <a:cxn ang="0">
                  <a:pos x="1015" y="975"/>
                </a:cxn>
                <a:cxn ang="0">
                  <a:pos x="1046" y="967"/>
                </a:cxn>
                <a:cxn ang="0">
                  <a:pos x="1075" y="954"/>
                </a:cxn>
                <a:cxn ang="0">
                  <a:pos x="1099" y="938"/>
                </a:cxn>
                <a:cxn ang="0">
                  <a:pos x="1114" y="922"/>
                </a:cxn>
                <a:cxn ang="0">
                  <a:pos x="1126" y="903"/>
                </a:cxn>
                <a:cxn ang="0">
                  <a:pos x="1130" y="892"/>
                </a:cxn>
                <a:cxn ang="0">
                  <a:pos x="1130" y="882"/>
                </a:cxn>
                <a:cxn ang="0">
                  <a:pos x="1130" y="102"/>
                </a:cxn>
                <a:cxn ang="0">
                  <a:pos x="1130" y="91"/>
                </a:cxn>
                <a:cxn ang="0">
                  <a:pos x="1126" y="80"/>
                </a:cxn>
                <a:cxn ang="0">
                  <a:pos x="1114" y="62"/>
                </a:cxn>
                <a:cxn ang="0">
                  <a:pos x="1099" y="45"/>
                </a:cxn>
                <a:cxn ang="0">
                  <a:pos x="1075" y="29"/>
                </a:cxn>
                <a:cxn ang="0">
                  <a:pos x="1046" y="16"/>
                </a:cxn>
                <a:cxn ang="0">
                  <a:pos x="1015" y="8"/>
                </a:cxn>
                <a:cxn ang="0">
                  <a:pos x="980" y="2"/>
                </a:cxn>
                <a:cxn ang="0">
                  <a:pos x="960" y="1"/>
                </a:cxn>
                <a:cxn ang="0">
                  <a:pos x="941" y="0"/>
                </a:cxn>
                <a:cxn ang="0">
                  <a:pos x="189" y="0"/>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rgbClr val="FFCCFF"/>
            </a:solidFill>
            <a:ln w="19050">
              <a:solidFill>
                <a:srgbClr val="000000"/>
              </a:solidFill>
              <a:prstDash val="solid"/>
              <a:round/>
              <a:headEnd/>
              <a:tailEnd/>
            </a:ln>
            <a:effectLst>
              <a:outerShdw blurRad="63500" dist="107763" dir="8100000" algn="ctr" rotWithShape="0">
                <a:srgbClr val="000000">
                  <a:alpha val="74998"/>
                </a:srgbClr>
              </a:outerShdw>
            </a:effectLst>
          </p:spPr>
          <p:txBody>
            <a:bodyPr/>
            <a:lstStyle/>
            <a:p>
              <a:pPr>
                <a:defRPr/>
              </a:pPr>
              <a:endParaRPr lang="en-US">
                <a:solidFill>
                  <a:srgbClr val="000000"/>
                </a:solidFill>
                <a:latin typeface="Arial" pitchFamily="-105" charset="0"/>
                <a:ea typeface="+mn-ea"/>
              </a:endParaRPr>
            </a:p>
          </p:txBody>
        </p:sp>
        <p:sp>
          <p:nvSpPr>
            <p:cNvPr id="124" name="Rectangle 20"/>
            <p:cNvSpPr>
              <a:spLocks noChangeArrowheads="1"/>
            </p:cNvSpPr>
            <p:nvPr/>
          </p:nvSpPr>
          <p:spPr bwMode="auto">
            <a:xfrm>
              <a:off x="310174" y="4701438"/>
              <a:ext cx="839787" cy="615950"/>
            </a:xfrm>
            <a:prstGeom prst="rect">
              <a:avLst/>
            </a:prstGeom>
            <a:noFill/>
            <a:ln w="9525">
              <a:noFill/>
              <a:miter lim="800000"/>
              <a:headEnd/>
              <a:tailEnd/>
            </a:ln>
          </p:spPr>
          <p:txBody>
            <a:bodyPr lIns="0" tIns="0" rIns="0" bIns="0">
              <a:spAutoFit/>
            </a:bodyPr>
            <a:lstStyle/>
            <a:p>
              <a:pPr algn="ctr" eaLnBrk="0" hangingPunct="0"/>
              <a:r>
                <a:rPr lang="en-US" sz="1000">
                  <a:solidFill>
                    <a:srgbClr val="000000"/>
                  </a:solidFill>
                </a:rPr>
                <a:t>Define Simulation Environment Objectives</a:t>
              </a:r>
              <a:endParaRPr lang="en-US" sz="1800" b="0">
                <a:solidFill>
                  <a:srgbClr val="000000"/>
                </a:solidFill>
                <a:latin typeface="Times New Roman" pitchFamily="-106" charset="0"/>
              </a:endParaRPr>
            </a:p>
          </p:txBody>
        </p:sp>
        <p:sp>
          <p:nvSpPr>
            <p:cNvPr id="125" name="Oval 21"/>
            <p:cNvSpPr>
              <a:spLocks noChangeArrowheads="1"/>
            </p:cNvSpPr>
            <p:nvPr/>
          </p:nvSpPr>
          <p:spPr bwMode="auto">
            <a:xfrm>
              <a:off x="632436" y="5587263"/>
              <a:ext cx="195263" cy="212725"/>
            </a:xfrm>
            <a:prstGeom prst="ellipse">
              <a:avLst/>
            </a:prstGeom>
            <a:solidFill>
              <a:schemeClr val="bg1"/>
            </a:solidFill>
            <a:ln w="9525">
              <a:solidFill>
                <a:srgbClr val="000000"/>
              </a:solidFill>
              <a:round/>
              <a:headEnd/>
              <a:tailEnd/>
            </a:ln>
          </p:spPr>
          <p:txBody>
            <a:bodyPr wrap="none" anchor="ctr"/>
            <a:lstStyle/>
            <a:p>
              <a:pPr algn="ctr" eaLnBrk="0" hangingPunct="0"/>
              <a:r>
                <a:rPr lang="en-US" sz="1000" dirty="0">
                  <a:solidFill>
                    <a:srgbClr val="000000"/>
                  </a:solidFill>
                </a:rPr>
                <a:t>1</a:t>
              </a:r>
              <a:endParaRPr lang="en-US" sz="1000" b="0" dirty="0">
                <a:solidFill>
                  <a:srgbClr val="000000"/>
                </a:solidFill>
                <a:latin typeface="Times New Roman" pitchFamily="-106" charset="0"/>
              </a:endParaRPr>
            </a:p>
          </p:txBody>
        </p:sp>
        <p:sp>
          <p:nvSpPr>
            <p:cNvPr id="126" name="Freeform 22"/>
            <p:cNvSpPr>
              <a:spLocks/>
            </p:cNvSpPr>
            <p:nvPr/>
          </p:nvSpPr>
          <p:spPr bwMode="auto">
            <a:xfrm>
              <a:off x="1618274" y="4641113"/>
              <a:ext cx="836612" cy="1271588"/>
            </a:xfrm>
            <a:custGeom>
              <a:avLst/>
              <a:gdLst/>
              <a:ahLst/>
              <a:cxnLst>
                <a:cxn ang="0">
                  <a:pos x="189" y="0"/>
                </a:cxn>
                <a:cxn ang="0">
                  <a:pos x="169" y="1"/>
                </a:cxn>
                <a:cxn ang="0">
                  <a:pos x="150" y="2"/>
                </a:cxn>
                <a:cxn ang="0">
                  <a:pos x="114" y="8"/>
                </a:cxn>
                <a:cxn ang="0">
                  <a:pos x="83" y="16"/>
                </a:cxn>
                <a:cxn ang="0">
                  <a:pos x="54" y="29"/>
                </a:cxn>
                <a:cxn ang="0">
                  <a:pos x="31" y="45"/>
                </a:cxn>
                <a:cxn ang="0">
                  <a:pos x="15" y="62"/>
                </a:cxn>
                <a:cxn ang="0">
                  <a:pos x="3" y="80"/>
                </a:cxn>
                <a:cxn ang="0">
                  <a:pos x="1" y="91"/>
                </a:cxn>
                <a:cxn ang="0">
                  <a:pos x="0" y="102"/>
                </a:cxn>
                <a:cxn ang="0">
                  <a:pos x="0" y="882"/>
                </a:cxn>
                <a:cxn ang="0">
                  <a:pos x="1" y="892"/>
                </a:cxn>
                <a:cxn ang="0">
                  <a:pos x="3" y="903"/>
                </a:cxn>
                <a:cxn ang="0">
                  <a:pos x="15" y="922"/>
                </a:cxn>
                <a:cxn ang="0">
                  <a:pos x="31" y="938"/>
                </a:cxn>
                <a:cxn ang="0">
                  <a:pos x="54" y="954"/>
                </a:cxn>
                <a:cxn ang="0">
                  <a:pos x="83" y="967"/>
                </a:cxn>
                <a:cxn ang="0">
                  <a:pos x="114" y="975"/>
                </a:cxn>
                <a:cxn ang="0">
                  <a:pos x="150" y="982"/>
                </a:cxn>
                <a:cxn ang="0">
                  <a:pos x="169" y="984"/>
                </a:cxn>
                <a:cxn ang="0">
                  <a:pos x="189" y="984"/>
                </a:cxn>
                <a:cxn ang="0">
                  <a:pos x="941" y="984"/>
                </a:cxn>
                <a:cxn ang="0">
                  <a:pos x="960" y="984"/>
                </a:cxn>
                <a:cxn ang="0">
                  <a:pos x="980" y="982"/>
                </a:cxn>
                <a:cxn ang="0">
                  <a:pos x="1015" y="975"/>
                </a:cxn>
                <a:cxn ang="0">
                  <a:pos x="1046" y="967"/>
                </a:cxn>
                <a:cxn ang="0">
                  <a:pos x="1075" y="954"/>
                </a:cxn>
                <a:cxn ang="0">
                  <a:pos x="1099" y="938"/>
                </a:cxn>
                <a:cxn ang="0">
                  <a:pos x="1114" y="922"/>
                </a:cxn>
                <a:cxn ang="0">
                  <a:pos x="1126" y="903"/>
                </a:cxn>
                <a:cxn ang="0">
                  <a:pos x="1130" y="892"/>
                </a:cxn>
                <a:cxn ang="0">
                  <a:pos x="1130" y="882"/>
                </a:cxn>
                <a:cxn ang="0">
                  <a:pos x="1130" y="102"/>
                </a:cxn>
                <a:cxn ang="0">
                  <a:pos x="1130" y="91"/>
                </a:cxn>
                <a:cxn ang="0">
                  <a:pos x="1126" y="80"/>
                </a:cxn>
                <a:cxn ang="0">
                  <a:pos x="1114" y="62"/>
                </a:cxn>
                <a:cxn ang="0">
                  <a:pos x="1099" y="45"/>
                </a:cxn>
                <a:cxn ang="0">
                  <a:pos x="1075" y="29"/>
                </a:cxn>
                <a:cxn ang="0">
                  <a:pos x="1046" y="16"/>
                </a:cxn>
                <a:cxn ang="0">
                  <a:pos x="1015" y="8"/>
                </a:cxn>
                <a:cxn ang="0">
                  <a:pos x="980" y="2"/>
                </a:cxn>
                <a:cxn ang="0">
                  <a:pos x="960" y="1"/>
                </a:cxn>
                <a:cxn ang="0">
                  <a:pos x="941" y="0"/>
                </a:cxn>
                <a:cxn ang="0">
                  <a:pos x="189" y="0"/>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rgbClr val="00FF00"/>
            </a:solidFill>
            <a:ln w="19050">
              <a:solidFill>
                <a:srgbClr val="000000"/>
              </a:solidFill>
              <a:prstDash val="solid"/>
              <a:round/>
              <a:headEnd/>
              <a:tailEnd/>
            </a:ln>
            <a:effectLst>
              <a:outerShdw blurRad="63500" dist="107763" dir="8100000" algn="ctr" rotWithShape="0">
                <a:srgbClr val="000000">
                  <a:alpha val="74998"/>
                </a:srgbClr>
              </a:outerShdw>
            </a:effectLst>
          </p:spPr>
          <p:txBody>
            <a:bodyPr/>
            <a:lstStyle/>
            <a:p>
              <a:pPr>
                <a:defRPr/>
              </a:pPr>
              <a:endParaRPr lang="en-US">
                <a:solidFill>
                  <a:srgbClr val="000000"/>
                </a:solidFill>
                <a:latin typeface="Arial" pitchFamily="-105" charset="0"/>
                <a:ea typeface="+mn-ea"/>
              </a:endParaRPr>
            </a:p>
          </p:txBody>
        </p:sp>
        <p:sp>
          <p:nvSpPr>
            <p:cNvPr id="127" name="Rectangle 23"/>
            <p:cNvSpPr>
              <a:spLocks noChangeArrowheads="1"/>
            </p:cNvSpPr>
            <p:nvPr/>
          </p:nvSpPr>
          <p:spPr bwMode="auto">
            <a:xfrm>
              <a:off x="1613511" y="4712551"/>
              <a:ext cx="841375" cy="457200"/>
            </a:xfrm>
            <a:prstGeom prst="rect">
              <a:avLst/>
            </a:prstGeom>
            <a:noFill/>
            <a:ln w="9525">
              <a:noFill/>
              <a:miter lim="800000"/>
              <a:headEnd/>
              <a:tailEnd/>
            </a:ln>
          </p:spPr>
          <p:txBody>
            <a:bodyPr lIns="0" tIns="0" rIns="0" bIns="0">
              <a:spAutoFit/>
            </a:bodyPr>
            <a:lstStyle/>
            <a:p>
              <a:pPr algn="ctr" eaLnBrk="0" hangingPunct="0"/>
              <a:r>
                <a:rPr lang="en-US" sz="1000">
                  <a:solidFill>
                    <a:srgbClr val="000000"/>
                  </a:solidFill>
                </a:rPr>
                <a:t>Perform Conceptual Analysis</a:t>
              </a:r>
              <a:endParaRPr lang="en-US" sz="1800" b="0">
                <a:solidFill>
                  <a:srgbClr val="000000"/>
                </a:solidFill>
                <a:latin typeface="Times New Roman" pitchFamily="-106" charset="0"/>
              </a:endParaRPr>
            </a:p>
          </p:txBody>
        </p:sp>
        <p:sp>
          <p:nvSpPr>
            <p:cNvPr id="128" name="Oval 24"/>
            <p:cNvSpPr>
              <a:spLocks noChangeArrowheads="1"/>
            </p:cNvSpPr>
            <p:nvPr/>
          </p:nvSpPr>
          <p:spPr bwMode="auto">
            <a:xfrm>
              <a:off x="1937361" y="5587263"/>
              <a:ext cx="193675" cy="211138"/>
            </a:xfrm>
            <a:prstGeom prst="ellipse">
              <a:avLst/>
            </a:prstGeom>
            <a:solidFill>
              <a:schemeClr val="bg1"/>
            </a:solidFill>
            <a:ln w="9525">
              <a:solidFill>
                <a:srgbClr val="000000"/>
              </a:solidFill>
              <a:round/>
              <a:headEnd/>
              <a:tailEnd/>
            </a:ln>
          </p:spPr>
          <p:txBody>
            <a:bodyPr wrap="none" anchor="ctr"/>
            <a:lstStyle/>
            <a:p>
              <a:pPr algn="ctr" eaLnBrk="0" hangingPunct="0"/>
              <a:r>
                <a:rPr lang="en-US" sz="1000">
                  <a:solidFill>
                    <a:srgbClr val="000000"/>
                  </a:solidFill>
                </a:rPr>
                <a:t>2</a:t>
              </a:r>
              <a:endParaRPr lang="en-US" sz="1000" b="0">
                <a:solidFill>
                  <a:srgbClr val="000000"/>
                </a:solidFill>
                <a:latin typeface="Times New Roman" pitchFamily="-106" charset="0"/>
              </a:endParaRPr>
            </a:p>
          </p:txBody>
        </p:sp>
        <p:sp>
          <p:nvSpPr>
            <p:cNvPr id="129" name="Line 25"/>
            <p:cNvSpPr>
              <a:spLocks noChangeShapeType="1"/>
            </p:cNvSpPr>
            <p:nvPr/>
          </p:nvSpPr>
          <p:spPr bwMode="auto">
            <a:xfrm flipV="1">
              <a:off x="1156311" y="5277701"/>
              <a:ext cx="452438" cy="0"/>
            </a:xfrm>
            <a:prstGeom prst="line">
              <a:avLst/>
            </a:prstGeom>
            <a:noFill/>
            <a:ln w="25400">
              <a:solidFill>
                <a:srgbClr val="000000"/>
              </a:solidFill>
              <a:round/>
              <a:headEnd type="none" w="sm" len="sm"/>
              <a:tailEnd type="triangle" w="sm" len="sm"/>
            </a:ln>
          </p:spPr>
          <p:txBody>
            <a:bodyPr/>
            <a:lstStyle/>
            <a:p>
              <a:endParaRPr lang="en-US">
                <a:solidFill>
                  <a:srgbClr val="000000"/>
                </a:solidFill>
              </a:endParaRPr>
            </a:p>
          </p:txBody>
        </p:sp>
        <p:sp>
          <p:nvSpPr>
            <p:cNvPr id="130" name="Freeform 26"/>
            <p:cNvSpPr>
              <a:spLocks/>
            </p:cNvSpPr>
            <p:nvPr/>
          </p:nvSpPr>
          <p:spPr bwMode="auto">
            <a:xfrm>
              <a:off x="8063524" y="4642701"/>
              <a:ext cx="781050" cy="1271587"/>
            </a:xfrm>
            <a:custGeom>
              <a:avLst/>
              <a:gdLst/>
              <a:ahLst/>
              <a:cxnLst>
                <a:cxn ang="0">
                  <a:pos x="189" y="0"/>
                </a:cxn>
                <a:cxn ang="0">
                  <a:pos x="169" y="1"/>
                </a:cxn>
                <a:cxn ang="0">
                  <a:pos x="150" y="2"/>
                </a:cxn>
                <a:cxn ang="0">
                  <a:pos x="114" y="8"/>
                </a:cxn>
                <a:cxn ang="0">
                  <a:pos x="83" y="16"/>
                </a:cxn>
                <a:cxn ang="0">
                  <a:pos x="54" y="29"/>
                </a:cxn>
                <a:cxn ang="0">
                  <a:pos x="31" y="45"/>
                </a:cxn>
                <a:cxn ang="0">
                  <a:pos x="15" y="62"/>
                </a:cxn>
                <a:cxn ang="0">
                  <a:pos x="3" y="80"/>
                </a:cxn>
                <a:cxn ang="0">
                  <a:pos x="1" y="91"/>
                </a:cxn>
                <a:cxn ang="0">
                  <a:pos x="0" y="102"/>
                </a:cxn>
                <a:cxn ang="0">
                  <a:pos x="0" y="882"/>
                </a:cxn>
                <a:cxn ang="0">
                  <a:pos x="1" y="892"/>
                </a:cxn>
                <a:cxn ang="0">
                  <a:pos x="3" y="903"/>
                </a:cxn>
                <a:cxn ang="0">
                  <a:pos x="15" y="922"/>
                </a:cxn>
                <a:cxn ang="0">
                  <a:pos x="31" y="938"/>
                </a:cxn>
                <a:cxn ang="0">
                  <a:pos x="54" y="954"/>
                </a:cxn>
                <a:cxn ang="0">
                  <a:pos x="83" y="967"/>
                </a:cxn>
                <a:cxn ang="0">
                  <a:pos x="114" y="975"/>
                </a:cxn>
                <a:cxn ang="0">
                  <a:pos x="150" y="982"/>
                </a:cxn>
                <a:cxn ang="0">
                  <a:pos x="169" y="984"/>
                </a:cxn>
                <a:cxn ang="0">
                  <a:pos x="189" y="984"/>
                </a:cxn>
                <a:cxn ang="0">
                  <a:pos x="941" y="984"/>
                </a:cxn>
                <a:cxn ang="0">
                  <a:pos x="960" y="984"/>
                </a:cxn>
                <a:cxn ang="0">
                  <a:pos x="980" y="982"/>
                </a:cxn>
                <a:cxn ang="0">
                  <a:pos x="1015" y="975"/>
                </a:cxn>
                <a:cxn ang="0">
                  <a:pos x="1046" y="967"/>
                </a:cxn>
                <a:cxn ang="0">
                  <a:pos x="1075" y="954"/>
                </a:cxn>
                <a:cxn ang="0">
                  <a:pos x="1099" y="938"/>
                </a:cxn>
                <a:cxn ang="0">
                  <a:pos x="1114" y="922"/>
                </a:cxn>
                <a:cxn ang="0">
                  <a:pos x="1126" y="903"/>
                </a:cxn>
                <a:cxn ang="0">
                  <a:pos x="1130" y="892"/>
                </a:cxn>
                <a:cxn ang="0">
                  <a:pos x="1130" y="882"/>
                </a:cxn>
                <a:cxn ang="0">
                  <a:pos x="1130" y="102"/>
                </a:cxn>
                <a:cxn ang="0">
                  <a:pos x="1130" y="91"/>
                </a:cxn>
                <a:cxn ang="0">
                  <a:pos x="1126" y="80"/>
                </a:cxn>
                <a:cxn ang="0">
                  <a:pos x="1114" y="62"/>
                </a:cxn>
                <a:cxn ang="0">
                  <a:pos x="1099" y="45"/>
                </a:cxn>
                <a:cxn ang="0">
                  <a:pos x="1075" y="29"/>
                </a:cxn>
                <a:cxn ang="0">
                  <a:pos x="1046" y="16"/>
                </a:cxn>
                <a:cxn ang="0">
                  <a:pos x="1015" y="8"/>
                </a:cxn>
                <a:cxn ang="0">
                  <a:pos x="980" y="2"/>
                </a:cxn>
                <a:cxn ang="0">
                  <a:pos x="960" y="1"/>
                </a:cxn>
                <a:cxn ang="0">
                  <a:pos x="941" y="0"/>
                </a:cxn>
                <a:cxn ang="0">
                  <a:pos x="189" y="0"/>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rgbClr val="9A009C"/>
            </a:solidFill>
            <a:ln w="19050">
              <a:solidFill>
                <a:srgbClr val="000000"/>
              </a:solidFill>
              <a:prstDash val="solid"/>
              <a:round/>
              <a:headEnd/>
              <a:tailEnd/>
            </a:ln>
            <a:effectLst>
              <a:outerShdw blurRad="63500" dist="107763" dir="8100000" algn="ctr" rotWithShape="0">
                <a:srgbClr val="000000">
                  <a:alpha val="74998"/>
                </a:srgbClr>
              </a:outerShdw>
            </a:effectLst>
          </p:spPr>
          <p:txBody>
            <a:bodyPr/>
            <a:lstStyle/>
            <a:p>
              <a:pPr>
                <a:defRPr/>
              </a:pPr>
              <a:endParaRPr lang="en-US">
                <a:solidFill>
                  <a:srgbClr val="000000"/>
                </a:solidFill>
                <a:latin typeface="Arial" pitchFamily="-105" charset="0"/>
                <a:ea typeface="+mn-ea"/>
              </a:endParaRPr>
            </a:p>
          </p:txBody>
        </p:sp>
        <p:sp>
          <p:nvSpPr>
            <p:cNvPr id="131" name="Rectangle 27"/>
            <p:cNvSpPr>
              <a:spLocks noChangeArrowheads="1"/>
            </p:cNvSpPr>
            <p:nvPr/>
          </p:nvSpPr>
          <p:spPr bwMode="auto">
            <a:xfrm>
              <a:off x="8102252" y="4714138"/>
              <a:ext cx="728702" cy="615553"/>
            </a:xfrm>
            <a:prstGeom prst="rect">
              <a:avLst/>
            </a:prstGeom>
            <a:noFill/>
            <a:ln w="9525">
              <a:noFill/>
              <a:miter lim="800000"/>
              <a:headEnd/>
              <a:tailEnd/>
            </a:ln>
          </p:spPr>
          <p:txBody>
            <a:bodyPr wrap="square" lIns="0" tIns="0" rIns="0" bIns="0">
              <a:spAutoFit/>
            </a:bodyPr>
            <a:lstStyle/>
            <a:p>
              <a:pPr algn="ctr" eaLnBrk="0" hangingPunct="0"/>
              <a:r>
                <a:rPr lang="en-US" sz="1000" dirty="0">
                  <a:solidFill>
                    <a:srgbClr val="000000"/>
                  </a:solidFill>
                </a:rPr>
                <a:t>Analyze Data and Evaluate Results</a:t>
              </a:r>
              <a:endParaRPr lang="en-US" sz="1800" b="0" dirty="0">
                <a:solidFill>
                  <a:srgbClr val="000000"/>
                </a:solidFill>
                <a:latin typeface="Times New Roman" pitchFamily="-106" charset="0"/>
              </a:endParaRPr>
            </a:p>
          </p:txBody>
        </p:sp>
        <p:sp>
          <p:nvSpPr>
            <p:cNvPr id="132" name="Oval 28"/>
            <p:cNvSpPr>
              <a:spLocks noChangeArrowheads="1"/>
            </p:cNvSpPr>
            <p:nvPr/>
          </p:nvSpPr>
          <p:spPr bwMode="auto">
            <a:xfrm>
              <a:off x="8360386" y="5588851"/>
              <a:ext cx="182563" cy="209550"/>
            </a:xfrm>
            <a:prstGeom prst="ellipse">
              <a:avLst/>
            </a:prstGeom>
            <a:solidFill>
              <a:schemeClr val="bg1"/>
            </a:solidFill>
            <a:ln w="9525">
              <a:solidFill>
                <a:srgbClr val="000000"/>
              </a:solidFill>
              <a:round/>
              <a:headEnd/>
              <a:tailEnd/>
            </a:ln>
          </p:spPr>
          <p:txBody>
            <a:bodyPr wrap="none" anchor="ctr"/>
            <a:lstStyle/>
            <a:p>
              <a:pPr algn="ctr" eaLnBrk="0" hangingPunct="0"/>
              <a:r>
                <a:rPr lang="en-US" sz="1000">
                  <a:solidFill>
                    <a:srgbClr val="000000"/>
                  </a:solidFill>
                </a:rPr>
                <a:t>7</a:t>
              </a:r>
              <a:endParaRPr lang="en-US" sz="1000" b="0">
                <a:solidFill>
                  <a:srgbClr val="000000"/>
                </a:solidFill>
                <a:latin typeface="Times New Roman" pitchFamily="-106" charset="0"/>
              </a:endParaRPr>
            </a:p>
          </p:txBody>
        </p:sp>
        <p:sp>
          <p:nvSpPr>
            <p:cNvPr id="133" name="Line 29"/>
            <p:cNvSpPr>
              <a:spLocks noChangeShapeType="1"/>
            </p:cNvSpPr>
            <p:nvPr/>
          </p:nvSpPr>
          <p:spPr bwMode="auto">
            <a:xfrm flipV="1">
              <a:off x="2465999" y="5277701"/>
              <a:ext cx="452437" cy="0"/>
            </a:xfrm>
            <a:prstGeom prst="line">
              <a:avLst/>
            </a:prstGeom>
            <a:noFill/>
            <a:ln w="25400">
              <a:solidFill>
                <a:srgbClr val="000000"/>
              </a:solidFill>
              <a:round/>
              <a:headEnd type="none" w="sm" len="sm"/>
              <a:tailEnd type="triangle" w="sm" len="sm"/>
            </a:ln>
          </p:spPr>
          <p:txBody>
            <a:bodyPr/>
            <a:lstStyle/>
            <a:p>
              <a:endParaRPr lang="en-US">
                <a:solidFill>
                  <a:srgbClr val="000000"/>
                </a:solidFill>
              </a:endParaRPr>
            </a:p>
          </p:txBody>
        </p:sp>
        <p:sp>
          <p:nvSpPr>
            <p:cNvPr id="134" name="Line 30"/>
            <p:cNvSpPr>
              <a:spLocks noChangeShapeType="1"/>
            </p:cNvSpPr>
            <p:nvPr/>
          </p:nvSpPr>
          <p:spPr bwMode="auto">
            <a:xfrm flipV="1">
              <a:off x="3748699" y="5301513"/>
              <a:ext cx="452437" cy="0"/>
            </a:xfrm>
            <a:prstGeom prst="line">
              <a:avLst/>
            </a:prstGeom>
            <a:noFill/>
            <a:ln w="25400">
              <a:solidFill>
                <a:srgbClr val="000000"/>
              </a:solidFill>
              <a:round/>
              <a:headEnd type="none" w="sm" len="sm"/>
              <a:tailEnd type="triangle" w="sm" len="sm"/>
            </a:ln>
          </p:spPr>
          <p:txBody>
            <a:bodyPr/>
            <a:lstStyle/>
            <a:p>
              <a:endParaRPr lang="en-US">
                <a:solidFill>
                  <a:srgbClr val="000000"/>
                </a:solidFill>
              </a:endParaRPr>
            </a:p>
          </p:txBody>
        </p:sp>
        <p:sp>
          <p:nvSpPr>
            <p:cNvPr id="135" name="Line 31"/>
            <p:cNvSpPr>
              <a:spLocks noChangeShapeType="1"/>
            </p:cNvSpPr>
            <p:nvPr/>
          </p:nvSpPr>
          <p:spPr bwMode="auto">
            <a:xfrm flipV="1">
              <a:off x="5061561" y="5299926"/>
              <a:ext cx="452438" cy="0"/>
            </a:xfrm>
            <a:prstGeom prst="line">
              <a:avLst/>
            </a:prstGeom>
            <a:noFill/>
            <a:ln w="25400">
              <a:solidFill>
                <a:srgbClr val="000000"/>
              </a:solidFill>
              <a:round/>
              <a:headEnd type="none" w="sm" len="sm"/>
              <a:tailEnd type="triangle" w="sm" len="sm"/>
            </a:ln>
          </p:spPr>
          <p:txBody>
            <a:bodyPr/>
            <a:lstStyle/>
            <a:p>
              <a:endParaRPr lang="en-US">
                <a:solidFill>
                  <a:srgbClr val="000000"/>
                </a:solidFill>
              </a:endParaRPr>
            </a:p>
          </p:txBody>
        </p:sp>
        <p:sp>
          <p:nvSpPr>
            <p:cNvPr id="136" name="Line 32"/>
            <p:cNvSpPr>
              <a:spLocks noChangeShapeType="1"/>
            </p:cNvSpPr>
            <p:nvPr/>
          </p:nvSpPr>
          <p:spPr bwMode="auto">
            <a:xfrm flipV="1">
              <a:off x="6342674" y="5303101"/>
              <a:ext cx="452437" cy="0"/>
            </a:xfrm>
            <a:prstGeom prst="line">
              <a:avLst/>
            </a:prstGeom>
            <a:noFill/>
            <a:ln w="25400">
              <a:solidFill>
                <a:srgbClr val="000000"/>
              </a:solidFill>
              <a:round/>
              <a:headEnd type="none" w="sm" len="sm"/>
              <a:tailEnd type="triangle" w="sm" len="sm"/>
            </a:ln>
          </p:spPr>
          <p:txBody>
            <a:bodyPr/>
            <a:lstStyle/>
            <a:p>
              <a:endParaRPr lang="en-US">
                <a:solidFill>
                  <a:srgbClr val="000000"/>
                </a:solidFill>
              </a:endParaRPr>
            </a:p>
          </p:txBody>
        </p:sp>
        <p:sp>
          <p:nvSpPr>
            <p:cNvPr id="137" name="Line 33"/>
            <p:cNvSpPr>
              <a:spLocks noChangeShapeType="1"/>
            </p:cNvSpPr>
            <p:nvPr/>
          </p:nvSpPr>
          <p:spPr bwMode="auto">
            <a:xfrm flipV="1">
              <a:off x="7606324" y="5296751"/>
              <a:ext cx="452437" cy="0"/>
            </a:xfrm>
            <a:prstGeom prst="line">
              <a:avLst/>
            </a:prstGeom>
            <a:noFill/>
            <a:ln w="25400">
              <a:solidFill>
                <a:srgbClr val="000000"/>
              </a:solidFill>
              <a:round/>
              <a:headEnd type="none" w="sm" len="sm"/>
              <a:tailEnd type="triangle" w="sm" len="sm"/>
            </a:ln>
          </p:spPr>
          <p:txBody>
            <a:bodyPr/>
            <a:lstStyle/>
            <a:p>
              <a:endParaRPr lang="en-US">
                <a:solidFill>
                  <a:srgbClr val="000000"/>
                </a:solidFill>
              </a:endParaRPr>
            </a:p>
          </p:txBody>
        </p:sp>
        <p:sp>
          <p:nvSpPr>
            <p:cNvPr id="138" name="Line 34"/>
            <p:cNvSpPr>
              <a:spLocks noChangeShapeType="1"/>
            </p:cNvSpPr>
            <p:nvPr/>
          </p:nvSpPr>
          <p:spPr bwMode="auto">
            <a:xfrm flipV="1">
              <a:off x="703874" y="6303226"/>
              <a:ext cx="7767637" cy="1587"/>
            </a:xfrm>
            <a:prstGeom prst="line">
              <a:avLst/>
            </a:prstGeom>
            <a:noFill/>
            <a:ln w="25400">
              <a:solidFill>
                <a:srgbClr val="000000"/>
              </a:solidFill>
              <a:prstDash val="sysDot"/>
              <a:round/>
              <a:headEnd type="none" w="sm" len="sm"/>
              <a:tailEnd type="none" w="sm" len="sm"/>
            </a:ln>
          </p:spPr>
          <p:txBody>
            <a:bodyPr/>
            <a:lstStyle/>
            <a:p>
              <a:endParaRPr lang="en-US">
                <a:solidFill>
                  <a:srgbClr val="000000"/>
                </a:solidFill>
              </a:endParaRPr>
            </a:p>
          </p:txBody>
        </p:sp>
        <p:sp>
          <p:nvSpPr>
            <p:cNvPr id="139" name="Line 35"/>
            <p:cNvSpPr>
              <a:spLocks noChangeShapeType="1"/>
            </p:cNvSpPr>
            <p:nvPr/>
          </p:nvSpPr>
          <p:spPr bwMode="auto">
            <a:xfrm>
              <a:off x="8461986" y="5928576"/>
              <a:ext cx="0" cy="344487"/>
            </a:xfrm>
            <a:prstGeom prst="line">
              <a:avLst/>
            </a:prstGeom>
            <a:noFill/>
            <a:ln w="25400">
              <a:solidFill>
                <a:srgbClr val="000000"/>
              </a:solidFill>
              <a:prstDash val="sysDot"/>
              <a:round/>
              <a:headEnd type="none" w="sm" len="sm"/>
              <a:tailEnd type="none" w="sm" len="sm"/>
            </a:ln>
          </p:spPr>
          <p:txBody>
            <a:bodyPr/>
            <a:lstStyle/>
            <a:p>
              <a:endParaRPr lang="en-US">
                <a:solidFill>
                  <a:srgbClr val="000000"/>
                </a:solidFill>
              </a:endParaRPr>
            </a:p>
          </p:txBody>
        </p:sp>
        <p:sp>
          <p:nvSpPr>
            <p:cNvPr id="140" name="Line 36"/>
            <p:cNvSpPr>
              <a:spLocks noChangeShapeType="1"/>
            </p:cNvSpPr>
            <p:nvPr/>
          </p:nvSpPr>
          <p:spPr bwMode="auto">
            <a:xfrm>
              <a:off x="7209449" y="5930163"/>
              <a:ext cx="0" cy="360363"/>
            </a:xfrm>
            <a:prstGeom prst="line">
              <a:avLst/>
            </a:prstGeom>
            <a:noFill/>
            <a:ln w="25400">
              <a:solidFill>
                <a:srgbClr val="000000"/>
              </a:solidFill>
              <a:prstDash val="sysDot"/>
              <a:round/>
              <a:headEnd type="none" w="sm" len="sm"/>
              <a:tailEnd type="none" w="sm" len="sm"/>
            </a:ln>
          </p:spPr>
          <p:txBody>
            <a:bodyPr/>
            <a:lstStyle/>
            <a:p>
              <a:endParaRPr lang="en-US">
                <a:solidFill>
                  <a:srgbClr val="000000"/>
                </a:solidFill>
              </a:endParaRPr>
            </a:p>
          </p:txBody>
        </p:sp>
        <p:sp>
          <p:nvSpPr>
            <p:cNvPr id="141" name="Line 37"/>
            <p:cNvSpPr>
              <a:spLocks noChangeShapeType="1"/>
            </p:cNvSpPr>
            <p:nvPr/>
          </p:nvSpPr>
          <p:spPr bwMode="auto">
            <a:xfrm flipH="1">
              <a:off x="5921986" y="5919051"/>
              <a:ext cx="1588" cy="373062"/>
            </a:xfrm>
            <a:prstGeom prst="line">
              <a:avLst/>
            </a:prstGeom>
            <a:noFill/>
            <a:ln w="25400">
              <a:solidFill>
                <a:srgbClr val="000000"/>
              </a:solidFill>
              <a:prstDash val="sysDot"/>
              <a:round/>
              <a:headEnd type="none" w="sm" len="sm"/>
              <a:tailEnd type="none" w="sm" len="sm"/>
            </a:ln>
          </p:spPr>
          <p:txBody>
            <a:bodyPr/>
            <a:lstStyle/>
            <a:p>
              <a:endParaRPr lang="en-US">
                <a:solidFill>
                  <a:srgbClr val="000000"/>
                </a:solidFill>
              </a:endParaRPr>
            </a:p>
          </p:txBody>
        </p:sp>
        <p:sp>
          <p:nvSpPr>
            <p:cNvPr id="142" name="Line 38"/>
            <p:cNvSpPr>
              <a:spLocks noChangeShapeType="1"/>
            </p:cNvSpPr>
            <p:nvPr/>
          </p:nvSpPr>
          <p:spPr bwMode="auto">
            <a:xfrm>
              <a:off x="4629761" y="5933338"/>
              <a:ext cx="0" cy="354013"/>
            </a:xfrm>
            <a:prstGeom prst="line">
              <a:avLst/>
            </a:prstGeom>
            <a:noFill/>
            <a:ln w="25400">
              <a:solidFill>
                <a:srgbClr val="000000"/>
              </a:solidFill>
              <a:prstDash val="sysDot"/>
              <a:round/>
              <a:headEnd type="none" w="sm" len="sm"/>
              <a:tailEnd type="none" w="sm" len="sm"/>
            </a:ln>
          </p:spPr>
          <p:txBody>
            <a:bodyPr/>
            <a:lstStyle/>
            <a:p>
              <a:endParaRPr lang="en-US">
                <a:solidFill>
                  <a:srgbClr val="000000"/>
                </a:solidFill>
              </a:endParaRPr>
            </a:p>
          </p:txBody>
        </p:sp>
        <p:sp>
          <p:nvSpPr>
            <p:cNvPr id="143" name="Line 39"/>
            <p:cNvSpPr>
              <a:spLocks noChangeShapeType="1"/>
            </p:cNvSpPr>
            <p:nvPr/>
          </p:nvSpPr>
          <p:spPr bwMode="auto">
            <a:xfrm>
              <a:off x="3335949" y="5928576"/>
              <a:ext cx="0" cy="365125"/>
            </a:xfrm>
            <a:prstGeom prst="line">
              <a:avLst/>
            </a:prstGeom>
            <a:noFill/>
            <a:ln w="25400">
              <a:solidFill>
                <a:srgbClr val="000000"/>
              </a:solidFill>
              <a:prstDash val="sysDot"/>
              <a:round/>
              <a:headEnd type="none" w="sm" len="sm"/>
              <a:tailEnd type="none" w="sm" len="sm"/>
            </a:ln>
          </p:spPr>
          <p:txBody>
            <a:bodyPr/>
            <a:lstStyle/>
            <a:p>
              <a:endParaRPr lang="en-US">
                <a:solidFill>
                  <a:srgbClr val="000000"/>
                </a:solidFill>
              </a:endParaRPr>
            </a:p>
          </p:txBody>
        </p:sp>
        <p:sp>
          <p:nvSpPr>
            <p:cNvPr id="144" name="Line 40"/>
            <p:cNvSpPr>
              <a:spLocks noChangeShapeType="1"/>
            </p:cNvSpPr>
            <p:nvPr/>
          </p:nvSpPr>
          <p:spPr bwMode="auto">
            <a:xfrm>
              <a:off x="2038961" y="5933338"/>
              <a:ext cx="0" cy="358775"/>
            </a:xfrm>
            <a:prstGeom prst="line">
              <a:avLst/>
            </a:prstGeom>
            <a:noFill/>
            <a:ln w="25400">
              <a:solidFill>
                <a:srgbClr val="000000"/>
              </a:solidFill>
              <a:prstDash val="sysDot"/>
              <a:round/>
              <a:headEnd type="none" w="sm" len="sm"/>
              <a:tailEnd type="none" w="sm" len="sm"/>
            </a:ln>
          </p:spPr>
          <p:txBody>
            <a:bodyPr/>
            <a:lstStyle/>
            <a:p>
              <a:endParaRPr lang="en-US">
                <a:solidFill>
                  <a:srgbClr val="000000"/>
                </a:solidFill>
              </a:endParaRPr>
            </a:p>
          </p:txBody>
        </p:sp>
        <p:sp>
          <p:nvSpPr>
            <p:cNvPr id="145" name="Line 41"/>
            <p:cNvSpPr>
              <a:spLocks noChangeShapeType="1"/>
            </p:cNvSpPr>
            <p:nvPr/>
          </p:nvSpPr>
          <p:spPr bwMode="auto">
            <a:xfrm>
              <a:off x="722924" y="5931751"/>
              <a:ext cx="0" cy="358775"/>
            </a:xfrm>
            <a:prstGeom prst="line">
              <a:avLst/>
            </a:prstGeom>
            <a:noFill/>
            <a:ln w="25400">
              <a:solidFill>
                <a:srgbClr val="000000"/>
              </a:solidFill>
              <a:prstDash val="sysDot"/>
              <a:round/>
              <a:headEnd type="none" w="sm" len="sm"/>
              <a:tailEnd type="none" w="sm" len="sm"/>
            </a:ln>
          </p:spPr>
          <p:txBody>
            <a:bodyPr/>
            <a:lstStyle/>
            <a:p>
              <a:endParaRPr lang="en-US">
                <a:solidFill>
                  <a:srgbClr val="000000"/>
                </a:solidFill>
              </a:endParaRPr>
            </a:p>
          </p:txBody>
        </p:sp>
        <p:sp>
          <p:nvSpPr>
            <p:cNvPr id="146" name="Freeform 42"/>
            <p:cNvSpPr>
              <a:spLocks/>
            </p:cNvSpPr>
            <p:nvPr/>
          </p:nvSpPr>
          <p:spPr bwMode="auto">
            <a:xfrm flipH="1">
              <a:off x="1818299" y="6058751"/>
              <a:ext cx="152400" cy="149225"/>
            </a:xfrm>
            <a:custGeom>
              <a:avLst/>
              <a:gdLst>
                <a:gd name="T0" fmla="*/ 2147483647 w 48"/>
                <a:gd name="T1" fmla="*/ 2147483647 h 96"/>
                <a:gd name="T2" fmla="*/ 0 w 48"/>
                <a:gd name="T3" fmla="*/ 2147483647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0">
              <a:solidFill>
                <a:srgbClr val="000000"/>
              </a:solidFill>
              <a:round/>
              <a:headEnd type="arrow" w="sm" len="sm"/>
              <a:tailEnd/>
            </a:ln>
          </p:spPr>
          <p:txBody>
            <a:bodyPr wrap="none" anchor="ctr"/>
            <a:lstStyle/>
            <a:p>
              <a:endParaRPr lang="en-US">
                <a:solidFill>
                  <a:srgbClr val="000000"/>
                </a:solidFill>
              </a:endParaRPr>
            </a:p>
          </p:txBody>
        </p:sp>
        <p:sp>
          <p:nvSpPr>
            <p:cNvPr id="147" name="Freeform 43"/>
            <p:cNvSpPr>
              <a:spLocks/>
            </p:cNvSpPr>
            <p:nvPr/>
          </p:nvSpPr>
          <p:spPr bwMode="auto">
            <a:xfrm>
              <a:off x="2134211" y="6069863"/>
              <a:ext cx="152400" cy="149225"/>
            </a:xfrm>
            <a:custGeom>
              <a:avLst/>
              <a:gdLst>
                <a:gd name="T0" fmla="*/ 2147483647 w 48"/>
                <a:gd name="T1" fmla="*/ 2147483647 h 96"/>
                <a:gd name="T2" fmla="*/ 0 w 48"/>
                <a:gd name="T3" fmla="*/ 2147483647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0">
              <a:solidFill>
                <a:srgbClr val="000000"/>
              </a:solidFill>
              <a:round/>
              <a:headEnd/>
              <a:tailEnd type="arrow" w="sm" len="sm"/>
            </a:ln>
          </p:spPr>
          <p:txBody>
            <a:bodyPr wrap="none" anchor="ctr"/>
            <a:lstStyle/>
            <a:p>
              <a:endParaRPr lang="en-US">
                <a:solidFill>
                  <a:srgbClr val="000000"/>
                </a:solidFill>
              </a:endParaRPr>
            </a:p>
          </p:txBody>
        </p:sp>
        <p:sp>
          <p:nvSpPr>
            <p:cNvPr id="148" name="Freeform 45"/>
            <p:cNvSpPr>
              <a:spLocks/>
            </p:cNvSpPr>
            <p:nvPr/>
          </p:nvSpPr>
          <p:spPr bwMode="auto">
            <a:xfrm flipH="1">
              <a:off x="3067661" y="6101613"/>
              <a:ext cx="152400" cy="149225"/>
            </a:xfrm>
            <a:custGeom>
              <a:avLst/>
              <a:gdLst>
                <a:gd name="T0" fmla="*/ 2147483647 w 48"/>
                <a:gd name="T1" fmla="*/ 2147483647 h 96"/>
                <a:gd name="T2" fmla="*/ 0 w 48"/>
                <a:gd name="T3" fmla="*/ 2147483647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0">
              <a:solidFill>
                <a:srgbClr val="000000"/>
              </a:solidFill>
              <a:round/>
              <a:headEnd type="arrow" w="sm" len="sm"/>
              <a:tailEnd/>
            </a:ln>
          </p:spPr>
          <p:txBody>
            <a:bodyPr wrap="none" anchor="ctr"/>
            <a:lstStyle/>
            <a:p>
              <a:endParaRPr lang="en-US">
                <a:solidFill>
                  <a:srgbClr val="000000"/>
                </a:solidFill>
              </a:endParaRPr>
            </a:p>
          </p:txBody>
        </p:sp>
        <p:sp>
          <p:nvSpPr>
            <p:cNvPr id="149" name="Freeform 46"/>
            <p:cNvSpPr>
              <a:spLocks/>
            </p:cNvSpPr>
            <p:nvPr/>
          </p:nvSpPr>
          <p:spPr bwMode="auto">
            <a:xfrm flipH="1">
              <a:off x="4363061" y="6101613"/>
              <a:ext cx="152400" cy="149225"/>
            </a:xfrm>
            <a:custGeom>
              <a:avLst/>
              <a:gdLst>
                <a:gd name="T0" fmla="*/ 2147483647 w 48"/>
                <a:gd name="T1" fmla="*/ 2147483647 h 96"/>
                <a:gd name="T2" fmla="*/ 0 w 48"/>
                <a:gd name="T3" fmla="*/ 2147483647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0">
              <a:solidFill>
                <a:srgbClr val="000000"/>
              </a:solidFill>
              <a:round/>
              <a:headEnd type="arrow" w="sm" len="sm"/>
              <a:tailEnd/>
            </a:ln>
          </p:spPr>
          <p:txBody>
            <a:bodyPr wrap="none" anchor="ctr"/>
            <a:lstStyle/>
            <a:p>
              <a:endParaRPr lang="en-US">
                <a:solidFill>
                  <a:srgbClr val="000000"/>
                </a:solidFill>
              </a:endParaRPr>
            </a:p>
          </p:txBody>
        </p:sp>
        <p:sp>
          <p:nvSpPr>
            <p:cNvPr id="150" name="Freeform 47"/>
            <p:cNvSpPr>
              <a:spLocks/>
            </p:cNvSpPr>
            <p:nvPr/>
          </p:nvSpPr>
          <p:spPr bwMode="auto">
            <a:xfrm flipH="1">
              <a:off x="8249261" y="6098438"/>
              <a:ext cx="152400" cy="149225"/>
            </a:xfrm>
            <a:custGeom>
              <a:avLst/>
              <a:gdLst>
                <a:gd name="T0" fmla="*/ 2147483647 w 48"/>
                <a:gd name="T1" fmla="*/ 2147483647 h 96"/>
                <a:gd name="T2" fmla="*/ 0 w 48"/>
                <a:gd name="T3" fmla="*/ 2147483647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0">
              <a:solidFill>
                <a:srgbClr val="000000"/>
              </a:solidFill>
              <a:round/>
              <a:headEnd type="arrow" w="sm" len="sm"/>
              <a:tailEnd/>
            </a:ln>
          </p:spPr>
          <p:txBody>
            <a:bodyPr wrap="none" anchor="ctr"/>
            <a:lstStyle/>
            <a:p>
              <a:endParaRPr lang="en-US">
                <a:solidFill>
                  <a:srgbClr val="000000"/>
                </a:solidFill>
              </a:endParaRPr>
            </a:p>
          </p:txBody>
        </p:sp>
        <p:sp>
          <p:nvSpPr>
            <p:cNvPr id="151" name="Freeform 48"/>
            <p:cNvSpPr>
              <a:spLocks/>
            </p:cNvSpPr>
            <p:nvPr/>
          </p:nvSpPr>
          <p:spPr bwMode="auto">
            <a:xfrm flipH="1">
              <a:off x="6953861" y="6098438"/>
              <a:ext cx="152400" cy="149225"/>
            </a:xfrm>
            <a:custGeom>
              <a:avLst/>
              <a:gdLst>
                <a:gd name="T0" fmla="*/ 2147483647 w 48"/>
                <a:gd name="T1" fmla="*/ 2147483647 h 96"/>
                <a:gd name="T2" fmla="*/ 0 w 48"/>
                <a:gd name="T3" fmla="*/ 2147483647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0">
              <a:solidFill>
                <a:srgbClr val="000000"/>
              </a:solidFill>
              <a:round/>
              <a:headEnd type="arrow" w="sm" len="sm"/>
              <a:tailEnd/>
            </a:ln>
          </p:spPr>
          <p:txBody>
            <a:bodyPr wrap="none" anchor="ctr"/>
            <a:lstStyle/>
            <a:p>
              <a:endParaRPr lang="en-US">
                <a:solidFill>
                  <a:srgbClr val="000000"/>
                </a:solidFill>
              </a:endParaRPr>
            </a:p>
          </p:txBody>
        </p:sp>
        <p:sp>
          <p:nvSpPr>
            <p:cNvPr id="152" name="Freeform 49"/>
            <p:cNvSpPr>
              <a:spLocks/>
            </p:cNvSpPr>
            <p:nvPr/>
          </p:nvSpPr>
          <p:spPr bwMode="auto">
            <a:xfrm flipH="1">
              <a:off x="5658461" y="6101613"/>
              <a:ext cx="152400" cy="149225"/>
            </a:xfrm>
            <a:custGeom>
              <a:avLst/>
              <a:gdLst>
                <a:gd name="T0" fmla="*/ 2147483647 w 48"/>
                <a:gd name="T1" fmla="*/ 2147483647 h 96"/>
                <a:gd name="T2" fmla="*/ 0 w 48"/>
                <a:gd name="T3" fmla="*/ 2147483647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0">
              <a:solidFill>
                <a:srgbClr val="000000"/>
              </a:solidFill>
              <a:round/>
              <a:headEnd type="arrow" w="sm" len="sm"/>
              <a:tailEnd/>
            </a:ln>
          </p:spPr>
          <p:txBody>
            <a:bodyPr wrap="none" anchor="ctr"/>
            <a:lstStyle/>
            <a:p>
              <a:endParaRPr lang="en-US">
                <a:solidFill>
                  <a:srgbClr val="000000"/>
                </a:solidFill>
              </a:endParaRPr>
            </a:p>
          </p:txBody>
        </p:sp>
        <p:sp>
          <p:nvSpPr>
            <p:cNvPr id="153" name="Freeform 50"/>
            <p:cNvSpPr>
              <a:spLocks/>
            </p:cNvSpPr>
            <p:nvPr/>
          </p:nvSpPr>
          <p:spPr bwMode="auto">
            <a:xfrm>
              <a:off x="3448661" y="6101613"/>
              <a:ext cx="152400" cy="149225"/>
            </a:xfrm>
            <a:custGeom>
              <a:avLst/>
              <a:gdLst>
                <a:gd name="T0" fmla="*/ 2147483647 w 48"/>
                <a:gd name="T1" fmla="*/ 2147483647 h 96"/>
                <a:gd name="T2" fmla="*/ 0 w 48"/>
                <a:gd name="T3" fmla="*/ 2147483647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0">
              <a:solidFill>
                <a:srgbClr val="000000"/>
              </a:solidFill>
              <a:round/>
              <a:headEnd/>
              <a:tailEnd type="arrow" w="sm" len="sm"/>
            </a:ln>
          </p:spPr>
          <p:txBody>
            <a:bodyPr wrap="none" anchor="ctr"/>
            <a:lstStyle/>
            <a:p>
              <a:endParaRPr lang="en-US">
                <a:solidFill>
                  <a:srgbClr val="000000"/>
                </a:solidFill>
              </a:endParaRPr>
            </a:p>
          </p:txBody>
        </p:sp>
        <p:sp>
          <p:nvSpPr>
            <p:cNvPr id="154" name="Freeform 51"/>
            <p:cNvSpPr>
              <a:spLocks/>
            </p:cNvSpPr>
            <p:nvPr/>
          </p:nvSpPr>
          <p:spPr bwMode="auto">
            <a:xfrm>
              <a:off x="4744061" y="6098438"/>
              <a:ext cx="152400" cy="149225"/>
            </a:xfrm>
            <a:custGeom>
              <a:avLst/>
              <a:gdLst>
                <a:gd name="T0" fmla="*/ 2147483647 w 48"/>
                <a:gd name="T1" fmla="*/ 2147483647 h 96"/>
                <a:gd name="T2" fmla="*/ 0 w 48"/>
                <a:gd name="T3" fmla="*/ 2147483647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0">
              <a:solidFill>
                <a:srgbClr val="000000"/>
              </a:solidFill>
              <a:round/>
              <a:headEnd/>
              <a:tailEnd type="arrow" w="sm" len="sm"/>
            </a:ln>
          </p:spPr>
          <p:txBody>
            <a:bodyPr wrap="none" anchor="ctr"/>
            <a:lstStyle/>
            <a:p>
              <a:endParaRPr lang="en-US">
                <a:solidFill>
                  <a:srgbClr val="000000"/>
                </a:solidFill>
              </a:endParaRPr>
            </a:p>
          </p:txBody>
        </p:sp>
        <p:sp>
          <p:nvSpPr>
            <p:cNvPr id="155" name="Freeform 52"/>
            <p:cNvSpPr>
              <a:spLocks/>
            </p:cNvSpPr>
            <p:nvPr/>
          </p:nvSpPr>
          <p:spPr bwMode="auto">
            <a:xfrm>
              <a:off x="6039461" y="6098438"/>
              <a:ext cx="152400" cy="149225"/>
            </a:xfrm>
            <a:custGeom>
              <a:avLst/>
              <a:gdLst>
                <a:gd name="T0" fmla="*/ 2147483647 w 48"/>
                <a:gd name="T1" fmla="*/ 2147483647 h 96"/>
                <a:gd name="T2" fmla="*/ 0 w 48"/>
                <a:gd name="T3" fmla="*/ 2147483647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0">
              <a:solidFill>
                <a:srgbClr val="000000"/>
              </a:solidFill>
              <a:round/>
              <a:headEnd/>
              <a:tailEnd type="arrow" w="sm" len="sm"/>
            </a:ln>
          </p:spPr>
          <p:txBody>
            <a:bodyPr wrap="none" anchor="ctr"/>
            <a:lstStyle/>
            <a:p>
              <a:endParaRPr lang="en-US">
                <a:solidFill>
                  <a:srgbClr val="000000"/>
                </a:solidFill>
              </a:endParaRPr>
            </a:p>
          </p:txBody>
        </p:sp>
        <p:sp>
          <p:nvSpPr>
            <p:cNvPr id="156" name="Freeform 53"/>
            <p:cNvSpPr>
              <a:spLocks/>
            </p:cNvSpPr>
            <p:nvPr/>
          </p:nvSpPr>
          <p:spPr bwMode="auto">
            <a:xfrm>
              <a:off x="7334861" y="6098438"/>
              <a:ext cx="152400" cy="149225"/>
            </a:xfrm>
            <a:custGeom>
              <a:avLst/>
              <a:gdLst>
                <a:gd name="T0" fmla="*/ 2147483647 w 48"/>
                <a:gd name="T1" fmla="*/ 2147483647 h 96"/>
                <a:gd name="T2" fmla="*/ 0 w 48"/>
                <a:gd name="T3" fmla="*/ 2147483647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0">
              <a:solidFill>
                <a:srgbClr val="000000"/>
              </a:solidFill>
              <a:round/>
              <a:headEnd/>
              <a:tailEnd type="arrow" w="sm" len="sm"/>
            </a:ln>
          </p:spPr>
          <p:txBody>
            <a:bodyPr wrap="none" anchor="ctr"/>
            <a:lstStyle/>
            <a:p>
              <a:endParaRPr lang="en-US">
                <a:solidFill>
                  <a:srgbClr val="000000"/>
                </a:solidFill>
              </a:endParaRPr>
            </a:p>
          </p:txBody>
        </p:sp>
      </p:grpSp>
    </p:spTree>
    <p:extLst>
      <p:ext uri="{BB962C8B-B14F-4D97-AF65-F5344CB8AC3E}">
        <p14:creationId xmlns:p14="http://schemas.microsoft.com/office/powerpoint/2010/main" val="4245927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DSEEP Activities</a:t>
            </a:r>
          </a:p>
        </p:txBody>
      </p:sp>
      <p:sp>
        <p:nvSpPr>
          <p:cNvPr id="4" name="Slide Number Placeholder 3"/>
          <p:cNvSpPr>
            <a:spLocks noGrp="1"/>
          </p:cNvSpPr>
          <p:nvPr>
            <p:ph type="sldNum" sz="quarter" idx="10"/>
          </p:nvPr>
        </p:nvSpPr>
        <p:spPr/>
        <p:txBody>
          <a:bodyPr/>
          <a:lstStyle/>
          <a:p>
            <a:fld id="{C0644197-3467-4B7C-BF57-D3DB3EF71303}" type="slidenum">
              <a:rPr lang="en-US" smtClean="0">
                <a:solidFill>
                  <a:prstClr val="black"/>
                </a:solidFill>
              </a:rPr>
              <a:pPr/>
              <a:t>9</a:t>
            </a:fld>
            <a:endParaRPr lang="en-US" dirty="0">
              <a:solidFill>
                <a:prstClr val="black"/>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28688" y="1556867"/>
            <a:ext cx="7386639" cy="352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914400" y="5196400"/>
            <a:ext cx="7404651" cy="1015663"/>
          </a:xfrm>
          <a:prstGeom prst="rect">
            <a:avLst/>
          </a:prstGeom>
          <a:gradFill flip="none" rotWithShape="1">
            <a:gsLst>
              <a:gs pos="0">
                <a:srgbClr val="538FCF">
                  <a:tint val="66000"/>
                  <a:satMod val="160000"/>
                </a:srgbClr>
              </a:gs>
              <a:gs pos="50000">
                <a:srgbClr val="538FCF">
                  <a:tint val="44500"/>
                  <a:satMod val="160000"/>
                </a:srgbClr>
              </a:gs>
              <a:gs pos="100000">
                <a:srgbClr val="538FCF">
                  <a:tint val="23500"/>
                  <a:satMod val="160000"/>
                </a:srgbClr>
              </a:gs>
            </a:gsLst>
            <a:lin ang="16200000" scaled="1"/>
            <a:tileRect/>
          </a:gra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ysClr val="windowText" lastClr="000000"/>
                </a:solidFill>
                <a:latin typeface="+mn-lt"/>
              </a:rPr>
              <a:t>Each major step of the DSEEP consists of multiple activities, each of which has multiple inputs, tasks, and outcomes that must be evaluated during federation engineering.</a:t>
            </a:r>
          </a:p>
        </p:txBody>
      </p:sp>
    </p:spTree>
    <p:extLst>
      <p:ext uri="{BB962C8B-B14F-4D97-AF65-F5344CB8AC3E}">
        <p14:creationId xmlns:p14="http://schemas.microsoft.com/office/powerpoint/2010/main" val="892427229"/>
      </p:ext>
    </p:extLst>
  </p:cSld>
  <p:clrMapOvr>
    <a:masterClrMapping/>
  </p:clrMapOvr>
</p:sld>
</file>

<file path=ppt/theme/theme1.xml><?xml version="1.0" encoding="utf-8"?>
<a:theme xmlns:a="http://schemas.openxmlformats.org/drawingml/2006/main" name="Template MAA">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Template M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399FF"/>
        </a:solidFill>
        <a:ln w="9525"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3399FF"/>
        </a:solidFill>
        <a:ln w="9525"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emplate MA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 MA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MA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MA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MA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MA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late MA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O:\MAA FY03\Presentations\Template MAA.pot</Template>
  <TotalTime>20099</TotalTime>
  <Words>8143</Words>
  <Application>Microsoft Office PowerPoint</Application>
  <PresentationFormat>On-screen Show (4:3)</PresentationFormat>
  <Paragraphs>511</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Template MAA</vt:lpstr>
      <vt:lpstr>Live-Virtual-Constructive (LVC) Federation Engineering</vt:lpstr>
      <vt:lpstr>Class Outline</vt:lpstr>
      <vt:lpstr>Training Goal</vt:lpstr>
      <vt:lpstr>Training Objectives</vt:lpstr>
      <vt:lpstr>Return on Investment (ROI) for Applying Federation Engineering Standards</vt:lpstr>
      <vt:lpstr>Federation Engineering Standards</vt:lpstr>
      <vt:lpstr>Federation Engineering Standards</vt:lpstr>
      <vt:lpstr>DSEEP Top Level View</vt:lpstr>
      <vt:lpstr>DSEEP Activities</vt:lpstr>
      <vt:lpstr>DMAO Overview</vt:lpstr>
      <vt:lpstr>FEAT Overview</vt:lpstr>
      <vt:lpstr>FEAT’s “8-Paragraph” Categories</vt:lpstr>
      <vt:lpstr>LVC Definitions</vt:lpstr>
      <vt:lpstr>Distributed LVC Environments</vt:lpstr>
      <vt:lpstr>Requirements for LVC Environments</vt:lpstr>
      <vt:lpstr>LVC Federation Engineering Issues</vt:lpstr>
      <vt:lpstr>Data Exchange Model (DEM)</vt:lpstr>
      <vt:lpstr>Data Storage Formats</vt:lpstr>
      <vt:lpstr>Protocol / Architecture / Middleware</vt:lpstr>
      <vt:lpstr>Latency</vt:lpstr>
      <vt:lpstr>Interest Management</vt:lpstr>
      <vt:lpstr>Time Management</vt:lpstr>
      <vt:lpstr>Heartbeat Translation</vt:lpstr>
      <vt:lpstr>Save and Restore</vt:lpstr>
      <vt:lpstr>Initialization Sequencing and Synchronization</vt:lpstr>
      <vt:lpstr>Incompatible Algorithmic Models</vt:lpstr>
      <vt:lpstr>Network Configuration</vt:lpstr>
      <vt:lpstr>Monitoring and Control</vt:lpstr>
      <vt:lpstr>Data Collection</vt:lpstr>
      <vt:lpstr>Network Security / Information Assurance</vt:lpstr>
      <vt:lpstr>Ground Truth</vt:lpstr>
      <vt:lpstr>Ownership Transfer</vt:lpstr>
      <vt:lpstr>Terrain</vt:lpstr>
      <vt:lpstr>References</vt:lpstr>
    </vt:vector>
  </TitlesOfParts>
  <Company>MCCDC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SawyersWA</dc:creator>
  <cp:lastModifiedBy>Whittington, Eric S.</cp:lastModifiedBy>
  <cp:revision>441</cp:revision>
  <dcterms:created xsi:type="dcterms:W3CDTF">2003-02-14T12:25:14Z</dcterms:created>
  <dcterms:modified xsi:type="dcterms:W3CDTF">2015-09-15T14:05:54Z</dcterms:modified>
</cp:coreProperties>
</file>