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handoutMasterIdLst>
    <p:handoutMasterId r:id="rId18"/>
  </p:handoutMasterIdLst>
  <p:sldIdLst>
    <p:sldId id="823" r:id="rId2"/>
    <p:sldId id="824" r:id="rId3"/>
    <p:sldId id="830" r:id="rId4"/>
    <p:sldId id="826" r:id="rId5"/>
    <p:sldId id="845" r:id="rId6"/>
    <p:sldId id="831" r:id="rId7"/>
    <p:sldId id="832" r:id="rId8"/>
    <p:sldId id="834" r:id="rId9"/>
    <p:sldId id="835" r:id="rId10"/>
    <p:sldId id="829" r:id="rId11"/>
    <p:sldId id="836" r:id="rId12"/>
    <p:sldId id="838" r:id="rId13"/>
    <p:sldId id="837" r:id="rId14"/>
    <p:sldId id="828" r:id="rId15"/>
    <p:sldId id="844" r:id="rId16"/>
  </p:sldIdLst>
  <p:sldSz cx="9144000" cy="6858000" type="screen4x3"/>
  <p:notesSz cx="7010400" cy="9296400"/>
  <p:defaultTextStyle>
    <a:defPPr>
      <a:defRPr lang="en-US"/>
    </a:defPPr>
    <a:lvl1pPr algn="ctr" rtl="0" eaLnBrk="0" fontAlgn="base" hangingPunct="0">
      <a:spcBef>
        <a:spcPct val="0"/>
      </a:spcBef>
      <a:spcAft>
        <a:spcPct val="0"/>
      </a:spcAft>
      <a:defRPr sz="1400" b="1"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1400" b="1"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1400" b="1"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1400" b="1"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1400" b="1" kern="1200">
        <a:solidFill>
          <a:schemeClr val="tx1"/>
        </a:solidFill>
        <a:latin typeface="Times New Roman" pitchFamily="18" charset="0"/>
        <a:ea typeface="+mn-ea"/>
        <a:cs typeface="+mn-cs"/>
      </a:defRPr>
    </a:lvl5pPr>
    <a:lvl6pPr marL="2286000" algn="l" defTabSz="914400" rtl="0" eaLnBrk="1" latinLnBrk="0" hangingPunct="1">
      <a:defRPr sz="1400" b="1" kern="1200">
        <a:solidFill>
          <a:schemeClr val="tx1"/>
        </a:solidFill>
        <a:latin typeface="Times New Roman" pitchFamily="18" charset="0"/>
        <a:ea typeface="+mn-ea"/>
        <a:cs typeface="+mn-cs"/>
      </a:defRPr>
    </a:lvl6pPr>
    <a:lvl7pPr marL="2743200" algn="l" defTabSz="914400" rtl="0" eaLnBrk="1" latinLnBrk="0" hangingPunct="1">
      <a:defRPr sz="1400" b="1" kern="1200">
        <a:solidFill>
          <a:schemeClr val="tx1"/>
        </a:solidFill>
        <a:latin typeface="Times New Roman" pitchFamily="18" charset="0"/>
        <a:ea typeface="+mn-ea"/>
        <a:cs typeface="+mn-cs"/>
      </a:defRPr>
    </a:lvl7pPr>
    <a:lvl8pPr marL="3200400" algn="l" defTabSz="914400" rtl="0" eaLnBrk="1" latinLnBrk="0" hangingPunct="1">
      <a:defRPr sz="1400" b="1" kern="1200">
        <a:solidFill>
          <a:schemeClr val="tx1"/>
        </a:solidFill>
        <a:latin typeface="Times New Roman" pitchFamily="18" charset="0"/>
        <a:ea typeface="+mn-ea"/>
        <a:cs typeface="+mn-cs"/>
      </a:defRPr>
    </a:lvl8pPr>
    <a:lvl9pPr marL="3657600" algn="l" defTabSz="914400" rtl="0" eaLnBrk="1" latinLnBrk="0" hangingPunct="1">
      <a:defRPr sz="14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CCFF"/>
    <a:srgbClr val="FFFF00"/>
    <a:srgbClr val="008000"/>
    <a:srgbClr val="FFFFFF"/>
    <a:srgbClr val="FF0000"/>
    <a:srgbClr val="80817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26" autoAdjust="0"/>
    <p:restoredTop sz="74374" autoAdjust="0"/>
  </p:normalViewPr>
  <p:slideViewPr>
    <p:cSldViewPr snapToGrid="0">
      <p:cViewPr varScale="1">
        <p:scale>
          <a:sx n="65" d="100"/>
          <a:sy n="65" d="100"/>
        </p:scale>
        <p:origin x="-1829"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930"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7" name="Rectangle 3"/>
          <p:cNvSpPr>
            <a:spLocks noGrp="1" noChangeArrowheads="1"/>
          </p:cNvSpPr>
          <p:nvPr>
            <p:ph type="dt" sz="quarter" idx="1"/>
          </p:nvPr>
        </p:nvSpPr>
        <p:spPr bwMode="auto">
          <a:xfrm>
            <a:off x="0" y="8829675"/>
            <a:ext cx="3040063" cy="466725"/>
          </a:xfrm>
          <a:prstGeom prst="rect">
            <a:avLst/>
          </a:prstGeom>
          <a:noFill/>
          <a:ln w="9525">
            <a:noFill/>
            <a:miter lim="800000"/>
            <a:headEnd/>
            <a:tailEnd/>
          </a:ln>
          <a:effectLst/>
        </p:spPr>
        <p:txBody>
          <a:bodyPr vert="horz" wrap="square" lIns="92309" tIns="46156" rIns="92309" bIns="46156" numCol="1" anchor="t" anchorCtr="0" compatLnSpc="1">
            <a:prstTxWarp prst="textNoShape">
              <a:avLst/>
            </a:prstTxWarp>
          </a:bodyPr>
          <a:lstStyle>
            <a:lvl1pPr algn="l" defTabSz="925513" eaLnBrk="1" hangingPunct="1">
              <a:defRPr sz="1200" b="0"/>
            </a:lvl1pPr>
          </a:lstStyle>
          <a:p>
            <a:endParaRPr lang="en-US" dirty="0"/>
          </a:p>
        </p:txBody>
      </p:sp>
      <p:sp>
        <p:nvSpPr>
          <p:cNvPr id="16389" name="Rectangle 5"/>
          <p:cNvSpPr>
            <a:spLocks noGrp="1" noChangeArrowheads="1"/>
          </p:cNvSpPr>
          <p:nvPr>
            <p:ph type="sldNum" sz="quarter" idx="3"/>
          </p:nvPr>
        </p:nvSpPr>
        <p:spPr bwMode="auto">
          <a:xfrm>
            <a:off x="3970338" y="8667750"/>
            <a:ext cx="3040062" cy="465138"/>
          </a:xfrm>
          <a:prstGeom prst="rect">
            <a:avLst/>
          </a:prstGeom>
          <a:noFill/>
          <a:ln w="9525">
            <a:noFill/>
            <a:miter lim="800000"/>
            <a:headEnd/>
            <a:tailEnd/>
          </a:ln>
          <a:effectLst/>
        </p:spPr>
        <p:txBody>
          <a:bodyPr vert="horz" wrap="square" lIns="92309" tIns="46156" rIns="92309" bIns="46156" numCol="1" anchor="b" anchorCtr="0" compatLnSpc="1">
            <a:prstTxWarp prst="textNoShape">
              <a:avLst/>
            </a:prstTxWarp>
          </a:bodyPr>
          <a:lstStyle>
            <a:lvl1pPr algn="r" defTabSz="925513" eaLnBrk="1" hangingPunct="1">
              <a:defRPr sz="1200" b="0"/>
            </a:lvl1pPr>
          </a:lstStyle>
          <a:p>
            <a:fld id="{2FC1249F-6954-49E4-8BCE-84B06C18D06A}" type="slidenum">
              <a:rPr lang="en-US"/>
              <a:pPr/>
              <a:t>‹#›</a:t>
            </a:fld>
            <a:endParaRPr lang="en-US" dirty="0"/>
          </a:p>
        </p:txBody>
      </p:sp>
      <p:sp>
        <p:nvSpPr>
          <p:cNvPr id="16392" name="Text Box 8"/>
          <p:cNvSpPr txBox="1">
            <a:spLocks noChangeArrowheads="1"/>
          </p:cNvSpPr>
          <p:nvPr/>
        </p:nvSpPr>
        <p:spPr bwMode="auto">
          <a:xfrm>
            <a:off x="2125663" y="350838"/>
            <a:ext cx="4249737" cy="182562"/>
          </a:xfrm>
          <a:prstGeom prst="rect">
            <a:avLst/>
          </a:prstGeom>
          <a:noFill/>
          <a:ln w="9525">
            <a:noFill/>
            <a:miter lim="800000"/>
            <a:headEnd/>
            <a:tailEnd/>
          </a:ln>
          <a:effectLst/>
        </p:spPr>
        <p:txBody>
          <a:bodyPr lIns="0" tIns="0" rIns="0" bIns="0">
            <a:spAutoFit/>
          </a:bodyPr>
          <a:lstStyle/>
          <a:p>
            <a:pPr defTabSz="911225">
              <a:spcBef>
                <a:spcPct val="50000"/>
              </a:spcBef>
            </a:pPr>
            <a:r>
              <a:rPr lang="en-US" sz="1200" i="1" dirty="0">
                <a:solidFill>
                  <a:schemeClr val="bg1"/>
                </a:solidFill>
                <a:latin typeface="Arial" charset="0"/>
              </a:rPr>
              <a:t>Mission Area Analysis Branch—Analyzing the Future</a:t>
            </a:r>
          </a:p>
        </p:txBody>
      </p:sp>
      <p:sp>
        <p:nvSpPr>
          <p:cNvPr id="16397" name="Rectangle 13"/>
          <p:cNvSpPr>
            <a:spLocks noChangeArrowheads="1"/>
          </p:cNvSpPr>
          <p:nvPr/>
        </p:nvSpPr>
        <p:spPr bwMode="auto">
          <a:xfrm>
            <a:off x="1971675" y="0"/>
            <a:ext cx="3040063" cy="460375"/>
          </a:xfrm>
          <a:prstGeom prst="rect">
            <a:avLst/>
          </a:prstGeom>
          <a:noFill/>
          <a:ln w="9525">
            <a:noFill/>
            <a:miter lim="800000"/>
            <a:headEnd/>
            <a:tailEnd/>
          </a:ln>
          <a:effectLst/>
        </p:spPr>
        <p:txBody>
          <a:bodyPr lIns="92320" tIns="46157" rIns="92320" bIns="46157"/>
          <a:lstStyle/>
          <a:p>
            <a:pPr defTabSz="925513" eaLnBrk="1" hangingPunct="1"/>
            <a:r>
              <a:rPr lang="en-US" dirty="0">
                <a:solidFill>
                  <a:srgbClr val="008000"/>
                </a:solidFill>
                <a:latin typeface="Arial" charset="0"/>
              </a:rPr>
              <a:t>UNCLASSIFIED</a:t>
            </a:r>
          </a:p>
        </p:txBody>
      </p:sp>
      <p:sp>
        <p:nvSpPr>
          <p:cNvPr id="16398" name="Rectangle 14"/>
          <p:cNvSpPr>
            <a:spLocks noChangeArrowheads="1"/>
          </p:cNvSpPr>
          <p:nvPr/>
        </p:nvSpPr>
        <p:spPr bwMode="auto">
          <a:xfrm>
            <a:off x="2046288" y="8751888"/>
            <a:ext cx="3040062" cy="458787"/>
          </a:xfrm>
          <a:prstGeom prst="rect">
            <a:avLst/>
          </a:prstGeom>
          <a:noFill/>
          <a:ln w="9525">
            <a:noFill/>
            <a:miter lim="800000"/>
            <a:headEnd/>
            <a:tailEnd/>
          </a:ln>
          <a:effectLst/>
        </p:spPr>
        <p:txBody>
          <a:bodyPr lIns="92320" tIns="46157" rIns="92320" bIns="46157"/>
          <a:lstStyle/>
          <a:p>
            <a:pPr defTabSz="925513" eaLnBrk="1" hangingPunct="1"/>
            <a:r>
              <a:rPr lang="en-US" dirty="0">
                <a:solidFill>
                  <a:srgbClr val="008000"/>
                </a:solidFill>
                <a:latin typeface="Arial" charset="0"/>
              </a:rPr>
              <a:t>UNCLASSIFIED</a:t>
            </a:r>
          </a:p>
        </p:txBody>
      </p:sp>
      <p:sp>
        <p:nvSpPr>
          <p:cNvPr id="11" name="Rectangle 15"/>
          <p:cNvSpPr>
            <a:spLocks noChangeArrowheads="1"/>
          </p:cNvSpPr>
          <p:nvPr/>
        </p:nvSpPr>
        <p:spPr bwMode="auto">
          <a:xfrm>
            <a:off x="457200" y="493713"/>
            <a:ext cx="5682343" cy="228600"/>
          </a:xfrm>
          <a:prstGeom prst="rect">
            <a:avLst/>
          </a:prstGeom>
          <a:gradFill flip="none" rotWithShape="1">
            <a:gsLst>
              <a:gs pos="100000">
                <a:srgbClr val="002060"/>
              </a:gs>
              <a:gs pos="0">
                <a:srgbClr val="C00000"/>
              </a:gs>
            </a:gsLst>
            <a:lin ang="0" scaled="1"/>
            <a:tileRect/>
          </a:gradFill>
          <a:ln w="9525">
            <a:noFill/>
            <a:miter lim="800000"/>
            <a:headEnd/>
            <a:tailEnd/>
          </a:ln>
          <a:effectLst/>
        </p:spPr>
        <p:txBody>
          <a:bodyPr wrap="square" lIns="0" tIns="0" rIns="0" bIns="0" anchor="ctr">
            <a:spAutoFit/>
          </a:bodyPr>
          <a:lstStyle/>
          <a:p>
            <a:endParaRPr lang="en-US"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4651" y="142317"/>
            <a:ext cx="798336" cy="931392"/>
          </a:xfrm>
          <a:prstGeom prst="rect">
            <a:avLst/>
          </a:prstGeom>
        </p:spPr>
      </p:pic>
      <p:grpSp>
        <p:nvGrpSpPr>
          <p:cNvPr id="13" name="Group 16"/>
          <p:cNvGrpSpPr>
            <a:grpSpLocks/>
          </p:cNvGrpSpPr>
          <p:nvPr/>
        </p:nvGrpSpPr>
        <p:grpSpPr bwMode="auto">
          <a:xfrm rot="10800000">
            <a:off x="227013" y="150813"/>
            <a:ext cx="836612" cy="839787"/>
            <a:chOff x="4320" y="1632"/>
            <a:chExt cx="528" cy="528"/>
          </a:xfrm>
        </p:grpSpPr>
        <p:sp>
          <p:nvSpPr>
            <p:cNvPr id="14" name="Oval 17"/>
            <p:cNvSpPr>
              <a:spLocks noChangeArrowheads="1"/>
            </p:cNvSpPr>
            <p:nvPr userDrawn="1"/>
          </p:nvSpPr>
          <p:spPr bwMode="auto">
            <a:xfrm>
              <a:off x="4320" y="1632"/>
              <a:ext cx="528" cy="528"/>
            </a:xfrm>
            <a:prstGeom prst="ellipse">
              <a:avLst/>
            </a:prstGeom>
            <a:solidFill>
              <a:schemeClr val="bg1"/>
            </a:solidFill>
            <a:ln w="9525">
              <a:noFill/>
              <a:round/>
              <a:headEnd/>
              <a:tailEnd/>
            </a:ln>
            <a:effectLst/>
          </p:spPr>
          <p:txBody>
            <a:bodyPr wrap="none" lIns="0" tIns="0" rIns="0" bIns="0" anchor="ctr">
              <a:spAutoFit/>
            </a:bodyPr>
            <a:lstStyle/>
            <a:p>
              <a:endParaRPr lang="en-US" dirty="0"/>
            </a:p>
          </p:txBody>
        </p:sp>
        <p:pic>
          <p:nvPicPr>
            <p:cNvPr id="15" name="Picture 18" descr="MARINE"/>
            <p:cNvPicPr>
              <a:picLocks noChangeAspect="1" noChangeArrowheads="1"/>
            </p:cNvPicPr>
            <p:nvPr userDrawn="1"/>
          </p:nvPicPr>
          <p:blipFill>
            <a:blip r:embed="rId3">
              <a:clrChange>
                <a:clrFrom>
                  <a:srgbClr val="FFFCFF"/>
                </a:clrFrom>
                <a:clrTo>
                  <a:srgbClr val="FFFCFF">
                    <a:alpha val="0"/>
                  </a:srgbClr>
                </a:clrTo>
              </a:clrChange>
            </a:blip>
            <a:srcRect/>
            <a:stretch>
              <a:fillRect/>
            </a:stretch>
          </p:blipFill>
          <p:spPr bwMode="auto">
            <a:xfrm flipV="1">
              <a:off x="4320" y="1632"/>
              <a:ext cx="528" cy="528"/>
            </a:xfrm>
            <a:prstGeom prst="rect">
              <a:avLst/>
            </a:prstGeom>
            <a:noFill/>
          </p:spPr>
        </p:pic>
      </p:grpSp>
    </p:spTree>
    <p:extLst>
      <p:ext uri="{BB962C8B-B14F-4D97-AF65-F5344CB8AC3E}">
        <p14:creationId xmlns:p14="http://schemas.microsoft.com/office/powerpoint/2010/main" val="3500156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500" name="Rectangle 4"/>
          <p:cNvSpPr>
            <a:spLocks noGrp="1" noRot="1" noChangeAspect="1" noChangeArrowheads="1" noTextEdit="1"/>
          </p:cNvSpPr>
          <p:nvPr>
            <p:ph type="sldImg" idx="2"/>
          </p:nvPr>
        </p:nvSpPr>
        <p:spPr bwMode="auto">
          <a:xfrm>
            <a:off x="1150938" y="688975"/>
            <a:ext cx="4708525" cy="3530600"/>
          </a:xfrm>
          <a:prstGeom prst="rect">
            <a:avLst/>
          </a:prstGeom>
          <a:noFill/>
          <a:ln w="9525">
            <a:solidFill>
              <a:srgbClr val="000000"/>
            </a:solidFill>
            <a:miter lim="800000"/>
            <a:headEnd/>
            <a:tailEnd/>
          </a:ln>
          <a:effectLst/>
        </p:spPr>
      </p:sp>
      <p:sp>
        <p:nvSpPr>
          <p:cNvPr id="106501" name="Rectangle 5"/>
          <p:cNvSpPr>
            <a:spLocks noGrp="1" noChangeArrowheads="1"/>
          </p:cNvSpPr>
          <p:nvPr>
            <p:ph type="body" sz="quarter" idx="3"/>
          </p:nvPr>
        </p:nvSpPr>
        <p:spPr bwMode="auto">
          <a:xfrm>
            <a:off x="935038" y="4448175"/>
            <a:ext cx="5140325" cy="4138613"/>
          </a:xfrm>
          <a:prstGeom prst="rect">
            <a:avLst/>
          </a:prstGeom>
          <a:noFill/>
          <a:ln w="9525">
            <a:noFill/>
            <a:miter lim="800000"/>
            <a:headEnd/>
            <a:tailEnd/>
          </a:ln>
          <a:effectLst/>
        </p:spPr>
        <p:txBody>
          <a:bodyPr vert="horz" wrap="square" lIns="92320" tIns="46157" rIns="92320" bIns="4615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6502" name="Rectangle 6"/>
          <p:cNvSpPr>
            <a:spLocks noGrp="1" noChangeArrowheads="1"/>
          </p:cNvSpPr>
          <p:nvPr>
            <p:ph type="ftr" sz="quarter" idx="4"/>
          </p:nvPr>
        </p:nvSpPr>
        <p:spPr bwMode="auto">
          <a:xfrm>
            <a:off x="0" y="8820150"/>
            <a:ext cx="3040063" cy="458788"/>
          </a:xfrm>
          <a:prstGeom prst="rect">
            <a:avLst/>
          </a:prstGeom>
          <a:noFill/>
          <a:ln w="9525">
            <a:noFill/>
            <a:miter lim="800000"/>
            <a:headEnd/>
            <a:tailEnd/>
          </a:ln>
          <a:effectLst/>
        </p:spPr>
        <p:txBody>
          <a:bodyPr vert="horz" wrap="square" lIns="92320" tIns="46157" rIns="92320" bIns="46157" numCol="1" anchor="b" anchorCtr="0" compatLnSpc="1">
            <a:prstTxWarp prst="textNoShape">
              <a:avLst/>
            </a:prstTxWarp>
          </a:bodyPr>
          <a:lstStyle>
            <a:lvl1pPr algn="l" defTabSz="925513" eaLnBrk="1" hangingPunct="1">
              <a:defRPr sz="1200" b="0"/>
            </a:lvl1pPr>
          </a:lstStyle>
          <a:p>
            <a:endParaRPr lang="en-US" dirty="0"/>
          </a:p>
        </p:txBody>
      </p:sp>
      <p:sp>
        <p:nvSpPr>
          <p:cNvPr id="106503" name="Rectangle 7"/>
          <p:cNvSpPr>
            <a:spLocks noGrp="1" noChangeArrowheads="1"/>
          </p:cNvSpPr>
          <p:nvPr>
            <p:ph type="sldNum" sz="quarter" idx="5"/>
          </p:nvPr>
        </p:nvSpPr>
        <p:spPr bwMode="auto">
          <a:xfrm>
            <a:off x="3970338" y="8820150"/>
            <a:ext cx="3040062" cy="458788"/>
          </a:xfrm>
          <a:prstGeom prst="rect">
            <a:avLst/>
          </a:prstGeom>
          <a:noFill/>
          <a:ln w="9525">
            <a:noFill/>
            <a:miter lim="800000"/>
            <a:headEnd/>
            <a:tailEnd/>
          </a:ln>
          <a:effectLst/>
        </p:spPr>
        <p:txBody>
          <a:bodyPr vert="horz" wrap="square" lIns="92320" tIns="46157" rIns="92320" bIns="46157" numCol="1" anchor="b" anchorCtr="0" compatLnSpc="1">
            <a:prstTxWarp prst="textNoShape">
              <a:avLst/>
            </a:prstTxWarp>
          </a:bodyPr>
          <a:lstStyle>
            <a:lvl1pPr algn="r" defTabSz="925513" eaLnBrk="1" hangingPunct="1">
              <a:defRPr sz="1200" b="0"/>
            </a:lvl1pPr>
          </a:lstStyle>
          <a:p>
            <a:fld id="{1A02400D-FB3C-455A-85F3-D3DD70365CF4}" type="slidenum">
              <a:rPr lang="en-US"/>
              <a:pPr/>
              <a:t>‹#›</a:t>
            </a:fld>
            <a:endParaRPr lang="en-US" dirty="0"/>
          </a:p>
        </p:txBody>
      </p:sp>
      <p:sp>
        <p:nvSpPr>
          <p:cNvPr id="106504" name="Rectangle 8"/>
          <p:cNvSpPr>
            <a:spLocks noChangeArrowheads="1"/>
          </p:cNvSpPr>
          <p:nvPr/>
        </p:nvSpPr>
        <p:spPr bwMode="auto">
          <a:xfrm>
            <a:off x="1971675" y="149225"/>
            <a:ext cx="3040063" cy="458788"/>
          </a:xfrm>
          <a:prstGeom prst="rect">
            <a:avLst/>
          </a:prstGeom>
          <a:noFill/>
          <a:ln w="9525">
            <a:noFill/>
            <a:miter lim="800000"/>
            <a:headEnd/>
            <a:tailEnd/>
          </a:ln>
          <a:effectLst/>
        </p:spPr>
        <p:txBody>
          <a:bodyPr lIns="92320" tIns="46157" rIns="92320" bIns="46157"/>
          <a:lstStyle/>
          <a:p>
            <a:pPr defTabSz="925513" eaLnBrk="1" hangingPunct="1"/>
            <a:r>
              <a:rPr lang="en-US" dirty="0">
                <a:solidFill>
                  <a:srgbClr val="008000"/>
                </a:solidFill>
                <a:latin typeface="Arial" charset="0"/>
              </a:rPr>
              <a:t>UNCLASSIFIED</a:t>
            </a:r>
          </a:p>
        </p:txBody>
      </p:sp>
      <p:sp>
        <p:nvSpPr>
          <p:cNvPr id="106508" name="Text Box 12"/>
          <p:cNvSpPr txBox="1">
            <a:spLocks noChangeArrowheads="1"/>
          </p:cNvSpPr>
          <p:nvPr/>
        </p:nvSpPr>
        <p:spPr bwMode="auto">
          <a:xfrm>
            <a:off x="1898650" y="503238"/>
            <a:ext cx="4251325" cy="180975"/>
          </a:xfrm>
          <a:prstGeom prst="rect">
            <a:avLst/>
          </a:prstGeom>
          <a:noFill/>
          <a:ln w="9525">
            <a:noFill/>
            <a:miter lim="800000"/>
            <a:headEnd/>
            <a:tailEnd/>
          </a:ln>
          <a:effectLst/>
        </p:spPr>
        <p:txBody>
          <a:bodyPr lIns="0" tIns="0" rIns="0" bIns="0">
            <a:spAutoFit/>
          </a:bodyPr>
          <a:lstStyle/>
          <a:p>
            <a:pPr defTabSz="911225">
              <a:spcBef>
                <a:spcPct val="50000"/>
              </a:spcBef>
            </a:pPr>
            <a:r>
              <a:rPr lang="en-US" sz="1200" i="1" dirty="0">
                <a:solidFill>
                  <a:schemeClr val="bg1"/>
                </a:solidFill>
                <a:latin typeface="Arial" charset="0"/>
              </a:rPr>
              <a:t>Mission Area Analysis Branch—Analyzing the Future</a:t>
            </a:r>
          </a:p>
        </p:txBody>
      </p:sp>
      <p:sp>
        <p:nvSpPr>
          <p:cNvPr id="106510" name="Rectangle 14"/>
          <p:cNvSpPr>
            <a:spLocks noChangeArrowheads="1"/>
          </p:cNvSpPr>
          <p:nvPr/>
        </p:nvSpPr>
        <p:spPr bwMode="auto">
          <a:xfrm>
            <a:off x="2046288" y="8823325"/>
            <a:ext cx="3040062" cy="460375"/>
          </a:xfrm>
          <a:prstGeom prst="rect">
            <a:avLst/>
          </a:prstGeom>
          <a:noFill/>
          <a:ln w="9525">
            <a:noFill/>
            <a:miter lim="800000"/>
            <a:headEnd/>
            <a:tailEnd/>
          </a:ln>
          <a:effectLst/>
        </p:spPr>
        <p:txBody>
          <a:bodyPr lIns="92320" tIns="46157" rIns="92320" bIns="46157"/>
          <a:lstStyle/>
          <a:p>
            <a:pPr defTabSz="925513" eaLnBrk="1" hangingPunct="1"/>
            <a:r>
              <a:rPr lang="en-US" dirty="0">
                <a:solidFill>
                  <a:srgbClr val="008000"/>
                </a:solidFill>
                <a:latin typeface="Arial" charset="0"/>
              </a:rPr>
              <a:t>UNCLASSIFIED</a:t>
            </a:r>
          </a:p>
        </p:txBody>
      </p:sp>
      <p:sp>
        <p:nvSpPr>
          <p:cNvPr id="13" name="Rectangle 15"/>
          <p:cNvSpPr>
            <a:spLocks noChangeArrowheads="1"/>
          </p:cNvSpPr>
          <p:nvPr/>
        </p:nvSpPr>
        <p:spPr bwMode="auto">
          <a:xfrm>
            <a:off x="457200" y="493713"/>
            <a:ext cx="5682343" cy="228600"/>
          </a:xfrm>
          <a:prstGeom prst="rect">
            <a:avLst/>
          </a:prstGeom>
          <a:gradFill flip="none" rotWithShape="1">
            <a:gsLst>
              <a:gs pos="100000">
                <a:srgbClr val="002060"/>
              </a:gs>
              <a:gs pos="0">
                <a:srgbClr val="C00000"/>
              </a:gs>
            </a:gsLst>
            <a:lin ang="0" scaled="1"/>
            <a:tileRect/>
          </a:gradFill>
          <a:ln w="9525">
            <a:noFill/>
            <a:miter lim="800000"/>
            <a:headEnd/>
            <a:tailEnd/>
          </a:ln>
          <a:effectLst/>
        </p:spPr>
        <p:txBody>
          <a:bodyPr wrap="square" lIns="0" tIns="0" rIns="0" bIns="0" anchor="ctr">
            <a:spAutoFit/>
          </a:bodyPr>
          <a:lstStyle/>
          <a:p>
            <a:endParaRPr lang="en-US"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4651" y="142317"/>
            <a:ext cx="798336" cy="931392"/>
          </a:xfrm>
          <a:prstGeom prst="rect">
            <a:avLst/>
          </a:prstGeom>
        </p:spPr>
      </p:pic>
      <p:grpSp>
        <p:nvGrpSpPr>
          <p:cNvPr id="15" name="Group 16"/>
          <p:cNvGrpSpPr>
            <a:grpSpLocks/>
          </p:cNvGrpSpPr>
          <p:nvPr/>
        </p:nvGrpSpPr>
        <p:grpSpPr bwMode="auto">
          <a:xfrm rot="10800000">
            <a:off x="227013" y="150813"/>
            <a:ext cx="836612" cy="839787"/>
            <a:chOff x="4320" y="1632"/>
            <a:chExt cx="528" cy="528"/>
          </a:xfrm>
        </p:grpSpPr>
        <p:sp>
          <p:nvSpPr>
            <p:cNvPr id="16" name="Oval 17"/>
            <p:cNvSpPr>
              <a:spLocks noChangeArrowheads="1"/>
            </p:cNvSpPr>
            <p:nvPr userDrawn="1"/>
          </p:nvSpPr>
          <p:spPr bwMode="auto">
            <a:xfrm>
              <a:off x="4320" y="1632"/>
              <a:ext cx="528" cy="528"/>
            </a:xfrm>
            <a:prstGeom prst="ellipse">
              <a:avLst/>
            </a:prstGeom>
            <a:solidFill>
              <a:schemeClr val="bg1"/>
            </a:solidFill>
            <a:ln w="9525">
              <a:noFill/>
              <a:round/>
              <a:headEnd/>
              <a:tailEnd/>
            </a:ln>
            <a:effectLst/>
          </p:spPr>
          <p:txBody>
            <a:bodyPr wrap="none" lIns="0" tIns="0" rIns="0" bIns="0" anchor="ctr">
              <a:spAutoFit/>
            </a:bodyPr>
            <a:lstStyle/>
            <a:p>
              <a:endParaRPr lang="en-US" dirty="0"/>
            </a:p>
          </p:txBody>
        </p:sp>
        <p:pic>
          <p:nvPicPr>
            <p:cNvPr id="17" name="Picture 18" descr="MARINE"/>
            <p:cNvPicPr>
              <a:picLocks noChangeAspect="1" noChangeArrowheads="1"/>
            </p:cNvPicPr>
            <p:nvPr userDrawn="1"/>
          </p:nvPicPr>
          <p:blipFill>
            <a:blip r:embed="rId3">
              <a:clrChange>
                <a:clrFrom>
                  <a:srgbClr val="FFFCFF"/>
                </a:clrFrom>
                <a:clrTo>
                  <a:srgbClr val="FFFCFF">
                    <a:alpha val="0"/>
                  </a:srgbClr>
                </a:clrTo>
              </a:clrChange>
            </a:blip>
            <a:srcRect/>
            <a:stretch>
              <a:fillRect/>
            </a:stretch>
          </p:blipFill>
          <p:spPr bwMode="auto">
            <a:xfrm flipV="1">
              <a:off x="4320" y="1632"/>
              <a:ext cx="528" cy="528"/>
            </a:xfrm>
            <a:prstGeom prst="rect">
              <a:avLst/>
            </a:prstGeom>
            <a:noFill/>
          </p:spPr>
        </p:pic>
      </p:grpSp>
    </p:spTree>
    <p:extLst>
      <p:ext uri="{BB962C8B-B14F-4D97-AF65-F5344CB8AC3E}">
        <p14:creationId xmlns:p14="http://schemas.microsoft.com/office/powerpoint/2010/main" val="193497393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2AB54A3F-9B5B-4DB4-B7EB-673A01D5EBC4}" type="slidenum">
              <a:rPr lang="en-US"/>
              <a:pPr/>
              <a:t>1</a:t>
            </a:fld>
            <a:endParaRPr lang="en-US" dirty="0"/>
          </a:p>
        </p:txBody>
      </p:sp>
      <p:sp>
        <p:nvSpPr>
          <p:cNvPr id="1277954" name="Rectangle 2"/>
          <p:cNvSpPr>
            <a:spLocks noGrp="1" noRot="1" noChangeAspect="1" noChangeArrowheads="1" noTextEdit="1"/>
          </p:cNvSpPr>
          <p:nvPr>
            <p:ph type="sldImg"/>
          </p:nvPr>
        </p:nvSpPr>
        <p:spPr>
          <a:ln/>
        </p:spPr>
      </p:sp>
      <p:sp>
        <p:nvSpPr>
          <p:cNvPr id="1277955" name="Rectangle 3"/>
          <p:cNvSpPr>
            <a:spLocks noGrp="1" noChangeArrowheads="1"/>
          </p:cNvSpPr>
          <p:nvPr>
            <p:ph type="body" idx="1"/>
          </p:nvPr>
        </p:nvSpPr>
        <p:spPr/>
        <p:txBody>
          <a:bodyPr/>
          <a:lstStyle/>
          <a:p>
            <a:pPr defTabSz="457200" fontAlgn="auto">
              <a:spcBef>
                <a:spcPts val="0"/>
              </a:spcBef>
              <a:spcAft>
                <a:spcPts val="0"/>
              </a:spcAft>
              <a:defRPr/>
            </a:pPr>
            <a:r>
              <a:rPr lang="en-US" dirty="0">
                <a:latin typeface="Arial" panose="020B0604020202020204" pitchFamily="34" charset="0"/>
                <a:cs typeface="Arial" panose="020B0604020202020204" pitchFamily="34" charset="0"/>
              </a:rPr>
              <a:t>This class is the first one in the live virtual constructive (LVC) course. It provides an introduction to the course as a whole and an overview of key LVC concepts.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Virtual simulation offers many of the benefits of live simulation, but at lower cost and risk. The lack of external, uncontrollable environmental factors can also improve the repeatability of virtual simulation events over live simulation events.</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10</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The trade-off with virtual simulations over live simulations is that they may not be as physically accurate as the live systems. This lower fidelity can negatively impact the intended use, such as contributing to negative training when using LVC in the training domain. Additionally, keeping the virtual simulation current with the corresponding live system can be expensive even when it is possible to obtain up-to-date, accurate specifications.</a:t>
            </a:r>
          </a:p>
        </p:txBody>
      </p:sp>
      <p:sp>
        <p:nvSpPr>
          <p:cNvPr id="4" name="Slide Number Placeholder 3"/>
          <p:cNvSpPr>
            <a:spLocks noGrp="1"/>
          </p:cNvSpPr>
          <p:nvPr>
            <p:ph type="sldNum" sz="quarter" idx="10"/>
          </p:nvPr>
        </p:nvSpPr>
        <p:spPr/>
        <p:txBody>
          <a:bodyPr/>
          <a:lstStyle/>
          <a:p>
            <a:fld id="{1A02400D-FB3C-455A-85F3-D3DD70365CF4}" type="slidenum">
              <a:rPr lang="en-US" smtClean="0"/>
              <a:pPr/>
              <a:t>11</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Constructive simulation is often used for command and staff training because it can represent aggregated forces and run faster than real-time, allowing the training audience to skip time periods where their input is not required. Because constructive simulation can operate without humans in the loop and can run faster or slower than real-time, it has the repeatability that live and virtual simulation lack. For this reason, constructive simulation can also be applied beyond training and testing to acquisition and analysis. The ability to perform multiple, faster-than-real-time runs of a constructive simulation to generate large volumes of data can be useful to acquisition decisions or analysis studies.</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12</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In live and virtual simulations, the use of live humans reduces the need to develop complex models of their behavior. While virtual simulations require models of the environment, live simulations do not. Because constructive simulations are almost exclusively synthetic, all of these phenomena must be modeled in constructive simulations. Different constructive simulations implement the same human behaviors with different models, resulting in different observed behavior in the constructive simulations. And cognitive science has not yet achieved accurate models for the complex human behaviors that constructive simulations need to implement.</a:t>
            </a:r>
          </a:p>
        </p:txBody>
      </p:sp>
      <p:sp>
        <p:nvSpPr>
          <p:cNvPr id="4" name="Slide Number Placeholder 3"/>
          <p:cNvSpPr>
            <a:spLocks noGrp="1"/>
          </p:cNvSpPr>
          <p:nvPr>
            <p:ph type="sldNum" sz="quarter" idx="10"/>
          </p:nvPr>
        </p:nvSpPr>
        <p:spPr/>
        <p:txBody>
          <a:bodyPr/>
          <a:lstStyle/>
          <a:p>
            <a:fld id="{1A02400D-FB3C-455A-85F3-D3DD70365CF4}" type="slidenum">
              <a:rPr lang="en-US" smtClean="0"/>
              <a:pPr/>
              <a:t>13</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In 2009, the M&amp;S Coordination Office (now DMSCO) commissioned a report examining three important dimensions of LVC in detail: technical architecture, business models, and standards evolution and management process. The resulting LVC Architecture roadmap (LVCAR) examined issues in these areas and produced </a:t>
            </a:r>
            <a:r>
              <a:rPr lang="en-US" dirty="0" smtClean="0">
                <a:latin typeface="Arial" panose="020B0604020202020204" pitchFamily="34" charset="0"/>
                <a:cs typeface="Arial" panose="020B0604020202020204" pitchFamily="34" charset="0"/>
              </a:rPr>
              <a:t>19 investment </a:t>
            </a:r>
            <a:r>
              <a:rPr lang="en-US" dirty="0">
                <a:latin typeface="Arial" panose="020B0604020202020204" pitchFamily="34" charset="0"/>
                <a:cs typeface="Arial" panose="020B0604020202020204" pitchFamily="34" charset="0"/>
              </a:rPr>
              <a:t>recommendations </a:t>
            </a:r>
            <a:r>
              <a:rPr lang="en-US" dirty="0" smtClean="0">
                <a:latin typeface="Arial" panose="020B0604020202020204" pitchFamily="34" charset="0"/>
                <a:cs typeface="Arial" panose="020B0604020202020204" pitchFamily="34" charset="0"/>
              </a:rPr>
              <a:t>across four areas to </a:t>
            </a:r>
            <a:r>
              <a:rPr lang="en-US" dirty="0">
                <a:latin typeface="Arial" panose="020B0604020202020204" pitchFamily="34" charset="0"/>
                <a:cs typeface="Arial" panose="020B0604020202020204" pitchFamily="34" charset="0"/>
              </a:rPr>
              <a:t>address them. </a:t>
            </a:r>
            <a:r>
              <a:rPr lang="en-US" sz="1200" kern="1200" dirty="0" smtClean="0">
                <a:solidFill>
                  <a:schemeClr val="tx1"/>
                </a:solidFill>
                <a:effectLst/>
                <a:latin typeface="Arial" panose="020B0604020202020204" pitchFamily="34" charset="0"/>
                <a:ea typeface="+mn-ea"/>
                <a:cs typeface="Arial" panose="020B0604020202020204" pitchFamily="34" charset="0"/>
              </a:rPr>
              <a:t>The numbers in parentheses indicate how many investment recommendations were made in each area</a:t>
            </a:r>
            <a:r>
              <a:rPr lang="en-US"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Two </a:t>
            </a:r>
            <a:r>
              <a:rPr lang="en-US" dirty="0">
                <a:latin typeface="Arial" panose="020B0604020202020204" pitchFamily="34" charset="0"/>
                <a:cs typeface="Arial" panose="020B0604020202020204" pitchFamily="34" charset="0"/>
              </a:rPr>
              <a:t>of the results of the multi-year implementation effort, the FEAT and the DMAO, are covered in the LVC Federation Engineering class of this course.</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14</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spcBef>
                <a:spcPct val="0"/>
              </a:spcBef>
            </a:pPr>
            <a:endParaRPr lang="en-US" b="0" dirty="0" smtClean="0">
              <a:latin typeface="Arial" panose="020B0604020202020204" pitchFamily="34" charset="0"/>
              <a:ea typeface="ＭＳ Ｐゴシック" pitchFamily="-107" charset="-128"/>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15</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48267" y="4334933"/>
            <a:ext cx="5127096" cy="4251855"/>
          </a:xfrm>
        </p:spPr>
        <p:txBody>
          <a:bodyPr/>
          <a:lstStyle/>
          <a:p>
            <a:pPr lvl="0"/>
            <a:r>
              <a:rPr lang="en-US" dirty="0">
                <a:latin typeface="Arial" panose="020B0604020202020204" pitchFamily="34" charset="0"/>
                <a:cs typeface="Arial" panose="020B0604020202020204" pitchFamily="34" charset="0"/>
              </a:rPr>
              <a:t>We begin by reviewing the training goal and objectives for the entire course. This is followed by authoritative LVC definitions with examples to anchor understanding for the rest of the course. Because LVC is technically suitable for more applications than those for which it currently used, the next section discusses theoretical vs actual applications of LVC. Limitations of the individual aspects of LVC are covered as well as a brief history of the LVC Architecture Roadmap that led to advances in enterprise LVC technologies.</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2</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The purpose of this training is to address the problem of many disparate and isolated LVC related efforts within the Department of Navy that may and do produce incompatible solutions both amongst themselves and with other joint solutions. This problem results in duplicative capabilities that consume limited Department of Navy resources, and introduce unnecessary technical and operational risks. The solution to this problem is to educate LVC procurers to make informed decisions based on knowledge of LVC.  This particular class provides an introductory overview of LVC. LVC federation engineering, technologies, and policy and guidance are covered in other classes in this course.</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3</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200" fontAlgn="auto">
              <a:spcBef>
                <a:spcPts val="0"/>
              </a:spcBef>
              <a:spcAft>
                <a:spcPts val="0"/>
              </a:spcAft>
              <a:defRPr/>
            </a:pPr>
            <a:r>
              <a:rPr lang="en-US" dirty="0">
                <a:latin typeface="Arial" panose="020B0604020202020204" pitchFamily="34" charset="0"/>
                <a:cs typeface="Arial" panose="020B0604020202020204" pitchFamily="34" charset="0"/>
              </a:rPr>
              <a:t>The primary training objective for this class is to learn to make more informed decisions based on knowledge of LVC.  The first enabling learning objective (ELO) is to learn authoritative LVC terminology. This leads to the second ELO, to identify variations in uses of terminology. Recognizing these variations is critical because they often lead to confusion amongst LVC developers and users.</a:t>
            </a:r>
          </a:p>
        </p:txBody>
      </p:sp>
      <p:sp>
        <p:nvSpPr>
          <p:cNvPr id="4" name="Slide Number Placeholder 3"/>
          <p:cNvSpPr>
            <a:spLocks noGrp="1"/>
          </p:cNvSpPr>
          <p:nvPr>
            <p:ph type="sldNum" sz="quarter" idx="10"/>
          </p:nvPr>
        </p:nvSpPr>
        <p:spPr/>
        <p:txBody>
          <a:bodyPr/>
          <a:lstStyle/>
          <a:p>
            <a:fld id="{1A02400D-FB3C-455A-85F3-D3DD70365CF4}" type="slidenum">
              <a:rPr lang="en-US" smtClean="0"/>
              <a:pPr/>
              <a:t>4</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anose="020B0604020202020204" pitchFamily="34" charset="0"/>
                <a:cs typeface="Arial" panose="020B0604020202020204" pitchFamily="34" charset="0"/>
              </a:rPr>
              <a:t>The</a:t>
            </a:r>
            <a:r>
              <a:rPr lang="en-US" baseline="0" dirty="0" smtClean="0">
                <a:latin typeface="Arial" panose="020B0604020202020204" pitchFamily="34" charset="0"/>
                <a:cs typeface="Arial" panose="020B0604020202020204" pitchFamily="34" charset="0"/>
              </a:rPr>
              <a:t> definitions on this slide are f</a:t>
            </a:r>
            <a:r>
              <a:rPr lang="en-US" dirty="0" smtClean="0">
                <a:latin typeface="Arial" panose="020B0604020202020204" pitchFamily="34" charset="0"/>
                <a:cs typeface="Arial" panose="020B0604020202020204" pitchFamily="34" charset="0"/>
              </a:rPr>
              <a:t>rom the DoD M&amp;S Glossary. LVC definitions for kinetic simulation (vs cyber simulation) are characterized by the role humans play in each.</a:t>
            </a:r>
            <a:r>
              <a:rPr lang="en-US" baseline="0" dirty="0" smtClean="0">
                <a:latin typeface="Arial" panose="020B0604020202020204" pitchFamily="34" charset="0"/>
                <a:cs typeface="Arial" panose="020B0604020202020204" pitchFamily="34" charset="0"/>
              </a:rPr>
              <a:t> These differences are illustrated with the examples which have decreasing levels of live human involvement across the three categories. Other sources include the following in the definition of constructive, “</a:t>
            </a:r>
            <a:r>
              <a:rPr lang="en-US" dirty="0">
                <a:latin typeface="Arial" panose="020B0604020202020204" pitchFamily="34" charset="0"/>
                <a:cs typeface="Arial" panose="020B0604020202020204" pitchFamily="34" charset="0"/>
              </a:rPr>
              <a:t>A constructive simulation uses a computer representation of a human to make human decisions within the simulated environment.”</a:t>
            </a:r>
          </a:p>
        </p:txBody>
      </p:sp>
      <p:sp>
        <p:nvSpPr>
          <p:cNvPr id="4" name="Slide Number Placeholder 3"/>
          <p:cNvSpPr>
            <a:spLocks noGrp="1"/>
          </p:cNvSpPr>
          <p:nvPr>
            <p:ph type="sldNum" sz="quarter" idx="10"/>
          </p:nvPr>
        </p:nvSpPr>
        <p:spPr/>
        <p:txBody>
          <a:bodyPr/>
          <a:lstStyle/>
          <a:p>
            <a:fld id="{4B57E8FC-CA96-274C-B080-19FBF3857C58}" type="slidenum">
              <a:rPr lang="en-US" smtClean="0"/>
              <a:t>5</a:t>
            </a:fld>
            <a:endParaRPr lang="en-US" dirty="0"/>
          </a:p>
        </p:txBody>
      </p:sp>
    </p:spTree>
    <p:extLst>
      <p:ext uri="{BB962C8B-B14F-4D97-AF65-F5344CB8AC3E}">
        <p14:creationId xmlns:p14="http://schemas.microsoft.com/office/powerpoint/2010/main" val="3536471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As mentioned on the Training Objectives slide, there are many variations in the use of LVC terminology, particularly with respect to the LVC term itself. This slide lists the variations the author has observed, but that does not mean the list is necessarily exhaustive. The user should be sure to establish a clear consensus on terminology when communicating with other LVC developers and participants.</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6</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1391" y="4461822"/>
            <a:ext cx="5140325" cy="4138613"/>
          </a:xfrm>
        </p:spPr>
        <p:txBody>
          <a:bodyPr/>
          <a:lstStyle/>
          <a:p>
            <a:r>
              <a:rPr lang="en-US" dirty="0">
                <a:latin typeface="Arial" panose="020B0604020202020204" pitchFamily="34" charset="0"/>
                <a:cs typeface="Arial" panose="020B0604020202020204" pitchFamily="34" charset="0"/>
              </a:rPr>
              <a:t>From the definitions, examples, and variations identified on the preceding slides, it should be clear the scope of LVC is broad enough to be applicable </a:t>
            </a:r>
            <a:r>
              <a:rPr lang="en-US" dirty="0">
                <a:solidFill>
                  <a:srgbClr val="000000"/>
                </a:solidFill>
                <a:latin typeface="Arial" panose="020B0604020202020204" pitchFamily="34" charset="0"/>
                <a:cs typeface="Arial" panose="020B0604020202020204" pitchFamily="34" charset="0"/>
              </a:rPr>
              <a:t>to all DoD and USMC missions supported by M&amp;S. In practice, it is currently used predominantly for training and T&amp;E. While fully immersive, interactive environments are envisioned, gaps still exist in basic technologies as well as integration / interoperability solutions.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7</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The next set of slides focus on the uses and limitations of L, V, and C technologies individually. The content of these slides is derived from a draft version of “Vision, Strategy and Roadmap for Live / Synthetic Blended Training for the Department of Defense.”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Although live simulation provides the most realistic experience for the human in the loop, it is also the most expensive, technically challenging, and dangerous due to the integration of live systems.</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8</a:t>
            </a:fld>
            <a:endParaRPr lang="en-US" dirty="0"/>
          </a:p>
        </p:txBody>
      </p:sp>
    </p:spTree>
    <p:extLst>
      <p:ext uri="{BB962C8B-B14F-4D97-AF65-F5344CB8AC3E}">
        <p14:creationId xmlns:p14="http://schemas.microsoft.com/office/powerpoint/2010/main" val="752388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Cost is the </a:t>
            </a:r>
            <a:r>
              <a:rPr lang="en-US" dirty="0" smtClean="0">
                <a:latin typeface="Arial" panose="020B0604020202020204" pitchFamily="34" charset="0"/>
                <a:cs typeface="Arial" panose="020B0604020202020204" pitchFamily="34" charset="0"/>
              </a:rPr>
              <a:t>most </a:t>
            </a:r>
            <a:r>
              <a:rPr lang="en-US" dirty="0">
                <a:latin typeface="Arial" panose="020B0604020202020204" pitchFamily="34" charset="0"/>
                <a:cs typeface="Arial" panose="020B0604020202020204" pitchFamily="34" charset="0"/>
              </a:rPr>
              <a:t>significant limitation of live simulation because it has all the cost burden of an operational mission except for forward deployment, but with the addition of a white force to replicate the intended operational environments. Access to live ranges (both training and testing) is increasingly restricted.</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A02400D-FB3C-455A-85F3-D3DD70365CF4}" type="slidenum">
              <a:rPr lang="en-US" smtClean="0"/>
              <a:pPr/>
              <a:t>9</a:t>
            </a:fld>
            <a:endParaRPr lang="en-US" dirty="0"/>
          </a:p>
        </p:txBody>
      </p:sp>
    </p:spTree>
    <p:extLst>
      <p:ext uri="{BB962C8B-B14F-4D97-AF65-F5344CB8AC3E}">
        <p14:creationId xmlns:p14="http://schemas.microsoft.com/office/powerpoint/2010/main" val="7523881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usmc.mil/images.nsf/b7a610ddc1be59598525650500718300/83BBAC1AC80276438525654700499A5D/$FILE/MARINE.JPG" TargetMode="External"/><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 name="Rectangle 15"/>
          <p:cNvSpPr>
            <a:spLocks noChangeArrowheads="1"/>
          </p:cNvSpPr>
          <p:nvPr userDrawn="1"/>
        </p:nvSpPr>
        <p:spPr bwMode="auto">
          <a:xfrm>
            <a:off x="457200" y="1152974"/>
            <a:ext cx="8229600" cy="228600"/>
          </a:xfrm>
          <a:prstGeom prst="rect">
            <a:avLst/>
          </a:prstGeom>
          <a:gradFill flip="none" rotWithShape="1">
            <a:gsLst>
              <a:gs pos="100000">
                <a:srgbClr val="002060"/>
              </a:gs>
              <a:gs pos="0">
                <a:srgbClr val="C00000"/>
              </a:gs>
            </a:gsLst>
            <a:lin ang="0" scaled="1"/>
            <a:tileRect/>
          </a:gradFill>
          <a:ln w="9525">
            <a:noFill/>
            <a:miter lim="800000"/>
            <a:headEnd/>
            <a:tailEnd/>
          </a:ln>
          <a:effectLst/>
        </p:spPr>
        <p:txBody>
          <a:bodyPr lIns="0" tIns="0" rIns="0" bIns="0" anchor="ctr">
            <a:spAutoFit/>
          </a:bodyPr>
          <a:lstStyle/>
          <a:p>
            <a:endParaRPr lang="en-US" dirty="0"/>
          </a:p>
        </p:txBody>
      </p:sp>
      <p:sp>
        <p:nvSpPr>
          <p:cNvPr id="1007619" name="Rectangle 3"/>
          <p:cNvSpPr>
            <a:spLocks noGrp="1" noChangeArrowheads="1"/>
          </p:cNvSpPr>
          <p:nvPr>
            <p:ph type="ctrTitle"/>
          </p:nvPr>
        </p:nvSpPr>
        <p:spPr>
          <a:xfrm>
            <a:off x="685800" y="2286000"/>
            <a:ext cx="7772400" cy="1143000"/>
          </a:xfrm>
        </p:spPr>
        <p:txBody>
          <a:bodyPr/>
          <a:lstStyle>
            <a:lvl1pPr>
              <a:defRPr>
                <a:solidFill>
                  <a:schemeClr val="tx1"/>
                </a:solidFill>
              </a:defRPr>
            </a:lvl1pPr>
          </a:lstStyle>
          <a:p>
            <a:r>
              <a:rPr lang="en-US" dirty="0"/>
              <a:t>Click to edit Master title style</a:t>
            </a:r>
          </a:p>
        </p:txBody>
      </p:sp>
      <p:sp>
        <p:nvSpPr>
          <p:cNvPr id="1007620" name="Rectangle 4"/>
          <p:cNvSpPr>
            <a:spLocks noGrp="1" noChangeArrowheads="1"/>
          </p:cNvSpPr>
          <p:nvPr>
            <p:ph type="subTitle" idx="1"/>
          </p:nvPr>
        </p:nvSpPr>
        <p:spPr>
          <a:xfrm>
            <a:off x="1371600" y="3886200"/>
            <a:ext cx="6400800" cy="1752600"/>
          </a:xfrm>
        </p:spPr>
        <p:txBody>
          <a:bodyPr/>
          <a:lstStyle>
            <a:lvl1pPr marL="0" indent="0" algn="ctr">
              <a:buFontTx/>
              <a:buNone/>
              <a:defRPr>
                <a:solidFill>
                  <a:schemeClr val="accent2"/>
                </a:solidFill>
              </a:defRPr>
            </a:lvl1pPr>
          </a:lstStyle>
          <a:p>
            <a:r>
              <a:rPr lang="en-US"/>
              <a:t>Click to edit Master subtitle style</a:t>
            </a:r>
          </a:p>
        </p:txBody>
      </p:sp>
      <p:sp>
        <p:nvSpPr>
          <p:cNvPr id="1007632" name="Rectangle 16"/>
          <p:cNvSpPr>
            <a:spLocks noGrp="1" noChangeArrowheads="1"/>
          </p:cNvSpPr>
          <p:nvPr>
            <p:ph type="sldNum" sz="quarter" idx="4"/>
          </p:nvPr>
        </p:nvSpPr>
        <p:spPr>
          <a:xfrm>
            <a:off x="7239000" y="6400800"/>
            <a:ext cx="1905000" cy="457200"/>
          </a:xfrm>
        </p:spPr>
        <p:txBody>
          <a:bodyPr/>
          <a:lstStyle>
            <a:lvl1pPr>
              <a:defRPr sz="1200">
                <a:latin typeface="Times New Roman" pitchFamily="18" charset="0"/>
              </a:defRPr>
            </a:lvl1pPr>
          </a:lstStyle>
          <a:p>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5337" y="801578"/>
            <a:ext cx="798336" cy="931392"/>
          </a:xfrm>
          <a:prstGeom prst="rect">
            <a:avLst/>
          </a:prstGeom>
        </p:spPr>
      </p:pic>
      <p:grpSp>
        <p:nvGrpSpPr>
          <p:cNvPr id="12" name="Group 21"/>
          <p:cNvGrpSpPr>
            <a:grpSpLocks/>
          </p:cNvGrpSpPr>
          <p:nvPr userDrawn="1"/>
        </p:nvGrpSpPr>
        <p:grpSpPr bwMode="auto">
          <a:xfrm flipV="1">
            <a:off x="228600" y="848174"/>
            <a:ext cx="838200" cy="838200"/>
            <a:chOff x="4320" y="1632"/>
            <a:chExt cx="528" cy="528"/>
          </a:xfrm>
        </p:grpSpPr>
        <p:sp>
          <p:nvSpPr>
            <p:cNvPr id="13" name="Oval 20"/>
            <p:cNvSpPr>
              <a:spLocks noChangeArrowheads="1"/>
            </p:cNvSpPr>
            <p:nvPr userDrawn="1"/>
          </p:nvSpPr>
          <p:spPr bwMode="auto">
            <a:xfrm>
              <a:off x="4320" y="1632"/>
              <a:ext cx="528" cy="528"/>
            </a:xfrm>
            <a:prstGeom prst="ellipse">
              <a:avLst/>
            </a:prstGeom>
            <a:solidFill>
              <a:schemeClr val="bg1"/>
            </a:solidFill>
            <a:ln w="9525">
              <a:noFill/>
              <a:round/>
              <a:headEnd/>
              <a:tailEnd/>
            </a:ln>
            <a:effectLst/>
          </p:spPr>
          <p:txBody>
            <a:bodyPr wrap="none" lIns="0" tIns="0" rIns="0" bIns="0" anchor="ctr">
              <a:spAutoFit/>
            </a:bodyPr>
            <a:lstStyle/>
            <a:p>
              <a:endParaRPr lang="en-US" dirty="0"/>
            </a:p>
          </p:txBody>
        </p:sp>
        <p:pic>
          <p:nvPicPr>
            <p:cNvPr id="14" name="Picture 8" descr="MARINE">
              <a:hlinkClick r:id="rId3"/>
            </p:cNvPr>
            <p:cNvPicPr>
              <a:picLocks noChangeAspect="1" noChangeArrowheads="1"/>
            </p:cNvPicPr>
            <p:nvPr userDrawn="1"/>
          </p:nvPicPr>
          <p:blipFill>
            <a:blip r:embed="rId4" cstate="print">
              <a:clrChange>
                <a:clrFrom>
                  <a:srgbClr val="FFFCFF"/>
                </a:clrFrom>
                <a:clrTo>
                  <a:srgbClr val="FFFCFF">
                    <a:alpha val="0"/>
                  </a:srgbClr>
                </a:clrTo>
              </a:clrChange>
            </a:blip>
            <a:srcRect/>
            <a:stretch>
              <a:fillRect/>
            </a:stretch>
          </p:blipFill>
          <p:spPr bwMode="auto">
            <a:xfrm flipV="1">
              <a:off x="4320" y="1632"/>
              <a:ext cx="528" cy="528"/>
            </a:xfrm>
            <a:prstGeom prst="rect">
              <a:avLst/>
            </a:prstGeom>
            <a:noFill/>
          </p:spPr>
        </p:pic>
      </p:grpSp>
    </p:spTree>
    <p:extLst>
      <p:ext uri="{BB962C8B-B14F-4D97-AF65-F5344CB8AC3E}">
        <p14:creationId xmlns:p14="http://schemas.microsoft.com/office/powerpoint/2010/main" val="122820537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A1B1D2C1-C98F-47AA-B0B2-D35EAC405BA7}" type="slidenum">
              <a:rPr lang="en-US"/>
              <a:pPr/>
              <a:t>‹#›</a:t>
            </a:fld>
            <a:endParaRPr lang="en-US" dirty="0"/>
          </a:p>
        </p:txBody>
      </p:sp>
    </p:spTree>
    <p:extLst>
      <p:ext uri="{BB962C8B-B14F-4D97-AF65-F5344CB8AC3E}">
        <p14:creationId xmlns:p14="http://schemas.microsoft.com/office/powerpoint/2010/main" val="121043732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CBDF922-F2EC-4B83-9D72-C79F5A81E88A}" type="slidenum">
              <a:rPr lang="en-US"/>
              <a:pPr/>
              <a:t>‹#›</a:t>
            </a:fld>
            <a:endParaRPr lang="en-US" dirty="0"/>
          </a:p>
        </p:txBody>
      </p:sp>
    </p:spTree>
    <p:extLst>
      <p:ext uri="{BB962C8B-B14F-4D97-AF65-F5344CB8AC3E}">
        <p14:creationId xmlns:p14="http://schemas.microsoft.com/office/powerpoint/2010/main" val="372572148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65855"/>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05617"/>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765855"/>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05617"/>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609600" y="228600"/>
            <a:ext cx="7848600" cy="914400"/>
          </a:xfrm>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2"/>
                </a:solidFill>
              </a:defRPr>
            </a:lvl2pPr>
            <a:lvl4pPr>
              <a:defRPr>
                <a:solidFill>
                  <a:schemeClr val="tx1"/>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C0644197-3467-4B7C-BF57-D3DB3EF71303}" type="slidenum">
              <a:rPr lang="en-US"/>
              <a:pPr/>
              <a:t>‹#›</a:t>
            </a:fld>
            <a:endParaRPr lang="en-US" dirty="0"/>
          </a:p>
        </p:txBody>
      </p:sp>
    </p:spTree>
    <p:extLst>
      <p:ext uri="{BB962C8B-B14F-4D97-AF65-F5344CB8AC3E}">
        <p14:creationId xmlns:p14="http://schemas.microsoft.com/office/powerpoint/2010/main" val="252309358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31B30895-4C47-45F7-9C57-06FED7958CE6}" type="slidenum">
              <a:rPr lang="en-US"/>
              <a:pPr/>
              <a:t>‹#›</a:t>
            </a:fld>
            <a:endParaRPr lang="en-US" dirty="0"/>
          </a:p>
        </p:txBody>
      </p:sp>
    </p:spTree>
    <p:extLst>
      <p:ext uri="{BB962C8B-B14F-4D97-AF65-F5344CB8AC3E}">
        <p14:creationId xmlns:p14="http://schemas.microsoft.com/office/powerpoint/2010/main" val="26488537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581400" cy="4495800"/>
          </a:xfrm>
        </p:spPr>
        <p:txBody>
          <a:bodyPr/>
          <a:lstStyle>
            <a:lvl1pPr>
              <a:defRPr sz="2800"/>
            </a:lvl1pPr>
            <a:lvl2pPr>
              <a:defRPr sz="2400">
                <a:solidFill>
                  <a:schemeClr val="tx1"/>
                </a:solidFill>
              </a:defRPr>
            </a:lvl2pPr>
            <a:lvl3pPr>
              <a:defRPr sz="2000"/>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3581400" cy="4495800"/>
          </a:xfrm>
        </p:spPr>
        <p:txBody>
          <a:bodyPr/>
          <a:lstStyle>
            <a:lvl1pPr>
              <a:defRPr sz="2800"/>
            </a:lvl1pPr>
            <a:lvl2pPr>
              <a:defRPr sz="2400">
                <a:solidFill>
                  <a:schemeClr val="tx1"/>
                </a:solidFill>
              </a:defRPr>
            </a:lvl2pPr>
            <a:lvl3pPr>
              <a:defRPr sz="2000"/>
            </a:lvl3pPr>
            <a:lvl4pPr>
              <a:defRPr sz="1800">
                <a:solidFill>
                  <a:schemeClr val="tx1"/>
                </a:solidFill>
              </a:defRPr>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0"/>
          </p:nvPr>
        </p:nvSpPr>
        <p:spPr/>
        <p:txBody>
          <a:bodyPr/>
          <a:lstStyle>
            <a:lvl1pPr>
              <a:defRPr/>
            </a:lvl1pPr>
          </a:lstStyle>
          <a:p>
            <a:fld id="{B50EF2F4-04EE-445C-A8A5-7605B104C707}" type="slidenum">
              <a:rPr lang="en-US"/>
              <a:pPr/>
              <a:t>‹#›</a:t>
            </a:fld>
            <a:endParaRPr lang="en-US" dirty="0"/>
          </a:p>
        </p:txBody>
      </p:sp>
    </p:spTree>
    <p:extLst>
      <p:ext uri="{BB962C8B-B14F-4D97-AF65-F5344CB8AC3E}">
        <p14:creationId xmlns:p14="http://schemas.microsoft.com/office/powerpoint/2010/main" val="340055952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65855"/>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05617"/>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765855"/>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05617"/>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50448FA6-7C2A-4A2C-89FB-42AD0B4DBA2C}" type="slidenum">
              <a:rPr lang="en-US"/>
              <a:pPr/>
              <a:t>‹#›</a:t>
            </a:fld>
            <a:endParaRPr lang="en-US" dirty="0"/>
          </a:p>
        </p:txBody>
      </p:sp>
      <p:sp>
        <p:nvSpPr>
          <p:cNvPr id="8" name="Title 1"/>
          <p:cNvSpPr>
            <a:spLocks noGrp="1"/>
          </p:cNvSpPr>
          <p:nvPr>
            <p:ph type="title"/>
          </p:nvPr>
        </p:nvSpPr>
        <p:spPr>
          <a:xfrm>
            <a:off x="609600" y="228600"/>
            <a:ext cx="7848600" cy="914400"/>
          </a:xfrm>
        </p:spPr>
        <p:txBody>
          <a:bodyPr/>
          <a:lstStyle/>
          <a:p>
            <a:r>
              <a:rPr lang="en-US" smtClean="0"/>
              <a:t>Click to edit Master title style</a:t>
            </a:r>
            <a:endParaRPr lang="en-US"/>
          </a:p>
        </p:txBody>
      </p:sp>
    </p:spTree>
    <p:extLst>
      <p:ext uri="{BB962C8B-B14F-4D97-AF65-F5344CB8AC3E}">
        <p14:creationId xmlns:p14="http://schemas.microsoft.com/office/powerpoint/2010/main" val="28228163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06D82675-02A9-4376-8695-9565B40B8603}" type="slidenum">
              <a:rPr lang="en-US"/>
              <a:pPr/>
              <a:t>‹#›</a:t>
            </a:fld>
            <a:endParaRPr lang="en-US" dirty="0"/>
          </a:p>
        </p:txBody>
      </p:sp>
    </p:spTree>
    <p:extLst>
      <p:ext uri="{BB962C8B-B14F-4D97-AF65-F5344CB8AC3E}">
        <p14:creationId xmlns:p14="http://schemas.microsoft.com/office/powerpoint/2010/main" val="13510859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D8AFB2E-2FD3-4592-8918-8126F4E63E7C}" type="slidenum">
              <a:rPr lang="en-US"/>
              <a:pPr/>
              <a:t>‹#›</a:t>
            </a:fld>
            <a:endParaRPr lang="en-US" dirty="0"/>
          </a:p>
        </p:txBody>
      </p:sp>
    </p:spTree>
    <p:extLst>
      <p:ext uri="{BB962C8B-B14F-4D97-AF65-F5344CB8AC3E}">
        <p14:creationId xmlns:p14="http://schemas.microsoft.com/office/powerpoint/2010/main" val="390530429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E69657E2-C95F-4C8F-8D36-E0846E1CE42F}" type="slidenum">
              <a:rPr lang="en-US"/>
              <a:pPr/>
              <a:t>‹#›</a:t>
            </a:fld>
            <a:endParaRPr lang="en-US" dirty="0"/>
          </a:p>
        </p:txBody>
      </p:sp>
    </p:spTree>
    <p:extLst>
      <p:ext uri="{BB962C8B-B14F-4D97-AF65-F5344CB8AC3E}">
        <p14:creationId xmlns:p14="http://schemas.microsoft.com/office/powerpoint/2010/main" val="380737483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D962AEB-6208-4F6F-BA43-69367C6F9D00}" type="slidenum">
              <a:rPr lang="en-US"/>
              <a:pPr/>
              <a:t>‹#›</a:t>
            </a:fld>
            <a:endParaRPr lang="en-US" dirty="0"/>
          </a:p>
        </p:txBody>
      </p:sp>
    </p:spTree>
    <p:extLst>
      <p:ext uri="{BB962C8B-B14F-4D97-AF65-F5344CB8AC3E}">
        <p14:creationId xmlns:p14="http://schemas.microsoft.com/office/powerpoint/2010/main" val="4369888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usmc.mil/images.nsf/b7a610ddc1be59598525650500718300/83BBAC1AC80276438525654700499A5D/$FILE/MARINE.JP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auto">
          <a:xfrm>
            <a:off x="457200" y="1152974"/>
            <a:ext cx="8229600" cy="228600"/>
          </a:xfrm>
          <a:prstGeom prst="rect">
            <a:avLst/>
          </a:prstGeom>
          <a:gradFill flip="none" rotWithShape="1">
            <a:gsLst>
              <a:gs pos="100000">
                <a:srgbClr val="002060"/>
              </a:gs>
              <a:gs pos="0">
                <a:srgbClr val="C00000"/>
              </a:gs>
            </a:gsLst>
            <a:lin ang="0" scaled="1"/>
            <a:tileRect/>
          </a:gradFill>
          <a:ln w="9525">
            <a:noFill/>
            <a:miter lim="800000"/>
            <a:headEnd/>
            <a:tailEnd/>
          </a:ln>
          <a:effectLst/>
        </p:spPr>
        <p:txBody>
          <a:bodyPr lIns="0" tIns="0" rIns="0" bIns="0" anchor="ctr">
            <a:spAutoFit/>
          </a:bodyPr>
          <a:lstStyle/>
          <a:p>
            <a:endParaRPr lang="en-US" dirty="0"/>
          </a:p>
        </p:txBody>
      </p:sp>
      <p:sp>
        <p:nvSpPr>
          <p:cNvPr id="1026" name="Rectangle 2"/>
          <p:cNvSpPr>
            <a:spLocks noGrp="1" noChangeArrowheads="1"/>
          </p:cNvSpPr>
          <p:nvPr>
            <p:ph type="title"/>
          </p:nvPr>
        </p:nvSpPr>
        <p:spPr bwMode="auto">
          <a:xfrm>
            <a:off x="609600" y="228600"/>
            <a:ext cx="7848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14400" y="1600200"/>
            <a:ext cx="73152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1030" name="Rectangle 6"/>
          <p:cNvSpPr>
            <a:spLocks noGrp="1" noChangeArrowheads="1"/>
          </p:cNvSpPr>
          <p:nvPr>
            <p:ph type="sldNum" sz="quarter" idx="4"/>
          </p:nvPr>
        </p:nvSpPr>
        <p:spPr bwMode="auto">
          <a:xfrm flipH="1">
            <a:off x="8767763" y="6507163"/>
            <a:ext cx="376237" cy="350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fld id="{1F96FAE5-1857-4787-B0D0-B4CA12A87F5A}" type="slidenum">
              <a:rPr lang="en-US"/>
              <a:pPr/>
              <a:t>‹#›</a:t>
            </a:fld>
            <a:endParaRPr lang="en-US" dirty="0"/>
          </a:p>
        </p:txBody>
      </p:sp>
      <p:grpSp>
        <p:nvGrpSpPr>
          <p:cNvPr id="1045" name="Group 21"/>
          <p:cNvGrpSpPr>
            <a:grpSpLocks/>
          </p:cNvGrpSpPr>
          <p:nvPr/>
        </p:nvGrpSpPr>
        <p:grpSpPr bwMode="auto">
          <a:xfrm flipV="1">
            <a:off x="228600" y="848174"/>
            <a:ext cx="838200" cy="838200"/>
            <a:chOff x="4320" y="1632"/>
            <a:chExt cx="528" cy="528"/>
          </a:xfrm>
        </p:grpSpPr>
        <p:sp>
          <p:nvSpPr>
            <p:cNvPr id="1044" name="Oval 20"/>
            <p:cNvSpPr>
              <a:spLocks noChangeArrowheads="1"/>
            </p:cNvSpPr>
            <p:nvPr userDrawn="1"/>
          </p:nvSpPr>
          <p:spPr bwMode="auto">
            <a:xfrm>
              <a:off x="4320" y="1632"/>
              <a:ext cx="528" cy="528"/>
            </a:xfrm>
            <a:prstGeom prst="ellipse">
              <a:avLst/>
            </a:prstGeom>
            <a:solidFill>
              <a:schemeClr val="bg1"/>
            </a:solidFill>
            <a:ln w="9525">
              <a:noFill/>
              <a:round/>
              <a:headEnd/>
              <a:tailEnd/>
            </a:ln>
            <a:effectLst/>
          </p:spPr>
          <p:txBody>
            <a:bodyPr wrap="none" lIns="0" tIns="0" rIns="0" bIns="0" anchor="ctr">
              <a:spAutoFit/>
            </a:bodyPr>
            <a:lstStyle/>
            <a:p>
              <a:endParaRPr lang="en-US" dirty="0"/>
            </a:p>
          </p:txBody>
        </p:sp>
        <p:pic>
          <p:nvPicPr>
            <p:cNvPr id="1032" name="Picture 8" descr="MARINE">
              <a:hlinkClick r:id="rId14"/>
            </p:cNvPr>
            <p:cNvPicPr>
              <a:picLocks noChangeAspect="1" noChangeArrowheads="1"/>
            </p:cNvPicPr>
            <p:nvPr userDrawn="1"/>
          </p:nvPicPr>
          <p:blipFill>
            <a:blip r:embed="rId15" cstate="print">
              <a:clrChange>
                <a:clrFrom>
                  <a:srgbClr val="FFFCFF"/>
                </a:clrFrom>
                <a:clrTo>
                  <a:srgbClr val="FFFCFF">
                    <a:alpha val="0"/>
                  </a:srgbClr>
                </a:clrTo>
              </a:clrChange>
            </a:blip>
            <a:srcRect/>
            <a:stretch>
              <a:fillRect/>
            </a:stretch>
          </p:blipFill>
          <p:spPr bwMode="auto">
            <a:xfrm flipV="1">
              <a:off x="4320" y="1632"/>
              <a:ext cx="528" cy="528"/>
            </a:xfrm>
            <a:prstGeom prst="rect">
              <a:avLst/>
            </a:prstGeom>
            <a:noFill/>
          </p:spPr>
        </p:pic>
      </p:grpSp>
      <p:pic>
        <p:nvPicPr>
          <p:cNvPr id="10" name="Picture 9"/>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8175337" y="801578"/>
            <a:ext cx="798336" cy="931392"/>
          </a:xfrm>
          <a:prstGeom prst="rect">
            <a:avLst/>
          </a:prstGeom>
        </p:spPr>
      </p:pic>
    </p:spTree>
    <p:extLst>
      <p:ext uri="{BB962C8B-B14F-4D97-AF65-F5344CB8AC3E}">
        <p14:creationId xmlns:p14="http://schemas.microsoft.com/office/powerpoint/2010/main" val="11716753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3" r:id="rId12"/>
  </p:sldLayoutIdLst>
  <p:timing>
    <p:tnLst>
      <p:par>
        <p:cTn id="1" dur="indefinite" restart="never" nodeType="tmRoot"/>
      </p:par>
    </p:tnLst>
  </p:timing>
  <p:hf hdr="0" ftr="0" dt="0"/>
  <p:txStyles>
    <p:titleStyle>
      <a:lvl1pPr algn="ctr" rtl="0" fontAlgn="base">
        <a:spcBef>
          <a:spcPct val="0"/>
        </a:spcBef>
        <a:spcAft>
          <a:spcPct val="0"/>
        </a:spcAft>
        <a:defRPr sz="3200" b="1" i="1">
          <a:solidFill>
            <a:schemeClr val="tx2"/>
          </a:solidFill>
          <a:latin typeface="+mj-lt"/>
          <a:ea typeface="+mj-ea"/>
          <a:cs typeface="+mj-cs"/>
        </a:defRPr>
      </a:lvl1pPr>
      <a:lvl2pPr algn="ctr" rtl="0" fontAlgn="base">
        <a:spcBef>
          <a:spcPct val="0"/>
        </a:spcBef>
        <a:spcAft>
          <a:spcPct val="0"/>
        </a:spcAft>
        <a:defRPr sz="3200" b="1" i="1">
          <a:solidFill>
            <a:schemeClr val="tx2"/>
          </a:solidFill>
          <a:latin typeface="Arial" charset="0"/>
        </a:defRPr>
      </a:lvl2pPr>
      <a:lvl3pPr algn="ctr" rtl="0" fontAlgn="base">
        <a:spcBef>
          <a:spcPct val="0"/>
        </a:spcBef>
        <a:spcAft>
          <a:spcPct val="0"/>
        </a:spcAft>
        <a:defRPr sz="3200" b="1" i="1">
          <a:solidFill>
            <a:schemeClr val="tx2"/>
          </a:solidFill>
          <a:latin typeface="Arial" charset="0"/>
        </a:defRPr>
      </a:lvl3pPr>
      <a:lvl4pPr algn="ctr" rtl="0" fontAlgn="base">
        <a:spcBef>
          <a:spcPct val="0"/>
        </a:spcBef>
        <a:spcAft>
          <a:spcPct val="0"/>
        </a:spcAft>
        <a:defRPr sz="3200" b="1" i="1">
          <a:solidFill>
            <a:schemeClr val="tx2"/>
          </a:solidFill>
          <a:latin typeface="Arial" charset="0"/>
        </a:defRPr>
      </a:lvl4pPr>
      <a:lvl5pPr algn="ctr" rtl="0" fontAlgn="base">
        <a:spcBef>
          <a:spcPct val="0"/>
        </a:spcBef>
        <a:spcAft>
          <a:spcPct val="0"/>
        </a:spcAft>
        <a:defRPr sz="3200" b="1" i="1">
          <a:solidFill>
            <a:schemeClr val="tx2"/>
          </a:solidFill>
          <a:latin typeface="Arial" charset="0"/>
        </a:defRPr>
      </a:lvl5pPr>
      <a:lvl6pPr marL="457200" algn="ctr" rtl="0" fontAlgn="base">
        <a:spcBef>
          <a:spcPct val="0"/>
        </a:spcBef>
        <a:spcAft>
          <a:spcPct val="0"/>
        </a:spcAft>
        <a:defRPr sz="3200" b="1" i="1">
          <a:solidFill>
            <a:schemeClr val="tx2"/>
          </a:solidFill>
          <a:latin typeface="Arial" charset="0"/>
        </a:defRPr>
      </a:lvl6pPr>
      <a:lvl7pPr marL="914400" algn="ctr" rtl="0" fontAlgn="base">
        <a:spcBef>
          <a:spcPct val="0"/>
        </a:spcBef>
        <a:spcAft>
          <a:spcPct val="0"/>
        </a:spcAft>
        <a:defRPr sz="3200" b="1" i="1">
          <a:solidFill>
            <a:schemeClr val="tx2"/>
          </a:solidFill>
          <a:latin typeface="Arial" charset="0"/>
        </a:defRPr>
      </a:lvl7pPr>
      <a:lvl8pPr marL="1371600" algn="ctr" rtl="0" fontAlgn="base">
        <a:spcBef>
          <a:spcPct val="0"/>
        </a:spcBef>
        <a:spcAft>
          <a:spcPct val="0"/>
        </a:spcAft>
        <a:defRPr sz="3200" b="1" i="1">
          <a:solidFill>
            <a:schemeClr val="tx2"/>
          </a:solidFill>
          <a:latin typeface="Arial" charset="0"/>
        </a:defRPr>
      </a:lvl8pPr>
      <a:lvl9pPr marL="1828800" algn="ctr" rtl="0" fontAlgn="base">
        <a:spcBef>
          <a:spcPct val="0"/>
        </a:spcBef>
        <a:spcAft>
          <a:spcPct val="0"/>
        </a:spcAft>
        <a:defRPr sz="3200" b="1" i="1">
          <a:solidFill>
            <a:schemeClr val="tx2"/>
          </a:solidFill>
          <a:latin typeface="Arial" charset="0"/>
        </a:defRPr>
      </a:lvl9pPr>
    </p:titleStyle>
    <p:bodyStyle>
      <a:lvl1pPr marL="342900" indent="-342900" algn="l" rtl="0" fontAlgn="base">
        <a:spcBef>
          <a:spcPct val="20000"/>
        </a:spcBef>
        <a:spcAft>
          <a:spcPct val="0"/>
        </a:spcAft>
        <a:buSzPct val="125000"/>
        <a:buChar char="•"/>
        <a:defRPr sz="2800" b="1">
          <a:solidFill>
            <a:schemeClr val="tx1"/>
          </a:solidFill>
          <a:latin typeface="+mn-lt"/>
          <a:ea typeface="+mn-ea"/>
          <a:cs typeface="+mn-cs"/>
        </a:defRPr>
      </a:lvl1pPr>
      <a:lvl2pPr marL="742950" indent="-285750" algn="l" rtl="0" fontAlgn="base">
        <a:spcBef>
          <a:spcPct val="20000"/>
        </a:spcBef>
        <a:spcAft>
          <a:spcPct val="0"/>
        </a:spcAft>
        <a:buSzPct val="60000"/>
        <a:buFont typeface="Wingdings" pitchFamily="2" charset="2"/>
        <a:buChar char="Ø"/>
        <a:defRPr sz="2400" b="1">
          <a:solidFill>
            <a:schemeClr val="tx1"/>
          </a:solidFill>
          <a:latin typeface="+mn-lt"/>
        </a:defRPr>
      </a:lvl2pPr>
      <a:lvl3pPr marL="1143000" indent="-228600" algn="l" rtl="0" fontAlgn="base">
        <a:spcBef>
          <a:spcPct val="20000"/>
        </a:spcBef>
        <a:spcAft>
          <a:spcPct val="0"/>
        </a:spcAft>
        <a:buSzPct val="65000"/>
        <a:buFont typeface="Wingdings" pitchFamily="2" charset="2"/>
        <a:buChar char="§"/>
        <a:defRPr sz="2000" b="1">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Times New Roman" pitchFamily="18" charset="0"/>
        </a:defRPr>
      </a:lvl4pPr>
      <a:lvl5pPr marL="2057400" indent="-228600" algn="l" rtl="0" fontAlgn="base">
        <a:spcBef>
          <a:spcPct val="20000"/>
        </a:spcBef>
        <a:spcAft>
          <a:spcPct val="0"/>
        </a:spcAft>
        <a:buChar char="»"/>
        <a:defRPr sz="2000">
          <a:solidFill>
            <a:schemeClr val="tx1"/>
          </a:solidFill>
          <a:latin typeface="Times New Roman" pitchFamily="18" charset="0"/>
        </a:defRPr>
      </a:lvl5pPr>
      <a:lvl6pPr marL="2514600" indent="-228600" algn="l" rtl="0" fontAlgn="base">
        <a:spcBef>
          <a:spcPct val="20000"/>
        </a:spcBef>
        <a:spcAft>
          <a:spcPct val="0"/>
        </a:spcAft>
        <a:buChar char="»"/>
        <a:defRPr sz="2000">
          <a:solidFill>
            <a:schemeClr val="tx1"/>
          </a:solidFill>
          <a:latin typeface="Times New Roman" pitchFamily="18" charset="0"/>
        </a:defRPr>
      </a:lvl6pPr>
      <a:lvl7pPr marL="2971800" indent="-228600" algn="l" rtl="0" fontAlgn="base">
        <a:spcBef>
          <a:spcPct val="20000"/>
        </a:spcBef>
        <a:spcAft>
          <a:spcPct val="0"/>
        </a:spcAft>
        <a:buChar char="»"/>
        <a:defRPr sz="2000">
          <a:solidFill>
            <a:schemeClr val="tx1"/>
          </a:solidFill>
          <a:latin typeface="Times New Roman" pitchFamily="18" charset="0"/>
        </a:defRPr>
      </a:lvl7pPr>
      <a:lvl8pPr marL="3429000" indent="-228600" algn="l" rtl="0" fontAlgn="base">
        <a:spcBef>
          <a:spcPct val="20000"/>
        </a:spcBef>
        <a:spcAft>
          <a:spcPct val="0"/>
        </a:spcAft>
        <a:buChar char="»"/>
        <a:defRPr sz="2000">
          <a:solidFill>
            <a:schemeClr val="tx1"/>
          </a:solidFill>
          <a:latin typeface="Times New Roman" pitchFamily="18" charset="0"/>
        </a:defRPr>
      </a:lvl8pPr>
      <a:lvl9pPr marL="38862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ctrTitle"/>
          </p:nvPr>
        </p:nvSpPr>
        <p:spPr/>
        <p:txBody>
          <a:bodyPr/>
          <a:lstStyle/>
          <a:p>
            <a:r>
              <a:rPr lang="en-US" dirty="0"/>
              <a:t>Live-Virtual-Constructive (LVC) Overview</a:t>
            </a:r>
          </a:p>
        </p:txBody>
      </p:sp>
      <p:sp>
        <p:nvSpPr>
          <p:cNvPr id="1260547" name="Rectangle 3"/>
          <p:cNvSpPr>
            <a:spLocks noGrp="1" noChangeArrowheads="1"/>
          </p:cNvSpPr>
          <p:nvPr>
            <p:ph type="subTitle" idx="1"/>
          </p:nvPr>
        </p:nvSpPr>
        <p:spPr>
          <a:xfrm>
            <a:off x="1371600" y="3886200"/>
            <a:ext cx="6400800" cy="1515794"/>
          </a:xfrm>
        </p:spPr>
        <p:txBody>
          <a:bodyPr/>
          <a:lstStyle/>
          <a:p>
            <a:r>
              <a:rPr lang="en-US" dirty="0"/>
              <a:t>Katherine L. Morse, PhD</a:t>
            </a:r>
          </a:p>
          <a:p>
            <a:r>
              <a:rPr lang="en-US" dirty="0"/>
              <a:t>JHU/APL</a:t>
            </a:r>
          </a:p>
          <a:p>
            <a:r>
              <a:rPr lang="en-US" sz="1800" dirty="0"/>
              <a:t>11 November 2015</a:t>
            </a:r>
            <a:endParaRPr lang="en-US" dirty="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and Limitations of Virtual Simulation</a:t>
            </a:r>
            <a:endParaRPr lang="en-US" dirty="0"/>
          </a:p>
        </p:txBody>
      </p:sp>
      <p:sp>
        <p:nvSpPr>
          <p:cNvPr id="3" name="Content Placeholder 2"/>
          <p:cNvSpPr>
            <a:spLocks noGrp="1"/>
          </p:cNvSpPr>
          <p:nvPr>
            <p:ph idx="1"/>
          </p:nvPr>
        </p:nvSpPr>
        <p:spPr/>
        <p:txBody>
          <a:bodyPr/>
          <a:lstStyle/>
          <a:p>
            <a:r>
              <a:rPr lang="en-US" sz="2400" dirty="0" smtClean="0"/>
              <a:t>Simulators, or virtual methods applied to operational systems provide flexible, low cost, repeatable events for training.</a:t>
            </a:r>
          </a:p>
          <a:p>
            <a:r>
              <a:rPr lang="en-US" sz="2400" dirty="0" smtClean="0"/>
              <a:t>Participant forces in virtual simulation at distributed locations, if properly integrated, can broaden participation and fill some gaps in live participation.</a:t>
            </a:r>
          </a:p>
          <a:p>
            <a:r>
              <a:rPr lang="en-US" sz="2400" dirty="0" smtClean="0"/>
              <a:t>It can expose trainees to events that are not reproducible or are considered unsafe in the live environment.</a:t>
            </a:r>
          </a:p>
          <a:p>
            <a:r>
              <a:rPr lang="en-US" sz="2400" dirty="0" smtClean="0"/>
              <a:t>Threat and background factors may be more robust and representative of the anticipated operational environment.</a:t>
            </a:r>
          </a:p>
          <a:p>
            <a:endParaRPr lang="en-US" sz="24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10</a:t>
            </a:fld>
            <a:endParaRPr lang="en-US" dirty="0"/>
          </a:p>
        </p:txBody>
      </p:sp>
    </p:spTree>
    <p:extLst>
      <p:ext uri="{BB962C8B-B14F-4D97-AF65-F5344CB8AC3E}">
        <p14:creationId xmlns:p14="http://schemas.microsoft.com/office/powerpoint/2010/main" val="41461150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312" y="185738"/>
            <a:ext cx="7848600" cy="914400"/>
          </a:xfrm>
        </p:spPr>
        <p:txBody>
          <a:bodyPr/>
          <a:lstStyle/>
          <a:p>
            <a:r>
              <a:rPr lang="en-US" dirty="0"/>
              <a:t>Specific Limitations of Virtual Simulation</a:t>
            </a:r>
          </a:p>
        </p:txBody>
      </p:sp>
      <p:sp>
        <p:nvSpPr>
          <p:cNvPr id="3" name="Content Placeholder 2"/>
          <p:cNvSpPr>
            <a:spLocks noGrp="1"/>
          </p:cNvSpPr>
          <p:nvPr>
            <p:ph idx="1"/>
          </p:nvPr>
        </p:nvSpPr>
        <p:spPr/>
        <p:txBody>
          <a:bodyPr/>
          <a:lstStyle/>
          <a:p>
            <a:r>
              <a:rPr lang="en-US" sz="1600" dirty="0"/>
              <a:t>Many simulators are designed for only crew training and do not easily interconnect or interoperate with other simulators for realistic force level events.</a:t>
            </a:r>
          </a:p>
          <a:p>
            <a:r>
              <a:rPr lang="en-US" sz="1600" dirty="0"/>
              <a:t>It is difficult and expensive to maintain simulator configuration concurrent with the state of operational system configuration.</a:t>
            </a:r>
          </a:p>
          <a:p>
            <a:r>
              <a:rPr lang="en-US" sz="1600" dirty="0"/>
              <a:t>Simulators can exceed specific performance factors (e.g., visual acuity of objects on the “virtual” ground exceeds what can be seen with the naked eye given environmental conditions) resulting in negative training, particularly when safety perspectives are considered.</a:t>
            </a:r>
          </a:p>
          <a:p>
            <a:r>
              <a:rPr lang="en-US" sz="1600" dirty="0"/>
              <a:t>Simulators may not emulate complex tasks well nor accurately model sensor performance based on aircraft and environmental factors present in a specific training event.</a:t>
            </a:r>
          </a:p>
          <a:p>
            <a:r>
              <a:rPr lang="en-US" sz="1600" dirty="0"/>
              <a:t>Simulated entities may not be adequately presented to the live domain entities such that interaction can be conducted on a level playing field.</a:t>
            </a:r>
          </a:p>
          <a:p>
            <a:r>
              <a:rPr lang="en-US" sz="1600" dirty="0"/>
              <a:t>In general, the virtual simulator often cannot replicate the end-to-end psychological and operational pressures evident in the live domain.</a:t>
            </a:r>
          </a:p>
          <a:p>
            <a:r>
              <a:rPr lang="en-US" sz="1600" dirty="0"/>
              <a:t>Virtual simulators do not yet stimulate all the senses due to cost and complexity, e.g. </a:t>
            </a:r>
            <a:r>
              <a:rPr lang="en-US" sz="1600" dirty="0" smtClean="0"/>
              <a:t>haptic </a:t>
            </a:r>
            <a:r>
              <a:rPr lang="en-US" sz="1600" dirty="0"/>
              <a:t>and smell.</a:t>
            </a:r>
          </a:p>
          <a:p>
            <a:endParaRPr lang="en-US" sz="16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11</a:t>
            </a:fld>
            <a:endParaRPr lang="en-US" dirty="0"/>
          </a:p>
        </p:txBody>
      </p:sp>
    </p:spTree>
    <p:extLst>
      <p:ext uri="{BB962C8B-B14F-4D97-AF65-F5344CB8AC3E}">
        <p14:creationId xmlns:p14="http://schemas.microsoft.com/office/powerpoint/2010/main" val="130951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and Limitations of Constructive Simulation</a:t>
            </a:r>
            <a:endParaRPr lang="en-US" dirty="0"/>
          </a:p>
        </p:txBody>
      </p:sp>
      <p:sp>
        <p:nvSpPr>
          <p:cNvPr id="15" name="Content Placeholder 2"/>
          <p:cNvSpPr>
            <a:spLocks noGrp="1"/>
          </p:cNvSpPr>
          <p:nvPr>
            <p:ph idx="1"/>
          </p:nvPr>
        </p:nvSpPr>
        <p:spPr/>
        <p:txBody>
          <a:bodyPr/>
          <a:lstStyle/>
          <a:p>
            <a:r>
              <a:rPr lang="en-US" sz="2400" dirty="0" smtClean="0"/>
              <a:t>Large-scale constructive applications are frequently used for command and staff training where force activity can be accelerated to faster than real-time to avoid the delays between staff training activities.</a:t>
            </a:r>
          </a:p>
          <a:p>
            <a:r>
              <a:rPr lang="en-US" sz="2400" dirty="0" smtClean="0"/>
              <a:t>Force levels and their aggregation can be more easily adjusted to those anticipated or desired for the tasks being accomplished.</a:t>
            </a:r>
          </a:p>
          <a:p>
            <a:r>
              <a:rPr lang="en-US" sz="2400" dirty="0" smtClean="0"/>
              <a:t>Large-scale events using constructive applications for composite force or inter-team training have many of the same limitations as the virtual domain. </a:t>
            </a:r>
          </a:p>
          <a:p>
            <a:endParaRPr lang="en-US" sz="2400" dirty="0"/>
          </a:p>
        </p:txBody>
      </p:sp>
      <p:sp>
        <p:nvSpPr>
          <p:cNvPr id="3" name="Slide Number Placeholder 2"/>
          <p:cNvSpPr>
            <a:spLocks noGrp="1"/>
          </p:cNvSpPr>
          <p:nvPr>
            <p:ph type="sldNum" sz="quarter" idx="10"/>
          </p:nvPr>
        </p:nvSpPr>
        <p:spPr/>
        <p:txBody>
          <a:bodyPr/>
          <a:lstStyle/>
          <a:p>
            <a:fld id="{C0644197-3467-4B7C-BF57-D3DB3EF71303}" type="slidenum">
              <a:rPr lang="en-US" smtClean="0"/>
              <a:pPr/>
              <a:t>12</a:t>
            </a:fld>
            <a:endParaRPr lang="en-US" dirty="0"/>
          </a:p>
        </p:txBody>
      </p:sp>
    </p:spTree>
    <p:extLst>
      <p:ext uri="{BB962C8B-B14F-4D97-AF65-F5344CB8AC3E}">
        <p14:creationId xmlns:p14="http://schemas.microsoft.com/office/powerpoint/2010/main" val="33753382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142875"/>
            <a:ext cx="7848600" cy="914400"/>
          </a:xfrm>
        </p:spPr>
        <p:txBody>
          <a:bodyPr/>
          <a:lstStyle/>
          <a:p>
            <a:r>
              <a:rPr lang="en-US" dirty="0"/>
              <a:t>Specific Limitations of Constructive Simulation</a:t>
            </a:r>
          </a:p>
        </p:txBody>
      </p:sp>
      <p:sp>
        <p:nvSpPr>
          <p:cNvPr id="3" name="Content Placeholder 2"/>
          <p:cNvSpPr>
            <a:spLocks noGrp="1"/>
          </p:cNvSpPr>
          <p:nvPr>
            <p:ph idx="1"/>
          </p:nvPr>
        </p:nvSpPr>
        <p:spPr/>
        <p:txBody>
          <a:bodyPr/>
          <a:lstStyle/>
          <a:p>
            <a:r>
              <a:rPr lang="en-US" sz="2000" dirty="0"/>
              <a:t>The different and inconsistent ways of representing the elements of the operational environment (e.g., different ways to represent integrated air or ground defenses, Link-16, common operational picture, family of interoperable operational pictures, user-defined operational picture, etc.) or the physical environment (e.g., flat versus curved representations of the earth) cause problems within simulations.</a:t>
            </a:r>
          </a:p>
          <a:p>
            <a:pPr lvl="1"/>
            <a:r>
              <a:rPr lang="en-US" sz="2000" dirty="0">
                <a:solidFill>
                  <a:schemeClr val="tx2"/>
                </a:solidFill>
              </a:rPr>
              <a:t>Limitations such as these can reduce the types of scenarios, maneuvers, or situations that can be exercised.</a:t>
            </a:r>
          </a:p>
          <a:p>
            <a:r>
              <a:rPr lang="en-US" sz="2000" dirty="0"/>
              <a:t>Difficulty and lead time required for modifying or creating new models and simulations deter presentation of contemporary issues, situations, and tasks.</a:t>
            </a:r>
          </a:p>
          <a:p>
            <a:endParaRPr lang="en-US"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13</a:t>
            </a:fld>
            <a:endParaRPr lang="en-US" dirty="0"/>
          </a:p>
        </p:txBody>
      </p:sp>
    </p:spTree>
    <p:extLst>
      <p:ext uri="{BB962C8B-B14F-4D97-AF65-F5344CB8AC3E}">
        <p14:creationId xmlns:p14="http://schemas.microsoft.com/office/powerpoint/2010/main" val="18881505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Live Virtual Constructive Architecture Roadmap (LVCAR)</a:t>
            </a:r>
          </a:p>
        </p:txBody>
      </p:sp>
      <p:sp>
        <p:nvSpPr>
          <p:cNvPr id="3" name="Content Placeholder 2"/>
          <p:cNvSpPr>
            <a:spLocks noGrp="1"/>
          </p:cNvSpPr>
          <p:nvPr>
            <p:ph idx="1"/>
          </p:nvPr>
        </p:nvSpPr>
        <p:spPr/>
        <p:txBody>
          <a:bodyPr/>
          <a:lstStyle/>
          <a:p>
            <a:r>
              <a:rPr lang="en-US" sz="1600" dirty="0"/>
              <a:t>The LVCAR considered three important dimensions of simulation interoperability:</a:t>
            </a:r>
          </a:p>
          <a:p>
            <a:pPr lvl="1"/>
            <a:r>
              <a:rPr lang="en-US" sz="1400" dirty="0">
                <a:solidFill>
                  <a:schemeClr val="tx2"/>
                </a:solidFill>
              </a:rPr>
              <a:t>Technical architecture</a:t>
            </a:r>
          </a:p>
          <a:p>
            <a:pPr lvl="1"/>
            <a:r>
              <a:rPr lang="en-US" sz="1400" dirty="0">
                <a:solidFill>
                  <a:schemeClr val="tx2"/>
                </a:solidFill>
              </a:rPr>
              <a:t>Business models</a:t>
            </a:r>
          </a:p>
          <a:p>
            <a:pPr lvl="1"/>
            <a:r>
              <a:rPr lang="en-US" sz="1400" dirty="0">
                <a:solidFill>
                  <a:schemeClr val="tx2"/>
                </a:solidFill>
              </a:rPr>
              <a:t>Standards evolution and management process</a:t>
            </a:r>
          </a:p>
          <a:p>
            <a:r>
              <a:rPr lang="en-US" sz="1600" dirty="0"/>
              <a:t>It made investment recommendations:</a:t>
            </a:r>
          </a:p>
          <a:p>
            <a:pPr lvl="1"/>
            <a:r>
              <a:rPr lang="en-US" sz="1400" dirty="0" smtClean="0">
                <a:solidFill>
                  <a:schemeClr val="tx2"/>
                </a:solidFill>
              </a:rPr>
              <a:t>Architecture </a:t>
            </a:r>
            <a:r>
              <a:rPr lang="en-US" sz="1400" dirty="0">
                <a:solidFill>
                  <a:schemeClr val="tx2"/>
                </a:solidFill>
              </a:rPr>
              <a:t>activities (10)</a:t>
            </a:r>
          </a:p>
          <a:p>
            <a:pPr lvl="1"/>
            <a:r>
              <a:rPr lang="en-US" sz="1400" dirty="0" smtClean="0">
                <a:solidFill>
                  <a:schemeClr val="tx2"/>
                </a:solidFill>
              </a:rPr>
              <a:t>Standards </a:t>
            </a:r>
            <a:r>
              <a:rPr lang="en-US" sz="1400" dirty="0">
                <a:solidFill>
                  <a:schemeClr val="tx2"/>
                </a:solidFill>
              </a:rPr>
              <a:t>activities (5)</a:t>
            </a:r>
          </a:p>
          <a:p>
            <a:pPr lvl="1"/>
            <a:r>
              <a:rPr lang="en-US" sz="1400" dirty="0">
                <a:solidFill>
                  <a:schemeClr val="tx2"/>
                </a:solidFill>
              </a:rPr>
              <a:t>Business activities (3)</a:t>
            </a:r>
          </a:p>
          <a:p>
            <a:pPr lvl="1"/>
            <a:r>
              <a:rPr lang="en-US" sz="1400" dirty="0">
                <a:solidFill>
                  <a:schemeClr val="tx2"/>
                </a:solidFill>
              </a:rPr>
              <a:t>Management activities (1)</a:t>
            </a:r>
          </a:p>
          <a:p>
            <a:r>
              <a:rPr lang="en-US" sz="1600" dirty="0"/>
              <a:t>DMSCO sponsored a team of technical experts that addressed many of the technical recommendations within the scope of available funding and DoD’s ability to affect change.</a:t>
            </a:r>
          </a:p>
          <a:p>
            <a:r>
              <a:rPr lang="en-US" sz="1600" dirty="0"/>
              <a:t>The following issues addressed under LVCAR are covered within the LVC Federation Engineering class:</a:t>
            </a:r>
          </a:p>
          <a:p>
            <a:pPr lvl="1"/>
            <a:r>
              <a:rPr lang="en-US" sz="1400" dirty="0">
                <a:solidFill>
                  <a:schemeClr val="tx2"/>
                </a:solidFill>
              </a:rPr>
              <a:t>Federation Engineering Agreements Template (FEAT)</a:t>
            </a:r>
          </a:p>
          <a:p>
            <a:pPr lvl="1"/>
            <a:r>
              <a:rPr lang="en-US" sz="1400" dirty="0">
                <a:solidFill>
                  <a:schemeClr val="tx2"/>
                </a:solidFill>
              </a:rPr>
              <a:t>Distributed Simulation Engineering and Execution Process (DSEEP) Multi-Architecture Overlay (DMAO)</a:t>
            </a:r>
          </a:p>
          <a:p>
            <a:endParaRPr lang="en-US" sz="16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14</a:t>
            </a:fld>
            <a:endParaRPr lang="en-US" dirty="0"/>
          </a:p>
        </p:txBody>
      </p:sp>
    </p:spTree>
    <p:extLst>
      <p:ext uri="{BB962C8B-B14F-4D97-AF65-F5344CB8AC3E}">
        <p14:creationId xmlns:p14="http://schemas.microsoft.com/office/powerpoint/2010/main" val="1535047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References</a:t>
            </a:r>
          </a:p>
        </p:txBody>
      </p:sp>
      <p:sp>
        <p:nvSpPr>
          <p:cNvPr id="3" name="Slide Number Placeholder 2"/>
          <p:cNvSpPr>
            <a:spLocks noGrp="1"/>
          </p:cNvSpPr>
          <p:nvPr>
            <p:ph type="sldNum" sz="quarter" idx="10"/>
          </p:nvPr>
        </p:nvSpPr>
        <p:spPr/>
        <p:txBody>
          <a:bodyPr/>
          <a:lstStyle/>
          <a:p>
            <a:fld id="{C0644197-3467-4B7C-BF57-D3DB3EF71303}" type="slidenum">
              <a:rPr lang="en-US" smtClean="0"/>
              <a:pPr/>
              <a:t>15</a:t>
            </a:fld>
            <a:endParaRPr lang="en-US" dirty="0"/>
          </a:p>
        </p:txBody>
      </p:sp>
      <p:sp>
        <p:nvSpPr>
          <p:cNvPr id="23" name="Content Placeholder 2"/>
          <p:cNvSpPr>
            <a:spLocks noGrp="1"/>
          </p:cNvSpPr>
          <p:nvPr>
            <p:ph idx="1"/>
          </p:nvPr>
        </p:nvSpPr>
        <p:spPr>
          <a:xfrm>
            <a:off x="942976" y="1700212"/>
            <a:ext cx="7315200" cy="4495800"/>
          </a:xfrm>
        </p:spPr>
        <p:txBody>
          <a:bodyPr/>
          <a:lstStyle/>
          <a:p>
            <a:r>
              <a:rPr lang="en-US" sz="1800" dirty="0"/>
              <a:t>DoD Modeling &amp; Simulation (M&amp;S) Glossary, 1 July 2013, http://msco.mil/MSGlossary.html</a:t>
            </a:r>
            <a:endParaRPr lang="en-US" sz="1800" dirty="0">
              <a:solidFill>
                <a:srgbClr val="FF0000"/>
              </a:solidFill>
            </a:endParaRPr>
          </a:p>
          <a:p>
            <a:r>
              <a:rPr lang="en-US" sz="1800" dirty="0"/>
              <a:t>Live Virtual Constructive Architecture Roadmap (LVCAR), 14 August 2009, http://msco.mil/documents/_18_LVCAR%20-%201%20of%205%20-%20Final%20Report%20-%2020090814.pdf</a:t>
            </a:r>
            <a:endParaRPr lang="en-US" sz="1800" dirty="0">
              <a:solidFill>
                <a:srgbClr val="FF0000"/>
              </a:solidFill>
            </a:endParaRPr>
          </a:p>
          <a:p>
            <a:r>
              <a:rPr lang="en-US" sz="1800" dirty="0"/>
              <a:t>Vision, Strategy and Roadmap for Live / Synthetic Blended Training for the Department of Defense, Draft, OSD Personnel &amp; Readiness, 14 September 2015</a:t>
            </a:r>
          </a:p>
          <a:p>
            <a:pPr marL="0" indent="0">
              <a:buNone/>
            </a:pPr>
            <a:endParaRPr lang="en-US" sz="1800" dirty="0"/>
          </a:p>
        </p:txBody>
      </p:sp>
    </p:spTree>
    <p:extLst>
      <p:ext uri="{BB962C8B-B14F-4D97-AF65-F5344CB8AC3E}">
        <p14:creationId xmlns:p14="http://schemas.microsoft.com/office/powerpoint/2010/main" val="666168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Outline</a:t>
            </a:r>
            <a:endParaRPr lang="en-US" dirty="0"/>
          </a:p>
        </p:txBody>
      </p:sp>
      <p:sp>
        <p:nvSpPr>
          <p:cNvPr id="3" name="Content Placeholder 2"/>
          <p:cNvSpPr>
            <a:spLocks noGrp="1"/>
          </p:cNvSpPr>
          <p:nvPr>
            <p:ph idx="1"/>
          </p:nvPr>
        </p:nvSpPr>
        <p:spPr/>
        <p:txBody>
          <a:bodyPr/>
          <a:lstStyle/>
          <a:p>
            <a:r>
              <a:rPr lang="en-US" dirty="0" smtClean="0"/>
              <a:t>Training goal and objectives</a:t>
            </a:r>
          </a:p>
          <a:p>
            <a:r>
              <a:rPr lang="en-US" dirty="0" smtClean="0"/>
              <a:t>Definitions</a:t>
            </a:r>
          </a:p>
          <a:p>
            <a:pPr lvl="1"/>
            <a:r>
              <a:rPr lang="en-US" dirty="0" smtClean="0"/>
              <a:t>Examples</a:t>
            </a:r>
          </a:p>
          <a:p>
            <a:r>
              <a:rPr lang="en-US" dirty="0" smtClean="0"/>
              <a:t>Purpose and applications of LVC</a:t>
            </a:r>
          </a:p>
          <a:p>
            <a:pPr lvl="1"/>
            <a:r>
              <a:rPr lang="en-US" dirty="0" smtClean="0"/>
              <a:t>Theoretical vs. actual</a:t>
            </a:r>
          </a:p>
          <a:p>
            <a:r>
              <a:rPr lang="en-US" dirty="0" smtClean="0"/>
              <a:t>Limitations</a:t>
            </a:r>
          </a:p>
          <a:p>
            <a:r>
              <a:rPr lang="en-US" dirty="0" smtClean="0"/>
              <a:t>LVC Architecture Roadmap</a:t>
            </a:r>
          </a:p>
          <a:p>
            <a:endParaRPr lang="en-US" dirty="0"/>
          </a:p>
        </p:txBody>
      </p:sp>
      <p:sp>
        <p:nvSpPr>
          <p:cNvPr id="8" name="Slide Number Placeholder 7"/>
          <p:cNvSpPr>
            <a:spLocks noGrp="1"/>
          </p:cNvSpPr>
          <p:nvPr>
            <p:ph type="sldNum" sz="quarter" idx="10"/>
          </p:nvPr>
        </p:nvSpPr>
        <p:spPr/>
        <p:txBody>
          <a:bodyPr/>
          <a:lstStyle/>
          <a:p>
            <a:fld id="{C0644197-3467-4B7C-BF57-D3DB3EF71303}" type="slidenum">
              <a:rPr lang="en-US" smtClean="0"/>
              <a:pPr/>
              <a:t>2</a:t>
            </a:fld>
            <a:endParaRPr lang="en-US" dirty="0"/>
          </a:p>
        </p:txBody>
      </p:sp>
    </p:spTree>
    <p:extLst>
      <p:ext uri="{BB962C8B-B14F-4D97-AF65-F5344CB8AC3E}">
        <p14:creationId xmlns:p14="http://schemas.microsoft.com/office/powerpoint/2010/main" val="907085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Goal</a:t>
            </a:r>
            <a:endParaRPr lang="en-US" dirty="0"/>
          </a:p>
        </p:txBody>
      </p:sp>
      <p:sp>
        <p:nvSpPr>
          <p:cNvPr id="3" name="Content Placeholder 2"/>
          <p:cNvSpPr>
            <a:spLocks noGrp="1"/>
          </p:cNvSpPr>
          <p:nvPr>
            <p:ph idx="1"/>
          </p:nvPr>
        </p:nvSpPr>
        <p:spPr/>
        <p:txBody>
          <a:bodyPr/>
          <a:lstStyle/>
          <a:p>
            <a:r>
              <a:rPr lang="en-US" sz="2000" dirty="0" smtClean="0"/>
              <a:t>Problem -  the possibility exists that many disparate and isolated LVC related efforts occurring within the Department of the Navy (DoN) may produce incompatible solutions (both amongst themselves and with other Joint solutions) which will:</a:t>
            </a:r>
          </a:p>
          <a:p>
            <a:pPr lvl="1"/>
            <a:r>
              <a:rPr lang="en-US" sz="1800" b="0" dirty="0" smtClean="0"/>
              <a:t>Create duplicative capabilities,</a:t>
            </a:r>
          </a:p>
          <a:p>
            <a:pPr lvl="1"/>
            <a:r>
              <a:rPr lang="en-US" sz="1800" b="0" dirty="0" smtClean="0"/>
              <a:t>Consume limited DoN resources, and</a:t>
            </a:r>
          </a:p>
          <a:p>
            <a:pPr lvl="1"/>
            <a:r>
              <a:rPr lang="en-US" sz="1800" b="0" dirty="0" smtClean="0"/>
              <a:t>Introduce unnecessary technical and operational risks.</a:t>
            </a:r>
          </a:p>
          <a:p>
            <a:r>
              <a:rPr lang="en-US" sz="2000" dirty="0" smtClean="0"/>
              <a:t>Solution -  educate LVC users to make informed decisions based on knowledge of LVC:</a:t>
            </a:r>
          </a:p>
          <a:p>
            <a:pPr lvl="1"/>
            <a:r>
              <a:rPr lang="en-US" sz="1800" i="1" dirty="0" smtClean="0"/>
              <a:t>Overview</a:t>
            </a:r>
          </a:p>
          <a:p>
            <a:pPr lvl="1"/>
            <a:r>
              <a:rPr lang="en-US" sz="1800" b="0" dirty="0" smtClean="0"/>
              <a:t>LVC Federation Engineering</a:t>
            </a:r>
          </a:p>
          <a:p>
            <a:pPr lvl="1"/>
            <a:r>
              <a:rPr lang="en-US" sz="1800" b="0" dirty="0" smtClean="0"/>
              <a:t>Technologies</a:t>
            </a:r>
          </a:p>
          <a:p>
            <a:pPr lvl="1"/>
            <a:r>
              <a:rPr lang="en-US" sz="1800" b="0" dirty="0" smtClean="0"/>
              <a:t>Policy and Guidance</a:t>
            </a:r>
          </a:p>
          <a:p>
            <a:endParaRPr lang="en-US" sz="20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3</a:t>
            </a:fld>
            <a:endParaRPr lang="en-US" dirty="0"/>
          </a:p>
        </p:txBody>
      </p:sp>
    </p:spTree>
    <p:extLst>
      <p:ext uri="{BB962C8B-B14F-4D97-AF65-F5344CB8AC3E}">
        <p14:creationId xmlns:p14="http://schemas.microsoft.com/office/powerpoint/2010/main" val="3935663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Objectives</a:t>
            </a:r>
          </a:p>
        </p:txBody>
      </p:sp>
      <p:sp>
        <p:nvSpPr>
          <p:cNvPr id="3" name="Content Placeholder 2"/>
          <p:cNvSpPr>
            <a:spLocks noGrp="1"/>
          </p:cNvSpPr>
          <p:nvPr>
            <p:ph idx="1"/>
          </p:nvPr>
        </p:nvSpPr>
        <p:spPr>
          <a:xfrm>
            <a:off x="914399" y="1600199"/>
            <a:ext cx="7374835" cy="4563445"/>
          </a:xfrm>
        </p:spPr>
        <p:txBody>
          <a:bodyPr/>
          <a:lstStyle/>
          <a:p>
            <a:r>
              <a:rPr lang="en-US" dirty="0"/>
              <a:t>Learn to correctly apply LVC terminology</a:t>
            </a:r>
          </a:p>
          <a:p>
            <a:pPr lvl="1"/>
            <a:r>
              <a:rPr lang="en-US" dirty="0">
                <a:solidFill>
                  <a:schemeClr val="tx2"/>
                </a:solidFill>
              </a:rPr>
              <a:t>ELO 1: Learn authoritative LVC terminology</a:t>
            </a:r>
          </a:p>
          <a:p>
            <a:pPr lvl="1"/>
            <a:r>
              <a:rPr lang="en-US" dirty="0">
                <a:solidFill>
                  <a:schemeClr val="tx2"/>
                </a:solidFill>
              </a:rPr>
              <a:t>ELO 2: Identify variations in uses of terminology</a:t>
            </a:r>
          </a:p>
          <a:p>
            <a:pPr marL="0" indent="0">
              <a:buNone/>
            </a:pPr>
            <a:endParaRPr lang="en-US" sz="2400" dirty="0"/>
          </a:p>
        </p:txBody>
      </p:sp>
      <p:sp>
        <p:nvSpPr>
          <p:cNvPr id="5" name="Slide Number Placeholder 4"/>
          <p:cNvSpPr>
            <a:spLocks noGrp="1"/>
          </p:cNvSpPr>
          <p:nvPr>
            <p:ph type="sldNum" sz="quarter" idx="10"/>
          </p:nvPr>
        </p:nvSpPr>
        <p:spPr/>
        <p:txBody>
          <a:bodyPr/>
          <a:lstStyle/>
          <a:p>
            <a:fld id="{C0644197-3467-4B7C-BF57-D3DB3EF71303}" type="slidenum">
              <a:rPr lang="en-US" smtClean="0"/>
              <a:pPr/>
              <a:t>4</a:t>
            </a:fld>
            <a:endParaRPr lang="en-US" dirty="0"/>
          </a:p>
        </p:txBody>
      </p:sp>
    </p:spTree>
    <p:extLst>
      <p:ext uri="{BB962C8B-B14F-4D97-AF65-F5344CB8AC3E}">
        <p14:creationId xmlns:p14="http://schemas.microsoft.com/office/powerpoint/2010/main" val="92838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Authoritative LVC Definitions</a:t>
            </a:r>
            <a:endParaRPr lang="en-US" dirty="0"/>
          </a:p>
        </p:txBody>
      </p:sp>
      <p:sp>
        <p:nvSpPr>
          <p:cNvPr id="3" name="Content Placeholder 2"/>
          <p:cNvSpPr>
            <a:spLocks noGrp="1"/>
          </p:cNvSpPr>
          <p:nvPr>
            <p:ph idx="1"/>
          </p:nvPr>
        </p:nvSpPr>
        <p:spPr/>
        <p:txBody>
          <a:bodyPr/>
          <a:lstStyle/>
          <a:p>
            <a:r>
              <a:rPr lang="en-US" sz="1800" dirty="0" smtClean="0"/>
              <a:t>Live simulation – involves real people operating real systems. Military training events using real equipment are live simulations. They are considered simulations because they are not conducted against a live enemy.</a:t>
            </a:r>
          </a:p>
          <a:p>
            <a:pPr lvl="1"/>
            <a:r>
              <a:rPr lang="en-US" sz="1600" dirty="0" smtClean="0">
                <a:solidFill>
                  <a:schemeClr val="tx2"/>
                </a:solidFill>
              </a:rPr>
              <a:t>Instrumented aircraft flying on a training range</a:t>
            </a:r>
          </a:p>
          <a:p>
            <a:r>
              <a:rPr lang="en-US" sz="1800" dirty="0" smtClean="0"/>
              <a:t>Virtual simulation – involves real people operating simulated systems. Virtual simulations inject human-in-the-loop in a central role by exercising motor control, decision skills, or communication skills, usually involving realistic 2D or 3D visualization.</a:t>
            </a:r>
          </a:p>
          <a:p>
            <a:pPr lvl="1"/>
            <a:r>
              <a:rPr lang="en-US" sz="1600" dirty="0" smtClean="0">
                <a:solidFill>
                  <a:schemeClr val="tx2"/>
                </a:solidFill>
              </a:rPr>
              <a:t>Tank simulator</a:t>
            </a:r>
          </a:p>
          <a:p>
            <a:r>
              <a:rPr lang="en-US" sz="1800" dirty="0" smtClean="0"/>
              <a:t>Constructive simulation - includes simulated people operating simulated systems. Real people stimulate (make inputs) to such simulations, but are not involved in determining the outcomes. A constructive simulation is a computer program.</a:t>
            </a:r>
          </a:p>
          <a:p>
            <a:pPr lvl="1"/>
            <a:r>
              <a:rPr lang="en-US" sz="1600" dirty="0" smtClean="0">
                <a:solidFill>
                  <a:schemeClr val="tx2"/>
                </a:solidFill>
              </a:rPr>
              <a:t>Semi-automated forces (SAF), computer-generated forces (CGF), or artificial intelligence (AI)</a:t>
            </a:r>
          </a:p>
          <a:p>
            <a:pPr lvl="1"/>
            <a:endParaRPr lang="en-US" sz="1600" dirty="0"/>
          </a:p>
        </p:txBody>
      </p:sp>
      <p:sp>
        <p:nvSpPr>
          <p:cNvPr id="4" name="Slide Number Placeholder 2"/>
          <p:cNvSpPr>
            <a:spLocks noGrp="1"/>
          </p:cNvSpPr>
          <p:nvPr>
            <p:ph type="sldNum" sz="quarter" idx="10"/>
          </p:nvPr>
        </p:nvSpPr>
        <p:spPr/>
        <p:txBody>
          <a:bodyPr/>
          <a:lstStyle/>
          <a:p>
            <a:fld id="{C0644197-3467-4B7C-BF57-D3DB3EF71303}" type="slidenum">
              <a:rPr lang="en-US" smtClean="0"/>
              <a:pPr/>
              <a:t>5</a:t>
            </a:fld>
            <a:endParaRPr lang="en-US" dirty="0"/>
          </a:p>
        </p:txBody>
      </p:sp>
    </p:spTree>
    <p:extLst>
      <p:ext uri="{BB962C8B-B14F-4D97-AF65-F5344CB8AC3E}">
        <p14:creationId xmlns:p14="http://schemas.microsoft.com/office/powerpoint/2010/main" val="430725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Variations of L + V + C</a:t>
            </a:r>
            <a:endParaRPr lang="en-US" dirty="0"/>
          </a:p>
        </p:txBody>
      </p:sp>
      <p:sp>
        <p:nvSpPr>
          <p:cNvPr id="3" name="Content Placeholder 2"/>
          <p:cNvSpPr>
            <a:spLocks noGrp="1"/>
          </p:cNvSpPr>
          <p:nvPr>
            <p:ph idx="1"/>
          </p:nvPr>
        </p:nvSpPr>
        <p:spPr>
          <a:xfrm>
            <a:off x="398585" y="1600200"/>
            <a:ext cx="8346830" cy="4495800"/>
          </a:xfrm>
        </p:spPr>
        <p:txBody>
          <a:bodyPr/>
          <a:lstStyle/>
          <a:p>
            <a:r>
              <a:rPr lang="en-US" sz="1800" dirty="0" smtClean="0"/>
              <a:t>Some individuals only consider simulation environments that use all of live + virtual + constructive together to be LVC.</a:t>
            </a:r>
          </a:p>
          <a:p>
            <a:r>
              <a:rPr lang="en-US" sz="1800" dirty="0" smtClean="0"/>
              <a:t>Some individuals consider simulation environments that use some combination of live, virtual, and constructive to be LVC.</a:t>
            </a:r>
          </a:p>
          <a:p>
            <a:pPr lvl="1"/>
            <a:r>
              <a:rPr lang="en-US" sz="1600" dirty="0" smtClean="0"/>
              <a:t>Sometimes only one way from one type to another, but not back</a:t>
            </a:r>
          </a:p>
          <a:p>
            <a:pPr lvl="2"/>
            <a:r>
              <a:rPr lang="en-US" sz="1400" dirty="0" smtClean="0"/>
              <a:t>E.g. live ground forces sending their position information to control the location of a constructive unit, but the live ground forces have no knowledge of the constructive environment</a:t>
            </a:r>
          </a:p>
          <a:p>
            <a:pPr lvl="1"/>
            <a:r>
              <a:rPr lang="en-US" sz="1600" dirty="0" smtClean="0"/>
              <a:t>Sometimes just virtual - virtual</a:t>
            </a:r>
          </a:p>
          <a:p>
            <a:pPr lvl="2"/>
            <a:r>
              <a:rPr lang="en-US" sz="1400" dirty="0" smtClean="0"/>
              <a:t>E.g. Supporting Arms Virtual Trainer (SAVT) – AV-8B simulator</a:t>
            </a:r>
          </a:p>
          <a:p>
            <a:pPr lvl="3"/>
            <a:r>
              <a:rPr lang="en-US" sz="1400" dirty="0" smtClean="0">
                <a:latin typeface="+mn-lt"/>
              </a:rPr>
              <a:t>But SAVT itself has a constructive SAF component</a:t>
            </a:r>
          </a:p>
          <a:p>
            <a:pPr lvl="1"/>
            <a:r>
              <a:rPr lang="en-US" sz="1600" dirty="0" smtClean="0"/>
              <a:t>Sometimes just constructive - constructive</a:t>
            </a:r>
          </a:p>
          <a:p>
            <a:pPr lvl="2"/>
            <a:r>
              <a:rPr lang="en-US" sz="1400" dirty="0" smtClean="0"/>
              <a:t>E.g. Marine Air Ground Task Force (MAGTF) Tactical Warfare Simulation (MTWS) – Joint Conflict and Tactical Simulation (JCATS) or OneSAF</a:t>
            </a:r>
          </a:p>
          <a:p>
            <a:r>
              <a:rPr lang="en-US" sz="1800" dirty="0" smtClean="0"/>
              <a:t>Others use the term LVC to refer to the technologies that support the development and execution of LVC simulation environments.</a:t>
            </a:r>
          </a:p>
          <a:p>
            <a:pPr lvl="1"/>
            <a:r>
              <a:rPr lang="en-US" sz="1600" dirty="0" smtClean="0"/>
              <a:t>I.e. a superset label that encompasses all M&amp;S to include a single instance of L, V, or C.</a:t>
            </a:r>
          </a:p>
          <a:p>
            <a:endParaRPr lang="en-US" sz="18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6</a:t>
            </a:fld>
            <a:endParaRPr lang="en-US" dirty="0"/>
          </a:p>
        </p:txBody>
      </p:sp>
    </p:spTree>
    <p:extLst>
      <p:ext uri="{BB962C8B-B14F-4D97-AF65-F5344CB8AC3E}">
        <p14:creationId xmlns:p14="http://schemas.microsoft.com/office/powerpoint/2010/main" val="1611198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and Applications of LVC</a:t>
            </a:r>
          </a:p>
        </p:txBody>
      </p:sp>
      <p:sp>
        <p:nvSpPr>
          <p:cNvPr id="3" name="Content Placeholder 2"/>
          <p:cNvSpPr>
            <a:spLocks noGrp="1"/>
          </p:cNvSpPr>
          <p:nvPr>
            <p:ph idx="1"/>
          </p:nvPr>
        </p:nvSpPr>
        <p:spPr>
          <a:xfrm>
            <a:off x="914400" y="1600200"/>
            <a:ext cx="7072313" cy="4495800"/>
          </a:xfrm>
        </p:spPr>
        <p:txBody>
          <a:bodyPr/>
          <a:lstStyle/>
          <a:p>
            <a:r>
              <a:rPr lang="en-US" sz="1600" dirty="0">
                <a:solidFill>
                  <a:srgbClr val="000000"/>
                </a:solidFill>
              </a:rPr>
              <a:t>Because the scope of LVC is so broad, theoretically it is applicable to all DoD and USMC missions supported by M&amp;S.</a:t>
            </a:r>
          </a:p>
          <a:p>
            <a:r>
              <a:rPr lang="en-US" sz="1600" dirty="0">
                <a:solidFill>
                  <a:srgbClr val="000000"/>
                </a:solidFill>
              </a:rPr>
              <a:t>In practice, LVC is applied predominantly to training, and test and evaluation (T&amp;E).</a:t>
            </a:r>
          </a:p>
          <a:p>
            <a:pPr lvl="1"/>
            <a:r>
              <a:rPr lang="en-US" sz="1400" dirty="0">
                <a:solidFill>
                  <a:schemeClr val="tx2"/>
                </a:solidFill>
              </a:rPr>
              <a:t>LVC in the acquisition community is emerging and the community is in the process of defining how to use LVC across the acquisition life cycle.</a:t>
            </a:r>
          </a:p>
          <a:p>
            <a:r>
              <a:rPr lang="en-US" sz="1600" dirty="0">
                <a:solidFill>
                  <a:srgbClr val="000000"/>
                </a:solidFill>
              </a:rPr>
              <a:t>While fully immersive, interactive environments are envisioned, the current reality is more limited and still requires considerable engineering effort to achieve.</a:t>
            </a:r>
          </a:p>
          <a:p>
            <a:pPr lvl="1"/>
            <a:r>
              <a:rPr lang="en-US" sz="1400" dirty="0">
                <a:solidFill>
                  <a:schemeClr val="tx2"/>
                </a:solidFill>
              </a:rPr>
              <a:t>Augmented Immersive Team Training (AITT) enables training of call-for-fire and close-air support by integrating the trainee in an augmented reality environment.</a:t>
            </a:r>
          </a:p>
          <a:p>
            <a:pPr lvl="2"/>
            <a:r>
              <a:rPr lang="en-US" sz="1400" dirty="0"/>
              <a:t>But it cannot yet incorporate in realistic environmental conditions, </a:t>
            </a:r>
            <a:r>
              <a:rPr lang="en-US" sz="1400" dirty="0" smtClean="0"/>
              <a:t>e.g. </a:t>
            </a:r>
            <a:r>
              <a:rPr lang="en-US" sz="1400" dirty="0"/>
              <a:t>sun/clouds effects on lighting and occlusion of virtual representations by real battlefield effects</a:t>
            </a:r>
            <a:endParaRPr lang="en-US" sz="1400" dirty="0">
              <a:solidFill>
                <a:srgbClr val="000000"/>
              </a:solidFill>
            </a:endParaRPr>
          </a:p>
          <a:p>
            <a:endParaRPr lang="en-US"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7</a:t>
            </a:fld>
            <a:endParaRPr lang="en-US" dirty="0"/>
          </a:p>
        </p:txBody>
      </p:sp>
      <p:sp>
        <p:nvSpPr>
          <p:cNvPr id="5" name="Rectangle 4"/>
          <p:cNvSpPr/>
          <p:nvPr/>
        </p:nvSpPr>
        <p:spPr>
          <a:xfrm>
            <a:off x="859861" y="5775023"/>
            <a:ext cx="7424279" cy="584775"/>
          </a:xfrm>
          <a:prstGeom prst="rect">
            <a:avLst/>
          </a:prstGeom>
          <a:solidFill>
            <a:srgbClr val="568FCF"/>
          </a:solidFill>
        </p:spPr>
        <p:txBody>
          <a:bodyPr wrap="square">
            <a:spAutoFit/>
          </a:bodyPr>
          <a:lstStyle/>
          <a:p>
            <a:r>
              <a:rPr lang="en-US" sz="1600" dirty="0" smtClean="0">
                <a:latin typeface="+mn-lt"/>
              </a:rPr>
              <a:t>Early, clear expectation </a:t>
            </a:r>
            <a:r>
              <a:rPr lang="en-US" sz="1600" dirty="0">
                <a:latin typeface="+mn-lt"/>
              </a:rPr>
              <a:t>management </a:t>
            </a:r>
            <a:r>
              <a:rPr lang="en-US" sz="1600" dirty="0" smtClean="0">
                <a:latin typeface="+mn-lt"/>
              </a:rPr>
              <a:t>is necessary and must precisely differentiate LVC component capabilities that can and cannot </a:t>
            </a:r>
            <a:r>
              <a:rPr lang="en-US" sz="1600" dirty="0">
                <a:latin typeface="+mn-lt"/>
              </a:rPr>
              <a:t>be </a:t>
            </a:r>
            <a:r>
              <a:rPr lang="en-US" sz="1600" dirty="0" smtClean="0">
                <a:latin typeface="+mn-lt"/>
              </a:rPr>
              <a:t>achieved.</a:t>
            </a:r>
            <a:endParaRPr lang="en-US" sz="1600" dirty="0">
              <a:latin typeface="+mn-lt"/>
            </a:endParaRPr>
          </a:p>
        </p:txBody>
      </p:sp>
    </p:spTree>
    <p:extLst>
      <p:ext uri="{BB962C8B-B14F-4D97-AF65-F5344CB8AC3E}">
        <p14:creationId xmlns:p14="http://schemas.microsoft.com/office/powerpoint/2010/main" val="421757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and Limitations of Live Simulation</a:t>
            </a:r>
            <a:endParaRPr lang="en-US" dirty="0"/>
          </a:p>
        </p:txBody>
      </p:sp>
      <p:sp>
        <p:nvSpPr>
          <p:cNvPr id="3" name="Content Placeholder 2"/>
          <p:cNvSpPr>
            <a:spLocks noGrp="1"/>
          </p:cNvSpPr>
          <p:nvPr>
            <p:ph idx="1"/>
          </p:nvPr>
        </p:nvSpPr>
        <p:spPr/>
        <p:txBody>
          <a:bodyPr/>
          <a:lstStyle/>
          <a:p>
            <a:r>
              <a:rPr lang="en-US" sz="2000" dirty="0" smtClean="0"/>
              <a:t>Using operational systems and capabilities in a live training environment tied with digital, real time feedback and debriefing is the traditional method of attaining the knowledge, skills, and abilities necessary for success in operational environments.  Live training is recognized as the most realistic and challenging domain because it:</a:t>
            </a:r>
          </a:p>
          <a:p>
            <a:pPr lvl="1"/>
            <a:r>
              <a:rPr lang="en-US" sz="1800" dirty="0" smtClean="0"/>
              <a:t>Attempts to fully exercise end-to-end demands of the system.</a:t>
            </a:r>
          </a:p>
          <a:p>
            <a:pPr lvl="1"/>
            <a:r>
              <a:rPr lang="en-US" sz="1800" dirty="0" smtClean="0"/>
              <a:t>Stimulates all five of the operator’s senses.</a:t>
            </a:r>
          </a:p>
          <a:p>
            <a:pPr lvl="1"/>
            <a:r>
              <a:rPr lang="en-US" sz="1800" dirty="0" smtClean="0"/>
              <a:t>Physiologically challenges the trainee.</a:t>
            </a:r>
          </a:p>
          <a:p>
            <a:pPr lvl="1"/>
            <a:r>
              <a:rPr lang="en-US" sz="1800" dirty="0" smtClean="0"/>
              <a:t>Takes place in environments similar to those that are expected to be encountered in combat.</a:t>
            </a:r>
          </a:p>
          <a:p>
            <a:r>
              <a:rPr lang="en-US" sz="2000" dirty="0" smtClean="0"/>
              <a:t>However, safety and security, cost, and other factors induce limitations in the use of live simulation.</a:t>
            </a:r>
          </a:p>
          <a:p>
            <a:endParaRPr lang="en-US" sz="20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8</a:t>
            </a:fld>
            <a:endParaRPr lang="en-US" dirty="0"/>
          </a:p>
        </p:txBody>
      </p:sp>
    </p:spTree>
    <p:extLst>
      <p:ext uri="{BB962C8B-B14F-4D97-AF65-F5344CB8AC3E}">
        <p14:creationId xmlns:p14="http://schemas.microsoft.com/office/powerpoint/2010/main" val="635436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Limitations of Live Simulation</a:t>
            </a:r>
            <a:endParaRPr lang="en-US" dirty="0"/>
          </a:p>
        </p:txBody>
      </p:sp>
      <p:sp>
        <p:nvSpPr>
          <p:cNvPr id="3" name="Content Placeholder 2"/>
          <p:cNvSpPr>
            <a:spLocks noGrp="1"/>
          </p:cNvSpPr>
          <p:nvPr>
            <p:ph idx="1"/>
          </p:nvPr>
        </p:nvSpPr>
        <p:spPr/>
        <p:txBody>
          <a:bodyPr/>
          <a:lstStyle/>
          <a:p>
            <a:r>
              <a:rPr lang="en-US" sz="1400" dirty="0" smtClean="0"/>
              <a:t>Being restricted to the boundaries and the physical environment of the event location (e.g., desert, mountainous, heavily vegetated, urban, etc.), to the physical conditions occurring during the event (day/night, weather, etc.), and to the number and types scenario stimuli (threats, injects, etc.) that can be simultaneously employed.</a:t>
            </a:r>
          </a:p>
          <a:p>
            <a:r>
              <a:rPr lang="en-US" sz="1400" dirty="0" smtClean="0"/>
              <a:t>Cost of providing neutral and white force activity replicating the intended operational environments.</a:t>
            </a:r>
          </a:p>
          <a:p>
            <a:r>
              <a:rPr lang="en-US" sz="1400" dirty="0" smtClean="0"/>
              <a:t>Cost of providing the depth and diversity of threat participation with flexibility to avoid scenario familiarity.</a:t>
            </a:r>
          </a:p>
          <a:p>
            <a:r>
              <a:rPr lang="en-US" sz="1400" dirty="0" smtClean="0"/>
              <a:t>Providing required joint participation (via substitution) when co-location or availability of appropriate live participation is not possible.</a:t>
            </a:r>
          </a:p>
          <a:p>
            <a:r>
              <a:rPr lang="en-US" sz="1400" dirty="0" smtClean="0"/>
              <a:t>Most operational systems are expensive to operate and include high overhead.</a:t>
            </a:r>
          </a:p>
          <a:p>
            <a:r>
              <a:rPr lang="en-US" sz="1400" dirty="0" smtClean="0"/>
              <a:t>Operational system “life” is often conserved for actual operational missions.</a:t>
            </a:r>
          </a:p>
          <a:p>
            <a:r>
              <a:rPr lang="en-US" sz="1400" dirty="0" smtClean="0"/>
              <a:t>The cost of travel of personnel and transportation of operational equipment, platforms, vehicles, and their required support systems to designated training areas or ranges.</a:t>
            </a:r>
          </a:p>
          <a:p>
            <a:r>
              <a:rPr lang="en-US" sz="1400" dirty="0" smtClean="0"/>
              <a:t>To be able to interact with synthetic entities, certain “ground-truth” information about the live assets and live environment must be measured and the resulting measurement data shared with the synthetic entities. </a:t>
            </a:r>
          </a:p>
          <a:p>
            <a:pPr lvl="1"/>
            <a:r>
              <a:rPr lang="en-US" sz="1200" dirty="0" smtClean="0"/>
              <a:t>However, there are practical limits on the scope, accuracy, and timeliness of ground-truth data sharing that can be achieved -- and this may result in unsatisfactory levels of interoperability.</a:t>
            </a:r>
          </a:p>
          <a:p>
            <a:endParaRPr lang="en-US" sz="1400" dirty="0"/>
          </a:p>
        </p:txBody>
      </p:sp>
      <p:sp>
        <p:nvSpPr>
          <p:cNvPr id="4" name="Slide Number Placeholder 3"/>
          <p:cNvSpPr>
            <a:spLocks noGrp="1"/>
          </p:cNvSpPr>
          <p:nvPr>
            <p:ph type="sldNum" sz="quarter" idx="10"/>
          </p:nvPr>
        </p:nvSpPr>
        <p:spPr/>
        <p:txBody>
          <a:bodyPr/>
          <a:lstStyle/>
          <a:p>
            <a:fld id="{C0644197-3467-4B7C-BF57-D3DB3EF71303}" type="slidenum">
              <a:rPr lang="en-US" smtClean="0"/>
              <a:pPr/>
              <a:t>9</a:t>
            </a:fld>
            <a:endParaRPr lang="en-US" dirty="0"/>
          </a:p>
        </p:txBody>
      </p:sp>
    </p:spTree>
    <p:extLst>
      <p:ext uri="{BB962C8B-B14F-4D97-AF65-F5344CB8AC3E}">
        <p14:creationId xmlns:p14="http://schemas.microsoft.com/office/powerpoint/2010/main" val="270069515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plate MAA">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Template MA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99FF"/>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rgbClr val="3399FF"/>
        </a:solidFill>
        <a:ln w="9525" cap="flat" cmpd="sng" algn="ctr">
          <a:solidFill>
            <a:schemeClr val="tx1"/>
          </a:solidFill>
          <a:prstDash val="solid"/>
          <a:round/>
          <a:headEnd type="none" w="med" len="med"/>
          <a:tailEnd type="none" w="med" len="med"/>
        </a:ln>
        <a:effectLst/>
      </a:spPr>
      <a:bodyPr vert="horz" wrap="square" lIns="0" tIns="0" rIns="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emplate MA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plate MA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MA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MA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MA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MA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plate MA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18161</TotalTime>
  <Words>2760</Words>
  <Application>Microsoft Office PowerPoint</Application>
  <PresentationFormat>On-screen Show (4:3)</PresentationFormat>
  <Paragraphs>155</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1_Template MAA</vt:lpstr>
      <vt:lpstr>Live-Virtual-Constructive (LVC) Overview</vt:lpstr>
      <vt:lpstr>Class Outline</vt:lpstr>
      <vt:lpstr>Training Goal</vt:lpstr>
      <vt:lpstr>Training Objectives</vt:lpstr>
      <vt:lpstr>Authoritative LVC Definitions</vt:lpstr>
      <vt:lpstr>Variations of L + V + C</vt:lpstr>
      <vt:lpstr>Purpose and Applications of LVC</vt:lpstr>
      <vt:lpstr>Uses and Limitations of Live Simulation</vt:lpstr>
      <vt:lpstr>Specific Limitations of Live Simulation</vt:lpstr>
      <vt:lpstr>Uses and Limitations of Virtual Simulation</vt:lpstr>
      <vt:lpstr>Specific Limitations of Virtual Simulation</vt:lpstr>
      <vt:lpstr>Uses and Limitations of Constructive Simulation</vt:lpstr>
      <vt:lpstr>Specific Limitations of Constructive Simulation</vt:lpstr>
      <vt:lpstr>Live Virtual Constructive Architecture Roadmap (LVCAR)</vt:lpstr>
      <vt:lpstr>References</vt:lpstr>
    </vt:vector>
  </TitlesOfParts>
  <Company>MCCDC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SawyersWA</dc:creator>
  <cp:lastModifiedBy>Eric Whittington</cp:lastModifiedBy>
  <cp:revision>410</cp:revision>
  <dcterms:created xsi:type="dcterms:W3CDTF">2003-02-14T12:25:14Z</dcterms:created>
  <dcterms:modified xsi:type="dcterms:W3CDTF">2015-11-16T20:55:39Z</dcterms:modified>
</cp:coreProperties>
</file>