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14" r:id="rId5"/>
  </p:sldMasterIdLst>
  <p:notesMasterIdLst>
    <p:notesMasterId r:id="rId39"/>
  </p:notesMasterIdLst>
  <p:handoutMasterIdLst>
    <p:handoutMasterId r:id="rId40"/>
  </p:handoutMasterIdLst>
  <p:sldIdLst>
    <p:sldId id="1160" r:id="rId6"/>
    <p:sldId id="1084" r:id="rId7"/>
    <p:sldId id="1242" r:id="rId8"/>
    <p:sldId id="1167" r:id="rId9"/>
    <p:sldId id="1189" r:id="rId10"/>
    <p:sldId id="1188" r:id="rId11"/>
    <p:sldId id="1243" r:id="rId12"/>
    <p:sldId id="1245" r:id="rId13"/>
    <p:sldId id="1190" r:id="rId14"/>
    <p:sldId id="1232" r:id="rId15"/>
    <p:sldId id="1239" r:id="rId16"/>
    <p:sldId id="1226" r:id="rId17"/>
    <p:sldId id="1233" r:id="rId18"/>
    <p:sldId id="1223" r:id="rId19"/>
    <p:sldId id="1234" r:id="rId20"/>
    <p:sldId id="1229" r:id="rId21"/>
    <p:sldId id="1241" r:id="rId22"/>
    <p:sldId id="1235" r:id="rId23"/>
    <p:sldId id="1212" r:id="rId24"/>
    <p:sldId id="1174" r:id="rId25"/>
    <p:sldId id="1061" r:id="rId26"/>
    <p:sldId id="1128" r:id="rId27"/>
    <p:sldId id="1129" r:id="rId28"/>
    <p:sldId id="1244" r:id="rId29"/>
    <p:sldId id="1090" r:id="rId30"/>
    <p:sldId id="1236" r:id="rId31"/>
    <p:sldId id="1230" r:id="rId32"/>
    <p:sldId id="1221" r:id="rId33"/>
    <p:sldId id="1237" r:id="rId34"/>
    <p:sldId id="1191" r:id="rId35"/>
    <p:sldId id="1116" r:id="rId36"/>
    <p:sldId id="1238" r:id="rId37"/>
    <p:sldId id="1217" r:id="rId38"/>
  </p:sldIdLst>
  <p:sldSz cx="9144000" cy="6858000" type="screen4x3"/>
  <p:notesSz cx="7023100" cy="9309100"/>
  <p:defaultTextStyle>
    <a:defPPr>
      <a:defRPr lang="en-US"/>
    </a:defPPr>
    <a:lvl1pPr algn="l" rtl="0" eaLnBrk="0" fontAlgn="base" hangingPunct="0">
      <a:spcBef>
        <a:spcPct val="0"/>
      </a:spcBef>
      <a:spcAft>
        <a:spcPct val="0"/>
      </a:spcAft>
      <a:defRPr sz="1000" kern="1200">
        <a:solidFill>
          <a:schemeClr val="tx1"/>
        </a:solidFill>
        <a:latin typeface="Arial" charset="0"/>
        <a:ea typeface="+mn-ea"/>
        <a:cs typeface="+mn-cs"/>
      </a:defRPr>
    </a:lvl1pPr>
    <a:lvl2pPr marL="457200" algn="l" rtl="0" eaLnBrk="0" fontAlgn="base" hangingPunct="0">
      <a:spcBef>
        <a:spcPct val="0"/>
      </a:spcBef>
      <a:spcAft>
        <a:spcPct val="0"/>
      </a:spcAft>
      <a:defRPr sz="1000" kern="1200">
        <a:solidFill>
          <a:schemeClr val="tx1"/>
        </a:solidFill>
        <a:latin typeface="Arial" charset="0"/>
        <a:ea typeface="+mn-ea"/>
        <a:cs typeface="+mn-cs"/>
      </a:defRPr>
    </a:lvl2pPr>
    <a:lvl3pPr marL="914400" algn="l" rtl="0" eaLnBrk="0" fontAlgn="base" hangingPunct="0">
      <a:spcBef>
        <a:spcPct val="0"/>
      </a:spcBef>
      <a:spcAft>
        <a:spcPct val="0"/>
      </a:spcAft>
      <a:defRPr sz="1000" kern="1200">
        <a:solidFill>
          <a:schemeClr val="tx1"/>
        </a:solidFill>
        <a:latin typeface="Arial" charset="0"/>
        <a:ea typeface="+mn-ea"/>
        <a:cs typeface="+mn-cs"/>
      </a:defRPr>
    </a:lvl3pPr>
    <a:lvl4pPr marL="1371600" algn="l" rtl="0" eaLnBrk="0" fontAlgn="base" hangingPunct="0">
      <a:spcBef>
        <a:spcPct val="0"/>
      </a:spcBef>
      <a:spcAft>
        <a:spcPct val="0"/>
      </a:spcAft>
      <a:defRPr sz="1000" kern="1200">
        <a:solidFill>
          <a:schemeClr val="tx1"/>
        </a:solidFill>
        <a:latin typeface="Arial" charset="0"/>
        <a:ea typeface="+mn-ea"/>
        <a:cs typeface="+mn-cs"/>
      </a:defRPr>
    </a:lvl4pPr>
    <a:lvl5pPr marL="1828800" algn="l" rtl="0" eaLnBrk="0" fontAlgn="base" hangingPunct="0">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9966FF"/>
    <a:srgbClr val="99CC00"/>
    <a:srgbClr val="CC99FF"/>
    <a:srgbClr val="9933FF"/>
    <a:srgbClr val="FF7C80"/>
    <a:srgbClr val="FFFF99"/>
    <a:srgbClr val="00FF00"/>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8FF1AB-008D-4FBC-8DD3-1E36378F8DA0}" v="9" dt="2023-02-24T16:01:05.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10" autoAdjust="0"/>
    <p:restoredTop sz="94892" autoAdjust="0"/>
  </p:normalViewPr>
  <p:slideViewPr>
    <p:cSldViewPr snapToGrid="0">
      <p:cViewPr varScale="1">
        <p:scale>
          <a:sx n="112" d="100"/>
          <a:sy n="112" d="100"/>
        </p:scale>
        <p:origin x="1854" y="126"/>
      </p:cViewPr>
      <p:guideLst>
        <p:guide orient="horz" pos="2160"/>
        <p:guide pos="2880"/>
      </p:guideLst>
    </p:cSldViewPr>
  </p:slideViewPr>
  <p:outlineViewPr>
    <p:cViewPr>
      <p:scale>
        <a:sx n="66" d="100"/>
        <a:sy n="66" d="100"/>
      </p:scale>
      <p:origin x="0" y="0"/>
    </p:cViewPr>
  </p:outlineViewPr>
  <p:notesTextViewPr>
    <p:cViewPr>
      <p:scale>
        <a:sx n="50" d="100"/>
        <a:sy n="50" d="100"/>
      </p:scale>
      <p:origin x="0" y="0"/>
    </p:cViewPr>
  </p:notesTextViewPr>
  <p:sorterViewPr>
    <p:cViewPr>
      <p:scale>
        <a:sx n="110" d="100"/>
        <a:sy n="110" d="100"/>
      </p:scale>
      <p:origin x="0" y="-1416"/>
    </p:cViewPr>
  </p:sorterViewPr>
  <p:notesViewPr>
    <p:cSldViewPr snapToGrid="0">
      <p:cViewPr>
        <p:scale>
          <a:sx n="100" d="100"/>
          <a:sy n="100" d="100"/>
        </p:scale>
        <p:origin x="2784" y="-43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man CIV Maryroi F" userId="b72c548d-6ac8-42cd-b93f-d95aa8d41cf5" providerId="ADAL" clId="{998FF1AB-008D-4FBC-8DD3-1E36378F8DA0}"/>
    <pc:docChg chg="undo custSel delSld modSld sldOrd">
      <pc:chgData name="Goldman CIV Maryroi F" userId="b72c548d-6ac8-42cd-b93f-d95aa8d41cf5" providerId="ADAL" clId="{998FF1AB-008D-4FBC-8DD3-1E36378F8DA0}" dt="2023-02-24T16:08:05.979" v="219" actId="2696"/>
      <pc:docMkLst>
        <pc:docMk/>
      </pc:docMkLst>
      <pc:sldChg chg="modSp mod">
        <pc:chgData name="Goldman CIV Maryroi F" userId="b72c548d-6ac8-42cd-b93f-d95aa8d41cf5" providerId="ADAL" clId="{998FF1AB-008D-4FBC-8DD3-1E36378F8DA0}" dt="2023-02-24T16:01:56.814" v="202" actId="1076"/>
        <pc:sldMkLst>
          <pc:docMk/>
          <pc:sldMk cId="3609295507" sldId="1160"/>
        </pc:sldMkLst>
        <pc:spChg chg="mod">
          <ac:chgData name="Goldman CIV Maryroi F" userId="b72c548d-6ac8-42cd-b93f-d95aa8d41cf5" providerId="ADAL" clId="{998FF1AB-008D-4FBC-8DD3-1E36378F8DA0}" dt="2023-02-24T16:01:56.814" v="202" actId="1076"/>
          <ac:spMkLst>
            <pc:docMk/>
            <pc:sldMk cId="3609295507" sldId="1160"/>
            <ac:spMk id="2" creationId="{00000000-0000-0000-0000-000000000000}"/>
          </ac:spMkLst>
        </pc:spChg>
        <pc:spChg chg="mod">
          <ac:chgData name="Goldman CIV Maryroi F" userId="b72c548d-6ac8-42cd-b93f-d95aa8d41cf5" providerId="ADAL" clId="{998FF1AB-008D-4FBC-8DD3-1E36378F8DA0}" dt="2023-02-24T16:00:12.968" v="156" actId="6549"/>
          <ac:spMkLst>
            <pc:docMk/>
            <pc:sldMk cId="3609295507" sldId="1160"/>
            <ac:spMk id="8" creationId="{00000000-0000-0000-0000-000000000000}"/>
          </ac:spMkLst>
        </pc:spChg>
      </pc:sldChg>
      <pc:sldChg chg="modSp del mod">
        <pc:chgData name="Goldman CIV Maryroi F" userId="b72c548d-6ac8-42cd-b93f-d95aa8d41cf5" providerId="ADAL" clId="{998FF1AB-008D-4FBC-8DD3-1E36378F8DA0}" dt="2023-02-24T15:55:37.598" v="120" actId="2696"/>
        <pc:sldMkLst>
          <pc:docMk/>
          <pc:sldMk cId="1584089705" sldId="1169"/>
        </pc:sldMkLst>
        <pc:spChg chg="mod">
          <ac:chgData name="Goldman CIV Maryroi F" userId="b72c548d-6ac8-42cd-b93f-d95aa8d41cf5" providerId="ADAL" clId="{998FF1AB-008D-4FBC-8DD3-1E36378F8DA0}" dt="2023-02-24T15:54:50.398" v="119" actId="20577"/>
          <ac:spMkLst>
            <pc:docMk/>
            <pc:sldMk cId="1584089705" sldId="1169"/>
            <ac:spMk id="1311746" creationId="{00000000-0000-0000-0000-000000000000}"/>
          </ac:spMkLst>
        </pc:spChg>
      </pc:sldChg>
      <pc:sldChg chg="del">
        <pc:chgData name="Goldman CIV Maryroi F" userId="b72c548d-6ac8-42cd-b93f-d95aa8d41cf5" providerId="ADAL" clId="{998FF1AB-008D-4FBC-8DD3-1E36378F8DA0}" dt="2023-02-24T15:52:56.181" v="113" actId="2696"/>
        <pc:sldMkLst>
          <pc:docMk/>
          <pc:sldMk cId="2172061457" sldId="1177"/>
        </pc:sldMkLst>
      </pc:sldChg>
      <pc:sldChg chg="addSp delSp modSp mod">
        <pc:chgData name="Goldman CIV Maryroi F" userId="b72c548d-6ac8-42cd-b93f-d95aa8d41cf5" providerId="ADAL" clId="{998FF1AB-008D-4FBC-8DD3-1E36378F8DA0}" dt="2023-02-24T15:49:13.948" v="91" actId="21"/>
        <pc:sldMkLst>
          <pc:docMk/>
          <pc:sldMk cId="1449080140" sldId="1188"/>
        </pc:sldMkLst>
        <pc:spChg chg="mod">
          <ac:chgData name="Goldman CIV Maryroi F" userId="b72c548d-6ac8-42cd-b93f-d95aa8d41cf5" providerId="ADAL" clId="{998FF1AB-008D-4FBC-8DD3-1E36378F8DA0}" dt="2023-02-24T15:29:34.284" v="58" actId="1076"/>
          <ac:spMkLst>
            <pc:docMk/>
            <pc:sldMk cId="1449080140" sldId="1188"/>
            <ac:spMk id="3" creationId="{00000000-0000-0000-0000-000000000000}"/>
          </ac:spMkLst>
        </pc:spChg>
        <pc:spChg chg="add mod ord">
          <ac:chgData name="Goldman CIV Maryroi F" userId="b72c548d-6ac8-42cd-b93f-d95aa8d41cf5" providerId="ADAL" clId="{998FF1AB-008D-4FBC-8DD3-1E36378F8DA0}" dt="2023-02-24T15:29:50.784" v="64" actId="166"/>
          <ac:spMkLst>
            <pc:docMk/>
            <pc:sldMk cId="1449080140" sldId="1188"/>
            <ac:spMk id="7" creationId="{8460BE8D-B64B-4776-848A-EACDA937BDC1}"/>
          </ac:spMkLst>
        </pc:spChg>
        <pc:spChg chg="add mod">
          <ac:chgData name="Goldman CIV Maryroi F" userId="b72c548d-6ac8-42cd-b93f-d95aa8d41cf5" providerId="ADAL" clId="{998FF1AB-008D-4FBC-8DD3-1E36378F8DA0}" dt="2023-02-24T15:30:37.256" v="72" actId="6549"/>
          <ac:spMkLst>
            <pc:docMk/>
            <pc:sldMk cId="1449080140" sldId="1188"/>
            <ac:spMk id="8" creationId="{13049603-BDC9-B7B9-3C33-BD2A14B8E874}"/>
          </ac:spMkLst>
        </pc:spChg>
        <pc:spChg chg="mod">
          <ac:chgData name="Goldman CIV Maryroi F" userId="b72c548d-6ac8-42cd-b93f-d95aa8d41cf5" providerId="ADAL" clId="{998FF1AB-008D-4FBC-8DD3-1E36378F8DA0}" dt="2023-02-24T15:49:05.423" v="89" actId="207"/>
          <ac:spMkLst>
            <pc:docMk/>
            <pc:sldMk cId="1449080140" sldId="1188"/>
            <ac:spMk id="27" creationId="{00000000-0000-0000-0000-000000000000}"/>
          </ac:spMkLst>
        </pc:spChg>
        <pc:spChg chg="mod">
          <ac:chgData name="Goldman CIV Maryroi F" userId="b72c548d-6ac8-42cd-b93f-d95aa8d41cf5" providerId="ADAL" clId="{998FF1AB-008D-4FBC-8DD3-1E36378F8DA0}" dt="2023-02-24T15:28:51.728" v="55" actId="14100"/>
          <ac:spMkLst>
            <pc:docMk/>
            <pc:sldMk cId="1449080140" sldId="1188"/>
            <ac:spMk id="28" creationId="{00000000-0000-0000-0000-000000000000}"/>
          </ac:spMkLst>
        </pc:spChg>
        <pc:spChg chg="mod">
          <ac:chgData name="Goldman CIV Maryroi F" userId="b72c548d-6ac8-42cd-b93f-d95aa8d41cf5" providerId="ADAL" clId="{998FF1AB-008D-4FBC-8DD3-1E36378F8DA0}" dt="2023-02-24T15:30:48.411" v="74" actId="1076"/>
          <ac:spMkLst>
            <pc:docMk/>
            <pc:sldMk cId="1449080140" sldId="1188"/>
            <ac:spMk id="30" creationId="{00000000-0000-0000-0000-000000000000}"/>
          </ac:spMkLst>
        </pc:spChg>
        <pc:spChg chg="mod">
          <ac:chgData name="Goldman CIV Maryroi F" userId="b72c548d-6ac8-42cd-b93f-d95aa8d41cf5" providerId="ADAL" clId="{998FF1AB-008D-4FBC-8DD3-1E36378F8DA0}" dt="2023-02-24T15:30:01.054" v="66" actId="1076"/>
          <ac:spMkLst>
            <pc:docMk/>
            <pc:sldMk cId="1449080140" sldId="1188"/>
            <ac:spMk id="31" creationId="{00000000-0000-0000-0000-000000000000}"/>
          </ac:spMkLst>
        </pc:spChg>
        <pc:spChg chg="mod">
          <ac:chgData name="Goldman CIV Maryroi F" userId="b72c548d-6ac8-42cd-b93f-d95aa8d41cf5" providerId="ADAL" clId="{998FF1AB-008D-4FBC-8DD3-1E36378F8DA0}" dt="2023-02-24T15:30:41.435" v="73" actId="1076"/>
          <ac:spMkLst>
            <pc:docMk/>
            <pc:sldMk cId="1449080140" sldId="1188"/>
            <ac:spMk id="39" creationId="{00000000-0000-0000-0000-000000000000}"/>
          </ac:spMkLst>
        </pc:spChg>
        <pc:spChg chg="mod">
          <ac:chgData name="Goldman CIV Maryroi F" userId="b72c548d-6ac8-42cd-b93f-d95aa8d41cf5" providerId="ADAL" clId="{998FF1AB-008D-4FBC-8DD3-1E36378F8DA0}" dt="2023-02-24T15:28:56.983" v="56" actId="1076"/>
          <ac:spMkLst>
            <pc:docMk/>
            <pc:sldMk cId="1449080140" sldId="1188"/>
            <ac:spMk id="40" creationId="{00000000-0000-0000-0000-000000000000}"/>
          </ac:spMkLst>
        </pc:spChg>
        <pc:spChg chg="mod">
          <ac:chgData name="Goldman CIV Maryroi F" userId="b72c548d-6ac8-42cd-b93f-d95aa8d41cf5" providerId="ADAL" clId="{998FF1AB-008D-4FBC-8DD3-1E36378F8DA0}" dt="2023-02-24T15:31:03.821" v="80" actId="6549"/>
          <ac:spMkLst>
            <pc:docMk/>
            <pc:sldMk cId="1449080140" sldId="1188"/>
            <ac:spMk id="41" creationId="{00000000-0000-0000-0000-000000000000}"/>
          </ac:spMkLst>
        </pc:spChg>
        <pc:spChg chg="mod">
          <ac:chgData name="Goldman CIV Maryroi F" userId="b72c548d-6ac8-42cd-b93f-d95aa8d41cf5" providerId="ADAL" clId="{998FF1AB-008D-4FBC-8DD3-1E36378F8DA0}" dt="2023-02-24T15:30:52.995" v="76" actId="20577"/>
          <ac:spMkLst>
            <pc:docMk/>
            <pc:sldMk cId="1449080140" sldId="1188"/>
            <ac:spMk id="42" creationId="{00000000-0000-0000-0000-000000000000}"/>
          </ac:spMkLst>
        </pc:spChg>
        <pc:spChg chg="mod">
          <ac:chgData name="Goldman CIV Maryroi F" userId="b72c548d-6ac8-42cd-b93f-d95aa8d41cf5" providerId="ADAL" clId="{998FF1AB-008D-4FBC-8DD3-1E36378F8DA0}" dt="2023-02-24T15:30:56.811" v="78" actId="6549"/>
          <ac:spMkLst>
            <pc:docMk/>
            <pc:sldMk cId="1449080140" sldId="1188"/>
            <ac:spMk id="46" creationId="{00000000-0000-0000-0000-000000000000}"/>
          </ac:spMkLst>
        </pc:spChg>
        <pc:spChg chg="mod">
          <ac:chgData name="Goldman CIV Maryroi F" userId="b72c548d-6ac8-42cd-b93f-d95aa8d41cf5" providerId="ADAL" clId="{998FF1AB-008D-4FBC-8DD3-1E36378F8DA0}" dt="2023-02-24T15:26:56.601" v="46" actId="20577"/>
          <ac:spMkLst>
            <pc:docMk/>
            <pc:sldMk cId="1449080140" sldId="1188"/>
            <ac:spMk id="1169418" creationId="{00000000-0000-0000-0000-000000000000}"/>
          </ac:spMkLst>
        </pc:spChg>
        <pc:cxnChg chg="add del mod">
          <ac:chgData name="Goldman CIV Maryroi F" userId="b72c548d-6ac8-42cd-b93f-d95aa8d41cf5" providerId="ADAL" clId="{998FF1AB-008D-4FBC-8DD3-1E36378F8DA0}" dt="2023-02-24T15:49:13.948" v="91" actId="21"/>
          <ac:cxnSpMkLst>
            <pc:docMk/>
            <pc:sldMk cId="1449080140" sldId="1188"/>
            <ac:cxnSpMk id="9" creationId="{1098D181-3BC0-91F4-5DCB-92D33AD10733}"/>
          </ac:cxnSpMkLst>
        </pc:cxnChg>
        <pc:cxnChg chg="add del mod">
          <ac:chgData name="Goldman CIV Maryroi F" userId="b72c548d-6ac8-42cd-b93f-d95aa8d41cf5" providerId="ADAL" clId="{998FF1AB-008D-4FBC-8DD3-1E36378F8DA0}" dt="2023-02-24T15:49:10.608" v="90" actId="21"/>
          <ac:cxnSpMkLst>
            <pc:docMk/>
            <pc:sldMk cId="1449080140" sldId="1188"/>
            <ac:cxnSpMk id="11" creationId="{6A9E601E-A0C3-5996-B83A-355BFDED55F4}"/>
          </ac:cxnSpMkLst>
        </pc:cxnChg>
      </pc:sldChg>
      <pc:sldChg chg="modSp mod">
        <pc:chgData name="Goldman CIV Maryroi F" userId="b72c548d-6ac8-42cd-b93f-d95aa8d41cf5" providerId="ADAL" clId="{998FF1AB-008D-4FBC-8DD3-1E36378F8DA0}" dt="2023-02-24T16:07:16.688" v="210" actId="20577"/>
        <pc:sldMkLst>
          <pc:docMk/>
          <pc:sldMk cId="2962876701" sldId="1191"/>
        </pc:sldMkLst>
        <pc:spChg chg="mod">
          <ac:chgData name="Goldman CIV Maryroi F" userId="b72c548d-6ac8-42cd-b93f-d95aa8d41cf5" providerId="ADAL" clId="{998FF1AB-008D-4FBC-8DD3-1E36378F8DA0}" dt="2023-02-24T16:06:23.047" v="205" actId="6549"/>
          <ac:spMkLst>
            <pc:docMk/>
            <pc:sldMk cId="2962876701" sldId="1191"/>
            <ac:spMk id="50" creationId="{00000000-0000-0000-0000-000000000000}"/>
          </ac:spMkLst>
        </pc:spChg>
        <pc:spChg chg="mod">
          <ac:chgData name="Goldman CIV Maryroi F" userId="b72c548d-6ac8-42cd-b93f-d95aa8d41cf5" providerId="ADAL" clId="{998FF1AB-008D-4FBC-8DD3-1E36378F8DA0}" dt="2023-02-24T16:07:16.688" v="210" actId="20577"/>
          <ac:spMkLst>
            <pc:docMk/>
            <pc:sldMk cId="2962876701" sldId="1191"/>
            <ac:spMk id="53" creationId="{00000000-0000-0000-0000-000000000000}"/>
          </ac:spMkLst>
        </pc:spChg>
      </pc:sldChg>
      <pc:sldChg chg="del">
        <pc:chgData name="Goldman CIV Maryroi F" userId="b72c548d-6ac8-42cd-b93f-d95aa8d41cf5" providerId="ADAL" clId="{998FF1AB-008D-4FBC-8DD3-1E36378F8DA0}" dt="2023-02-24T15:23:56.237" v="0" actId="2696"/>
        <pc:sldMkLst>
          <pc:docMk/>
          <pc:sldMk cId="1753451142" sldId="1193"/>
        </pc:sldMkLst>
      </pc:sldChg>
      <pc:sldChg chg="del">
        <pc:chgData name="Goldman CIV Maryroi F" userId="b72c548d-6ac8-42cd-b93f-d95aa8d41cf5" providerId="ADAL" clId="{998FF1AB-008D-4FBC-8DD3-1E36378F8DA0}" dt="2023-02-24T15:57:02.495" v="148" actId="2696"/>
        <pc:sldMkLst>
          <pc:docMk/>
          <pc:sldMk cId="726576802" sldId="1218"/>
        </pc:sldMkLst>
      </pc:sldChg>
      <pc:sldChg chg="modSp del mod">
        <pc:chgData name="Goldman CIV Maryroi F" userId="b72c548d-6ac8-42cd-b93f-d95aa8d41cf5" providerId="ADAL" clId="{998FF1AB-008D-4FBC-8DD3-1E36378F8DA0}" dt="2023-02-24T15:50:29.149" v="99" actId="2696"/>
        <pc:sldMkLst>
          <pc:docMk/>
          <pc:sldMk cId="2666787941" sldId="1220"/>
        </pc:sldMkLst>
        <pc:spChg chg="mod">
          <ac:chgData name="Goldman CIV Maryroi F" userId="b72c548d-6ac8-42cd-b93f-d95aa8d41cf5" providerId="ADAL" clId="{998FF1AB-008D-4FBC-8DD3-1E36378F8DA0}" dt="2023-02-24T15:49:57.644" v="98" actId="6549"/>
          <ac:spMkLst>
            <pc:docMk/>
            <pc:sldMk cId="2666787941" sldId="1220"/>
            <ac:spMk id="5" creationId="{00000000-0000-0000-0000-000000000000}"/>
          </ac:spMkLst>
        </pc:spChg>
      </pc:sldChg>
      <pc:sldChg chg="ord">
        <pc:chgData name="Goldman CIV Maryroi F" userId="b72c548d-6ac8-42cd-b93f-d95aa8d41cf5" providerId="ADAL" clId="{998FF1AB-008D-4FBC-8DD3-1E36378F8DA0}" dt="2023-02-24T15:57:55.564" v="150"/>
        <pc:sldMkLst>
          <pc:docMk/>
          <pc:sldMk cId="2668338989" sldId="1229"/>
        </pc:sldMkLst>
      </pc:sldChg>
      <pc:sldChg chg="del">
        <pc:chgData name="Goldman CIV Maryroi F" userId="b72c548d-6ac8-42cd-b93f-d95aa8d41cf5" providerId="ADAL" clId="{998FF1AB-008D-4FBC-8DD3-1E36378F8DA0}" dt="2023-02-24T15:58:47.502" v="151" actId="2696"/>
        <pc:sldMkLst>
          <pc:docMk/>
          <pc:sldMk cId="659508573" sldId="1231"/>
        </pc:sldMkLst>
      </pc:sldChg>
      <pc:sldChg chg="modSp mod">
        <pc:chgData name="Goldman CIV Maryroi F" userId="b72c548d-6ac8-42cd-b93f-d95aa8d41cf5" providerId="ADAL" clId="{998FF1AB-008D-4FBC-8DD3-1E36378F8DA0}" dt="2023-02-24T16:07:35.353" v="218" actId="20577"/>
        <pc:sldMkLst>
          <pc:docMk/>
          <pc:sldMk cId="4128226501" sldId="1237"/>
        </pc:sldMkLst>
        <pc:spChg chg="mod">
          <ac:chgData name="Goldman CIV Maryroi F" userId="b72c548d-6ac8-42cd-b93f-d95aa8d41cf5" providerId="ADAL" clId="{998FF1AB-008D-4FBC-8DD3-1E36378F8DA0}" dt="2023-02-24T16:07:35.353" v="218" actId="20577"/>
          <ac:spMkLst>
            <pc:docMk/>
            <pc:sldMk cId="4128226501" sldId="1237"/>
            <ac:spMk id="5" creationId="{00000000-0000-0000-0000-000000000000}"/>
          </ac:spMkLst>
        </pc:spChg>
      </pc:sldChg>
      <pc:sldChg chg="del">
        <pc:chgData name="Goldman CIV Maryroi F" userId="b72c548d-6ac8-42cd-b93f-d95aa8d41cf5" providerId="ADAL" clId="{998FF1AB-008D-4FBC-8DD3-1E36378F8DA0}" dt="2023-02-24T16:08:05.979" v="219" actId="2696"/>
        <pc:sldMkLst>
          <pc:docMk/>
          <pc:sldMk cId="342698218" sldId="1240"/>
        </pc:sldMkLst>
      </pc:sldChg>
      <pc:sldChg chg="modSp mod">
        <pc:chgData name="Goldman CIV Maryroi F" userId="b72c548d-6ac8-42cd-b93f-d95aa8d41cf5" providerId="ADAL" clId="{998FF1AB-008D-4FBC-8DD3-1E36378F8DA0}" dt="2023-02-24T15:51:43.988" v="112" actId="6549"/>
        <pc:sldMkLst>
          <pc:docMk/>
          <pc:sldMk cId="2946768450" sldId="1241"/>
        </pc:sldMkLst>
        <pc:spChg chg="mod">
          <ac:chgData name="Goldman CIV Maryroi F" userId="b72c548d-6ac8-42cd-b93f-d95aa8d41cf5" providerId="ADAL" clId="{998FF1AB-008D-4FBC-8DD3-1E36378F8DA0}" dt="2023-02-24T15:51:43.988" v="112" actId="6549"/>
          <ac:spMkLst>
            <pc:docMk/>
            <pc:sldMk cId="2946768450" sldId="1241"/>
            <ac:spMk id="6" creationId="{00000000-0000-0000-0000-000000000000}"/>
          </ac:spMkLst>
        </pc:spChg>
      </pc:sldChg>
      <pc:sldChg chg="modSp mod">
        <pc:chgData name="Goldman CIV Maryroi F" userId="b72c548d-6ac8-42cd-b93f-d95aa8d41cf5" providerId="ADAL" clId="{998FF1AB-008D-4FBC-8DD3-1E36378F8DA0}" dt="2023-02-24T15:56:07.199" v="147" actId="6549"/>
        <pc:sldMkLst>
          <pc:docMk/>
          <pc:sldMk cId="1996888217" sldId="1245"/>
        </pc:sldMkLst>
        <pc:spChg chg="mod">
          <ac:chgData name="Goldman CIV Maryroi F" userId="b72c548d-6ac8-42cd-b93f-d95aa8d41cf5" providerId="ADAL" clId="{998FF1AB-008D-4FBC-8DD3-1E36378F8DA0}" dt="2023-02-24T15:56:07.199" v="147" actId="6549"/>
          <ac:spMkLst>
            <pc:docMk/>
            <pc:sldMk cId="1996888217" sldId="1245"/>
            <ac:spMk id="2" creationId="{FBB0B793-6CCD-C979-8701-0ACA861D1BB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1"/>
            <a:ext cx="3044615" cy="466884"/>
          </a:xfrm>
          <a:prstGeom prst="rect">
            <a:avLst/>
          </a:prstGeom>
          <a:noFill/>
          <a:ln w="9525">
            <a:noFill/>
            <a:miter lim="800000"/>
            <a:headEnd/>
            <a:tailEnd/>
          </a:ln>
          <a:effectLst/>
        </p:spPr>
        <p:txBody>
          <a:bodyPr vert="horz" wrap="square" lIns="92685" tIns="46343" rIns="92685" bIns="46343" numCol="1" anchor="t" anchorCtr="0" compatLnSpc="1">
            <a:prstTxWarp prst="textNoShape">
              <a:avLst/>
            </a:prstTxWarp>
          </a:bodyPr>
          <a:lstStyle>
            <a:lvl1pPr defTabSz="927281">
              <a:defRPr sz="1200">
                <a:latin typeface="Times New Roman" pitchFamily="18" charset="0"/>
              </a:defRPr>
            </a:lvl1pPr>
          </a:lstStyle>
          <a:p>
            <a:endParaRPr lang="en-US"/>
          </a:p>
        </p:txBody>
      </p:sp>
      <p:sp>
        <p:nvSpPr>
          <p:cNvPr id="38915" name="Rectangle 3"/>
          <p:cNvSpPr>
            <a:spLocks noGrp="1" noChangeArrowheads="1"/>
          </p:cNvSpPr>
          <p:nvPr>
            <p:ph type="dt" sz="quarter" idx="1"/>
          </p:nvPr>
        </p:nvSpPr>
        <p:spPr bwMode="auto">
          <a:xfrm>
            <a:off x="3978487" y="1"/>
            <a:ext cx="3044614" cy="466884"/>
          </a:xfrm>
          <a:prstGeom prst="rect">
            <a:avLst/>
          </a:prstGeom>
          <a:noFill/>
          <a:ln w="9525">
            <a:noFill/>
            <a:miter lim="800000"/>
            <a:headEnd/>
            <a:tailEnd/>
          </a:ln>
          <a:effectLst/>
        </p:spPr>
        <p:txBody>
          <a:bodyPr vert="horz" wrap="square" lIns="92685" tIns="46343" rIns="92685" bIns="46343" numCol="1" anchor="t" anchorCtr="0" compatLnSpc="1">
            <a:prstTxWarp prst="textNoShape">
              <a:avLst/>
            </a:prstTxWarp>
          </a:bodyPr>
          <a:lstStyle>
            <a:lvl1pPr algn="r" defTabSz="927281">
              <a:defRPr sz="1200">
                <a:latin typeface="Times New Roman" pitchFamily="18" charset="0"/>
              </a:defRPr>
            </a:lvl1pPr>
          </a:lstStyle>
          <a:p>
            <a:endParaRPr lang="en-US"/>
          </a:p>
        </p:txBody>
      </p:sp>
      <p:sp>
        <p:nvSpPr>
          <p:cNvPr id="38916" name="Rectangle 4"/>
          <p:cNvSpPr>
            <a:spLocks noGrp="1" noChangeArrowheads="1"/>
          </p:cNvSpPr>
          <p:nvPr>
            <p:ph type="ftr" sz="quarter" idx="2"/>
          </p:nvPr>
        </p:nvSpPr>
        <p:spPr bwMode="auto">
          <a:xfrm>
            <a:off x="1" y="8842218"/>
            <a:ext cx="3044615" cy="466884"/>
          </a:xfrm>
          <a:prstGeom prst="rect">
            <a:avLst/>
          </a:prstGeom>
          <a:noFill/>
          <a:ln w="9525">
            <a:noFill/>
            <a:miter lim="800000"/>
            <a:headEnd/>
            <a:tailEnd/>
          </a:ln>
          <a:effectLst/>
        </p:spPr>
        <p:txBody>
          <a:bodyPr vert="horz" wrap="square" lIns="92685" tIns="46343" rIns="92685" bIns="46343" numCol="1" anchor="b" anchorCtr="0" compatLnSpc="1">
            <a:prstTxWarp prst="textNoShape">
              <a:avLst/>
            </a:prstTxWarp>
          </a:bodyPr>
          <a:lstStyle>
            <a:lvl1pPr defTabSz="927281">
              <a:defRPr sz="1200">
                <a:latin typeface="Times New Roman" pitchFamily="18" charset="0"/>
              </a:defRPr>
            </a:lvl1pPr>
          </a:lstStyle>
          <a:p>
            <a:endParaRPr lang="en-US"/>
          </a:p>
        </p:txBody>
      </p:sp>
      <p:sp>
        <p:nvSpPr>
          <p:cNvPr id="38917" name="Rectangle 5"/>
          <p:cNvSpPr>
            <a:spLocks noGrp="1" noChangeArrowheads="1"/>
          </p:cNvSpPr>
          <p:nvPr>
            <p:ph type="sldNum" sz="quarter" idx="3"/>
          </p:nvPr>
        </p:nvSpPr>
        <p:spPr bwMode="auto">
          <a:xfrm>
            <a:off x="3978487" y="8842218"/>
            <a:ext cx="3044614" cy="466884"/>
          </a:xfrm>
          <a:prstGeom prst="rect">
            <a:avLst/>
          </a:prstGeom>
          <a:noFill/>
          <a:ln w="9525">
            <a:noFill/>
            <a:miter lim="800000"/>
            <a:headEnd/>
            <a:tailEnd/>
          </a:ln>
          <a:effectLst/>
        </p:spPr>
        <p:txBody>
          <a:bodyPr vert="horz" wrap="square" lIns="92685" tIns="46343" rIns="92685" bIns="46343" numCol="1" anchor="b" anchorCtr="0" compatLnSpc="1">
            <a:prstTxWarp prst="textNoShape">
              <a:avLst/>
            </a:prstTxWarp>
          </a:bodyPr>
          <a:lstStyle>
            <a:lvl1pPr algn="r" defTabSz="927281">
              <a:defRPr sz="1200">
                <a:latin typeface="Times New Roman" pitchFamily="18" charset="0"/>
              </a:defRPr>
            </a:lvl1pPr>
          </a:lstStyle>
          <a:p>
            <a:fld id="{DFE0DF93-C91E-419B-9A44-4C93580CB60B}" type="slidenum">
              <a:rPr lang="en-US"/>
              <a:pPr/>
              <a:t>‹#›</a:t>
            </a:fld>
            <a:endParaRPr lang="en-US"/>
          </a:p>
        </p:txBody>
      </p:sp>
    </p:spTree>
    <p:extLst>
      <p:ext uri="{BB962C8B-B14F-4D97-AF65-F5344CB8AC3E}">
        <p14:creationId xmlns:p14="http://schemas.microsoft.com/office/powerpoint/2010/main" val="101311781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1"/>
            <a:ext cx="3044615" cy="462120"/>
          </a:xfrm>
          <a:prstGeom prst="rect">
            <a:avLst/>
          </a:prstGeom>
          <a:noFill/>
          <a:ln w="9525">
            <a:noFill/>
            <a:miter lim="800000"/>
            <a:headEnd/>
            <a:tailEnd/>
          </a:ln>
          <a:effectLst/>
        </p:spPr>
        <p:txBody>
          <a:bodyPr vert="horz" wrap="square" lIns="92685" tIns="46343" rIns="92685" bIns="46343" numCol="1" anchor="t" anchorCtr="0" compatLnSpc="1">
            <a:prstTxWarp prst="textNoShape">
              <a:avLst/>
            </a:prstTxWarp>
          </a:bodyPr>
          <a:lstStyle>
            <a:lvl1pPr defTabSz="927281">
              <a:defRPr sz="1200">
                <a:latin typeface="Times New Roman" pitchFamily="18" charset="0"/>
              </a:defRPr>
            </a:lvl1pPr>
          </a:lstStyle>
          <a:p>
            <a:endParaRPr lang="en-US"/>
          </a:p>
        </p:txBody>
      </p:sp>
      <p:sp>
        <p:nvSpPr>
          <p:cNvPr id="39939" name="Rectangle 3"/>
          <p:cNvSpPr>
            <a:spLocks noGrp="1" noChangeArrowheads="1"/>
          </p:cNvSpPr>
          <p:nvPr>
            <p:ph type="dt" idx="1"/>
          </p:nvPr>
        </p:nvSpPr>
        <p:spPr bwMode="auto">
          <a:xfrm>
            <a:off x="3978487" y="1"/>
            <a:ext cx="3044614" cy="462120"/>
          </a:xfrm>
          <a:prstGeom prst="rect">
            <a:avLst/>
          </a:prstGeom>
          <a:noFill/>
          <a:ln w="9525">
            <a:noFill/>
            <a:miter lim="800000"/>
            <a:headEnd/>
            <a:tailEnd/>
          </a:ln>
          <a:effectLst/>
        </p:spPr>
        <p:txBody>
          <a:bodyPr vert="horz" wrap="square" lIns="92685" tIns="46343" rIns="92685" bIns="46343" numCol="1" anchor="t" anchorCtr="0" compatLnSpc="1">
            <a:prstTxWarp prst="textNoShape">
              <a:avLst/>
            </a:prstTxWarp>
          </a:bodyPr>
          <a:lstStyle>
            <a:lvl1pPr algn="r" defTabSz="927281">
              <a:defRPr sz="1200">
                <a:latin typeface="Times New Roman" pitchFamily="18" charset="0"/>
              </a:defRPr>
            </a:lvl1pPr>
          </a:lstStyle>
          <a:p>
            <a:endParaRPr lang="en-US"/>
          </a:p>
        </p:txBody>
      </p:sp>
      <p:sp>
        <p:nvSpPr>
          <p:cNvPr id="39940" name="Rectangle 4"/>
          <p:cNvSpPr>
            <a:spLocks noGrp="1" noRot="1" noChangeAspect="1" noChangeArrowheads="1" noTextEdit="1"/>
          </p:cNvSpPr>
          <p:nvPr>
            <p:ph type="sldImg" idx="2"/>
          </p:nvPr>
        </p:nvSpPr>
        <p:spPr bwMode="auto">
          <a:xfrm>
            <a:off x="1157288" y="690563"/>
            <a:ext cx="4711700" cy="3533775"/>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937050" y="4454460"/>
            <a:ext cx="5149003" cy="4149552"/>
          </a:xfrm>
          <a:prstGeom prst="rect">
            <a:avLst/>
          </a:prstGeom>
          <a:noFill/>
          <a:ln w="9525">
            <a:noFill/>
            <a:miter lim="800000"/>
            <a:headEnd/>
            <a:tailEnd/>
          </a:ln>
          <a:effectLst/>
        </p:spPr>
        <p:txBody>
          <a:bodyPr vert="horz" wrap="square" lIns="92685" tIns="46343" rIns="92685" bIns="4634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2" name="Rectangle 6"/>
          <p:cNvSpPr>
            <a:spLocks noGrp="1" noChangeArrowheads="1"/>
          </p:cNvSpPr>
          <p:nvPr>
            <p:ph type="ftr" sz="quarter" idx="4"/>
          </p:nvPr>
        </p:nvSpPr>
        <p:spPr bwMode="auto">
          <a:xfrm>
            <a:off x="1" y="8831102"/>
            <a:ext cx="3044615" cy="462119"/>
          </a:xfrm>
          <a:prstGeom prst="rect">
            <a:avLst/>
          </a:prstGeom>
          <a:noFill/>
          <a:ln w="9525">
            <a:noFill/>
            <a:miter lim="800000"/>
            <a:headEnd/>
            <a:tailEnd/>
          </a:ln>
          <a:effectLst/>
        </p:spPr>
        <p:txBody>
          <a:bodyPr vert="horz" wrap="square" lIns="92685" tIns="46343" rIns="92685" bIns="46343" numCol="1" anchor="b" anchorCtr="0" compatLnSpc="1">
            <a:prstTxWarp prst="textNoShape">
              <a:avLst/>
            </a:prstTxWarp>
          </a:bodyPr>
          <a:lstStyle>
            <a:lvl1pPr defTabSz="927281">
              <a:defRPr sz="1200">
                <a:latin typeface="Times New Roman" pitchFamily="18" charset="0"/>
              </a:defRPr>
            </a:lvl1pPr>
          </a:lstStyle>
          <a:p>
            <a:endParaRPr lang="en-US"/>
          </a:p>
        </p:txBody>
      </p:sp>
      <p:sp>
        <p:nvSpPr>
          <p:cNvPr id="39943" name="Rectangle 7"/>
          <p:cNvSpPr>
            <a:spLocks noGrp="1" noChangeArrowheads="1"/>
          </p:cNvSpPr>
          <p:nvPr>
            <p:ph type="sldNum" sz="quarter" idx="5"/>
          </p:nvPr>
        </p:nvSpPr>
        <p:spPr bwMode="auto">
          <a:xfrm>
            <a:off x="3978487" y="8831102"/>
            <a:ext cx="3044614" cy="462119"/>
          </a:xfrm>
          <a:prstGeom prst="rect">
            <a:avLst/>
          </a:prstGeom>
          <a:noFill/>
          <a:ln w="9525">
            <a:noFill/>
            <a:miter lim="800000"/>
            <a:headEnd/>
            <a:tailEnd/>
          </a:ln>
          <a:effectLst/>
        </p:spPr>
        <p:txBody>
          <a:bodyPr vert="horz" wrap="square" lIns="92685" tIns="46343" rIns="92685" bIns="46343" numCol="1" anchor="b" anchorCtr="0" compatLnSpc="1">
            <a:prstTxWarp prst="textNoShape">
              <a:avLst/>
            </a:prstTxWarp>
          </a:bodyPr>
          <a:lstStyle>
            <a:lvl1pPr algn="r" defTabSz="927281">
              <a:defRPr sz="1200">
                <a:latin typeface="Times New Roman" pitchFamily="18" charset="0"/>
              </a:defRPr>
            </a:lvl1pPr>
          </a:lstStyle>
          <a:p>
            <a:fld id="{11C4AF65-3DF6-4B6A-837A-98194FEB5BC1}" type="slidenum">
              <a:rPr lang="en-US"/>
              <a:pPr/>
              <a:t>‹#›</a:t>
            </a:fld>
            <a:endParaRPr lang="en-US"/>
          </a:p>
        </p:txBody>
      </p:sp>
    </p:spTree>
    <p:extLst>
      <p:ext uri="{BB962C8B-B14F-4D97-AF65-F5344CB8AC3E}">
        <p14:creationId xmlns:p14="http://schemas.microsoft.com/office/powerpoint/2010/main" val="148569770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F30EC-2799-4976-BC0F-3D966FC0B36F}" type="slidenum">
              <a:rPr lang="en-US"/>
              <a:pPr/>
              <a:t>1</a:t>
            </a:fld>
            <a:endParaRPr lang="en-US"/>
          </a:p>
        </p:txBody>
      </p:sp>
      <p:sp>
        <p:nvSpPr>
          <p:cNvPr id="1247234" name="Rectangle 2"/>
          <p:cNvSpPr>
            <a:spLocks noGrp="1" noRot="1" noChangeAspect="1" noChangeArrowheads="1" noTextEdit="1"/>
          </p:cNvSpPr>
          <p:nvPr>
            <p:ph type="sldImg"/>
          </p:nvPr>
        </p:nvSpPr>
        <p:spPr>
          <a:xfrm>
            <a:off x="1157288" y="692150"/>
            <a:ext cx="4710112" cy="3532188"/>
          </a:xfrm>
          <a:ln/>
        </p:spPr>
      </p:sp>
      <p:sp>
        <p:nvSpPr>
          <p:cNvPr id="1247235" name="Rectangle 3"/>
          <p:cNvSpPr>
            <a:spLocks noGrp="1" noChangeArrowheads="1"/>
          </p:cNvSpPr>
          <p:nvPr>
            <p:ph type="body" idx="1"/>
          </p:nvPr>
        </p:nvSpPr>
        <p:spPr>
          <a:xfrm>
            <a:off x="1631102" y="4463986"/>
            <a:ext cx="3922899" cy="4147965"/>
          </a:xfrm>
        </p:spPr>
        <p:txBody>
          <a:bodyPr/>
          <a:lstStyle/>
          <a:p>
            <a:endParaRPr lang="en-US" sz="800" dirty="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43717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2BCA94E-0F76-4E3C-AB2D-4B74EC97D9D8}" type="slidenum">
              <a:rPr lang="en-US"/>
              <a:pPr/>
              <a:t>10</a:t>
            </a:fld>
            <a:endParaRPr lang="en-US"/>
          </a:p>
        </p:txBody>
      </p:sp>
      <p:sp>
        <p:nvSpPr>
          <p:cNvPr id="1249282" name="Rectangle 7"/>
          <p:cNvSpPr txBox="1">
            <a:spLocks noGrp="1" noChangeArrowheads="1"/>
          </p:cNvSpPr>
          <p:nvPr/>
        </p:nvSpPr>
        <p:spPr bwMode="auto">
          <a:xfrm>
            <a:off x="3980076" y="8843808"/>
            <a:ext cx="3043026" cy="465296"/>
          </a:xfrm>
          <a:prstGeom prst="rect">
            <a:avLst/>
          </a:prstGeom>
          <a:noFill/>
          <a:ln w="9525">
            <a:noFill/>
            <a:miter lim="800000"/>
            <a:headEnd/>
            <a:tailEnd/>
          </a:ln>
        </p:spPr>
        <p:txBody>
          <a:bodyPr lIns="92415" tIns="46209" rIns="92415" bIns="46209" anchor="b"/>
          <a:lstStyle/>
          <a:p>
            <a:pPr algn="r" defTabSz="924001" eaLnBrk="1" hangingPunct="1"/>
            <a:fld id="{E4A9F7AE-B3F0-45C6-91E0-07E0DA276BEF}" type="slidenum">
              <a:rPr lang="en-US" sz="1200">
                <a:latin typeface="Times New Roman" pitchFamily="18" charset="0"/>
                <a:ea typeface="MS PGothic" pitchFamily="34" charset="-128"/>
              </a:rPr>
              <a:pPr algn="r" defTabSz="924001" eaLnBrk="1" hangingPunct="1"/>
              <a:t>10</a:t>
            </a:fld>
            <a:endParaRPr lang="en-US" sz="1200" dirty="0">
              <a:latin typeface="Times New Roman" pitchFamily="18" charset="0"/>
              <a:ea typeface="MS PGothic" pitchFamily="34" charset="-128"/>
            </a:endParaRPr>
          </a:p>
        </p:txBody>
      </p:sp>
      <p:sp>
        <p:nvSpPr>
          <p:cNvPr id="1249283" name="Rectangle 2"/>
          <p:cNvSpPr>
            <a:spLocks noGrp="1" noChangeArrowheads="1"/>
          </p:cNvSpPr>
          <p:nvPr>
            <p:ph type="body" idx="1"/>
          </p:nvPr>
        </p:nvSpPr>
        <p:spPr>
          <a:xfrm>
            <a:off x="937050" y="4421110"/>
            <a:ext cx="5147415" cy="4190842"/>
          </a:xfrm>
        </p:spPr>
        <p:txBody>
          <a:bodyPr lIns="93725" tIns="47657" rIns="93725" bIns="47657"/>
          <a:lstStyle/>
          <a:p>
            <a:pPr eaLnBrk="1" hangingPunct="1"/>
            <a:endParaRPr lang="en-US"/>
          </a:p>
        </p:txBody>
      </p:sp>
      <p:sp>
        <p:nvSpPr>
          <p:cNvPr id="1249284" name="Rectangle 3"/>
          <p:cNvSpPr>
            <a:spLocks noGrp="1" noRot="1" noChangeAspect="1" noChangeArrowheads="1" noTextEdit="1"/>
          </p:cNvSpPr>
          <p:nvPr>
            <p:ph type="sldImg"/>
          </p:nvPr>
        </p:nvSpPr>
        <p:spPr>
          <a:xfrm>
            <a:off x="1030288" y="584200"/>
            <a:ext cx="4959350" cy="3719513"/>
          </a:xfrm>
          <a:ln w="12700" cap="flat">
            <a:solidFill>
              <a:schemeClr val="tx1"/>
            </a:solidFill>
          </a:ln>
        </p:spPr>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57860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C4AF65-3DF6-4B6A-837A-98194FEB5BC1}" type="slidenum">
              <a:rPr lang="en-US" smtClean="0"/>
              <a:pPr/>
              <a:t>11</a:t>
            </a:fld>
            <a:endParaRPr lang="en-US"/>
          </a:p>
        </p:txBody>
      </p:sp>
    </p:spTree>
    <p:extLst>
      <p:ext uri="{BB962C8B-B14F-4D97-AF65-F5344CB8AC3E}">
        <p14:creationId xmlns:p14="http://schemas.microsoft.com/office/powerpoint/2010/main" val="2322560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D47DA-F6AD-4C5C-89A3-0DE4CC3149DB}" type="slidenum">
              <a:rPr lang="en-US"/>
              <a:pPr/>
              <a:t>15</a:t>
            </a:fld>
            <a:endParaRPr lang="en-US"/>
          </a:p>
        </p:txBody>
      </p:sp>
      <p:sp>
        <p:nvSpPr>
          <p:cNvPr id="1188866" name="Rectangle 2"/>
          <p:cNvSpPr>
            <a:spLocks noGrp="1" noRot="1" noChangeAspect="1" noChangeArrowheads="1" noTextEdit="1"/>
          </p:cNvSpPr>
          <p:nvPr>
            <p:ph type="sldImg"/>
          </p:nvPr>
        </p:nvSpPr>
        <p:spPr>
          <a:xfrm>
            <a:off x="1155700" y="690563"/>
            <a:ext cx="4711700" cy="3533775"/>
          </a:xfrm>
          <a:ln/>
        </p:spPr>
      </p:sp>
      <p:sp>
        <p:nvSpPr>
          <p:cNvPr id="1188867" name="Rectangle 3"/>
          <p:cNvSpPr>
            <a:spLocks noGrp="1" noChangeArrowheads="1"/>
          </p:cNvSpPr>
          <p:nvPr>
            <p:ph type="body" idx="1"/>
          </p:nvPr>
        </p:nvSpPr>
        <p:spPr>
          <a:xfrm>
            <a:off x="1402397" y="4454460"/>
            <a:ext cx="4477186" cy="4149552"/>
          </a:xfrm>
        </p:spPr>
        <p:txBody>
          <a:bodyPr/>
          <a:lstStyle/>
          <a:p>
            <a:pPr eaLnBrk="1" hangingPunct="1">
              <a:spcBef>
                <a:spcPct val="50000"/>
              </a:spcBef>
              <a:buFontTx/>
              <a:buChar char="•"/>
            </a:pPr>
            <a:endParaRPr 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496010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76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1642" indent="-285247" eaLnBrk="0" hangingPunct="0">
              <a:spcBef>
                <a:spcPct val="30000"/>
              </a:spcBef>
              <a:defRPr sz="1200">
                <a:solidFill>
                  <a:schemeClr val="tx1"/>
                </a:solidFill>
                <a:latin typeface="Arial" charset="0"/>
              </a:defRPr>
            </a:lvl2pPr>
            <a:lvl3pPr marL="1140989" indent="-228197" eaLnBrk="0" hangingPunct="0">
              <a:spcBef>
                <a:spcPct val="30000"/>
              </a:spcBef>
              <a:defRPr sz="1200">
                <a:solidFill>
                  <a:schemeClr val="tx1"/>
                </a:solidFill>
                <a:latin typeface="Arial" charset="0"/>
              </a:defRPr>
            </a:lvl3pPr>
            <a:lvl4pPr marL="1597384" indent="-228197" eaLnBrk="0" hangingPunct="0">
              <a:spcBef>
                <a:spcPct val="30000"/>
              </a:spcBef>
              <a:defRPr sz="1200">
                <a:solidFill>
                  <a:schemeClr val="tx1"/>
                </a:solidFill>
                <a:latin typeface="Arial" charset="0"/>
              </a:defRPr>
            </a:lvl4pPr>
            <a:lvl5pPr marL="2053780" indent="-228197" eaLnBrk="0" hangingPunct="0">
              <a:spcBef>
                <a:spcPct val="30000"/>
              </a:spcBef>
              <a:defRPr sz="1200">
                <a:solidFill>
                  <a:schemeClr val="tx1"/>
                </a:solidFill>
                <a:latin typeface="Arial" charset="0"/>
              </a:defRPr>
            </a:lvl5pPr>
            <a:lvl6pPr marL="2510176" indent="-228197" eaLnBrk="0" fontAlgn="base" hangingPunct="0">
              <a:spcBef>
                <a:spcPct val="30000"/>
              </a:spcBef>
              <a:spcAft>
                <a:spcPct val="0"/>
              </a:spcAft>
              <a:defRPr sz="1200">
                <a:solidFill>
                  <a:schemeClr val="tx1"/>
                </a:solidFill>
                <a:latin typeface="Arial" charset="0"/>
              </a:defRPr>
            </a:lvl6pPr>
            <a:lvl7pPr marL="2966571" indent="-228197" eaLnBrk="0" fontAlgn="base" hangingPunct="0">
              <a:spcBef>
                <a:spcPct val="30000"/>
              </a:spcBef>
              <a:spcAft>
                <a:spcPct val="0"/>
              </a:spcAft>
              <a:defRPr sz="1200">
                <a:solidFill>
                  <a:schemeClr val="tx1"/>
                </a:solidFill>
                <a:latin typeface="Arial" charset="0"/>
              </a:defRPr>
            </a:lvl7pPr>
            <a:lvl8pPr marL="3422965" indent="-228197" eaLnBrk="0" fontAlgn="base" hangingPunct="0">
              <a:spcBef>
                <a:spcPct val="30000"/>
              </a:spcBef>
              <a:spcAft>
                <a:spcPct val="0"/>
              </a:spcAft>
              <a:defRPr sz="1200">
                <a:solidFill>
                  <a:schemeClr val="tx1"/>
                </a:solidFill>
                <a:latin typeface="Arial" charset="0"/>
              </a:defRPr>
            </a:lvl8pPr>
            <a:lvl9pPr marL="3879362" indent="-228197"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solidFill>
                  <a:prstClr val="black"/>
                </a:solidFill>
              </a:rPr>
              <a:t>DRAFT</a:t>
            </a:r>
          </a:p>
        </p:txBody>
      </p:sp>
      <p:sp>
        <p:nvSpPr>
          <p:cNvPr id="276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1642" indent="-285247" eaLnBrk="0" hangingPunct="0">
              <a:spcBef>
                <a:spcPct val="30000"/>
              </a:spcBef>
              <a:defRPr sz="1200">
                <a:solidFill>
                  <a:schemeClr val="tx1"/>
                </a:solidFill>
                <a:latin typeface="Arial" charset="0"/>
              </a:defRPr>
            </a:lvl2pPr>
            <a:lvl3pPr marL="1140989" indent="-228197" eaLnBrk="0" hangingPunct="0">
              <a:spcBef>
                <a:spcPct val="30000"/>
              </a:spcBef>
              <a:defRPr sz="1200">
                <a:solidFill>
                  <a:schemeClr val="tx1"/>
                </a:solidFill>
                <a:latin typeface="Arial" charset="0"/>
              </a:defRPr>
            </a:lvl3pPr>
            <a:lvl4pPr marL="1597384" indent="-228197" eaLnBrk="0" hangingPunct="0">
              <a:spcBef>
                <a:spcPct val="30000"/>
              </a:spcBef>
              <a:defRPr sz="1200">
                <a:solidFill>
                  <a:schemeClr val="tx1"/>
                </a:solidFill>
                <a:latin typeface="Arial" charset="0"/>
              </a:defRPr>
            </a:lvl4pPr>
            <a:lvl5pPr marL="2053780" indent="-228197" eaLnBrk="0" hangingPunct="0">
              <a:spcBef>
                <a:spcPct val="30000"/>
              </a:spcBef>
              <a:defRPr sz="1200">
                <a:solidFill>
                  <a:schemeClr val="tx1"/>
                </a:solidFill>
                <a:latin typeface="Arial" charset="0"/>
              </a:defRPr>
            </a:lvl5pPr>
            <a:lvl6pPr marL="2510176" indent="-228197" eaLnBrk="0" fontAlgn="base" hangingPunct="0">
              <a:spcBef>
                <a:spcPct val="30000"/>
              </a:spcBef>
              <a:spcAft>
                <a:spcPct val="0"/>
              </a:spcAft>
              <a:defRPr sz="1200">
                <a:solidFill>
                  <a:schemeClr val="tx1"/>
                </a:solidFill>
                <a:latin typeface="Arial" charset="0"/>
              </a:defRPr>
            </a:lvl6pPr>
            <a:lvl7pPr marL="2966571" indent="-228197" eaLnBrk="0" fontAlgn="base" hangingPunct="0">
              <a:spcBef>
                <a:spcPct val="30000"/>
              </a:spcBef>
              <a:spcAft>
                <a:spcPct val="0"/>
              </a:spcAft>
              <a:defRPr sz="1200">
                <a:solidFill>
                  <a:schemeClr val="tx1"/>
                </a:solidFill>
                <a:latin typeface="Arial" charset="0"/>
              </a:defRPr>
            </a:lvl7pPr>
            <a:lvl8pPr marL="3422965" indent="-228197" eaLnBrk="0" fontAlgn="base" hangingPunct="0">
              <a:spcBef>
                <a:spcPct val="30000"/>
              </a:spcBef>
              <a:spcAft>
                <a:spcPct val="0"/>
              </a:spcAft>
              <a:defRPr sz="1200">
                <a:solidFill>
                  <a:schemeClr val="tx1"/>
                </a:solidFill>
                <a:latin typeface="Arial" charset="0"/>
              </a:defRPr>
            </a:lvl8pPr>
            <a:lvl9pPr marL="3879362" indent="-2281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DC124C0-26D1-4E4D-94AB-B8C2F1B9C5ED}" type="slidenum">
              <a:rPr lang="en-US" altLang="en-US">
                <a:solidFill>
                  <a:prstClr val="black"/>
                </a:solidFill>
              </a:rPr>
              <a:pPr eaLnBrk="1" hangingPunct="1">
                <a:spcBef>
                  <a:spcPct val="0"/>
                </a:spcBef>
              </a:pPr>
              <a:t>18</a:t>
            </a:fld>
            <a:endParaRPr lang="en-US" altLang="en-US">
              <a:solidFill>
                <a:prstClr val="black"/>
              </a:solidFill>
            </a:endParaRPr>
          </a:p>
        </p:txBody>
      </p:sp>
    </p:spTree>
    <p:extLst>
      <p:ext uri="{BB962C8B-B14F-4D97-AF65-F5344CB8AC3E}">
        <p14:creationId xmlns:p14="http://schemas.microsoft.com/office/powerpoint/2010/main" val="3163131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FDF75B-FDE0-4426-B546-982E9533CCFF}" type="slidenum">
              <a:rPr lang="en-US">
                <a:solidFill>
                  <a:srgbClr val="000000"/>
                </a:solidFill>
              </a:rPr>
              <a:pPr>
                <a:defRPr/>
              </a:pPr>
              <a:t>19</a:t>
            </a:fld>
            <a:endParaRPr lang="en-US">
              <a:solidFill>
                <a:srgbClr val="000000"/>
              </a:solidFill>
            </a:endParaRPr>
          </a:p>
        </p:txBody>
      </p:sp>
      <p:sp>
        <p:nvSpPr>
          <p:cNvPr id="3993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65" tIns="46632" rIns="93265" bIns="46632" numCol="1" anchor="t" anchorCtr="0" compatLnSpc="1">
            <a:prstTxWarp prst="textNoShape">
              <a:avLst/>
            </a:prstTxWarp>
          </a:bodyPr>
          <a:lstStyle/>
          <a:p>
            <a:pPr eaLnBrk="1" hangingPunct="1">
              <a:lnSpc>
                <a:spcPct val="80000"/>
              </a:lnSpc>
              <a:spcBef>
                <a:spcPct val="0"/>
              </a:spcBef>
            </a:pPr>
            <a:r>
              <a:rPr lang="en-US" sz="800" b="1" dirty="0"/>
              <a:t>  </a:t>
            </a:r>
            <a:endParaRPr lang="en-US" sz="800" dirty="0"/>
          </a:p>
          <a:p>
            <a:pPr eaLnBrk="1" hangingPunct="1">
              <a:lnSpc>
                <a:spcPct val="80000"/>
              </a:lnSpc>
              <a:spcBef>
                <a:spcPct val="0"/>
              </a:spcBef>
            </a:pPr>
            <a:endParaRPr lang="en-US" sz="800" dirty="0"/>
          </a:p>
          <a:p>
            <a:pPr eaLnBrk="1" hangingPunct="1">
              <a:lnSpc>
                <a:spcPct val="80000"/>
              </a:lnSpc>
              <a:spcBef>
                <a:spcPct val="0"/>
              </a:spcBef>
            </a:pPr>
            <a:endParaRPr lang="en-US" sz="800" b="1" dirty="0"/>
          </a:p>
          <a:p>
            <a:pPr eaLnBrk="1" hangingPunct="1">
              <a:lnSpc>
                <a:spcPct val="80000"/>
              </a:lnSpc>
              <a:spcBef>
                <a:spcPct val="0"/>
              </a:spcBef>
            </a:pPr>
            <a:endParaRPr lang="en-US" sz="800" dirty="0"/>
          </a:p>
        </p:txBody>
      </p:sp>
      <p:sp>
        <p:nvSpPr>
          <p:cNvPr id="39941" name="Slide Number Placeholder 3"/>
          <p:cNvSpPr txBox="1">
            <a:spLocks noGrp="1"/>
          </p:cNvSpPr>
          <p:nvPr/>
        </p:nvSpPr>
        <p:spPr bwMode="auto">
          <a:xfrm>
            <a:off x="3978135" y="8842033"/>
            <a:ext cx="304334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5" tIns="46632" rIns="93265" bIns="46632"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3E7E8D3C-89FF-4DFB-8A8D-7B190F49463C}" type="slidenum">
              <a:rPr lang="en-US" sz="1200">
                <a:solidFill>
                  <a:srgbClr val="000000"/>
                </a:solidFill>
              </a:rPr>
              <a:pPr algn="r" eaLnBrk="1" hangingPunct="1"/>
              <a:t>19</a:t>
            </a:fld>
            <a:endParaRPr lang="en-US" sz="1200" dirty="0">
              <a:solidFill>
                <a:srgbClr val="000000"/>
              </a:solidFill>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88147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C4AF65-3DF6-4B6A-837A-98194FEB5BC1}" type="slidenum">
              <a:rPr lang="en-US" smtClean="0"/>
              <a:pPr/>
              <a:t>20</a:t>
            </a:fld>
            <a:endParaRPr lang="en-US"/>
          </a:p>
        </p:txBody>
      </p:sp>
    </p:spTree>
    <p:extLst>
      <p:ext uri="{BB962C8B-B14F-4D97-AF65-F5344CB8AC3E}">
        <p14:creationId xmlns:p14="http://schemas.microsoft.com/office/powerpoint/2010/main" val="4257560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CE09FB-3D3A-4F3C-B0B6-89DCE1FE91B8}" type="slidenum">
              <a:rPr lang="en-US"/>
              <a:pPr/>
              <a:t>21</a:t>
            </a:fld>
            <a:endParaRPr lang="en-US"/>
          </a:p>
        </p:txBody>
      </p:sp>
      <p:sp>
        <p:nvSpPr>
          <p:cNvPr id="1229826" name="Rectangle 2"/>
          <p:cNvSpPr>
            <a:spLocks noGrp="1" noRot="1" noChangeAspect="1" noChangeArrowheads="1" noTextEdit="1"/>
          </p:cNvSpPr>
          <p:nvPr>
            <p:ph type="sldImg"/>
          </p:nvPr>
        </p:nvSpPr>
        <p:spPr>
          <a:ln/>
        </p:spPr>
      </p:sp>
      <p:sp>
        <p:nvSpPr>
          <p:cNvPr id="1229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83973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C4AF65-3DF6-4B6A-837A-98194FEB5BC1}" type="slidenum">
              <a:rPr lang="en-US" smtClean="0"/>
              <a:pPr/>
              <a:t>25</a:t>
            </a:fld>
            <a:endParaRPr lang="en-US"/>
          </a:p>
        </p:txBody>
      </p:sp>
    </p:spTree>
    <p:extLst>
      <p:ext uri="{BB962C8B-B14F-4D97-AF65-F5344CB8AC3E}">
        <p14:creationId xmlns:p14="http://schemas.microsoft.com/office/powerpoint/2010/main" val="2416349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C4AF65-3DF6-4B6A-837A-98194FEB5BC1}" type="slidenum">
              <a:rPr lang="en-US" smtClean="0"/>
              <a:pPr/>
              <a:t>26</a:t>
            </a:fld>
            <a:endParaRPr lang="en-US"/>
          </a:p>
        </p:txBody>
      </p:sp>
    </p:spTree>
    <p:extLst>
      <p:ext uri="{BB962C8B-B14F-4D97-AF65-F5344CB8AC3E}">
        <p14:creationId xmlns:p14="http://schemas.microsoft.com/office/powerpoint/2010/main" val="27081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C4AF65-3DF6-4B6A-837A-98194FEB5BC1}" type="slidenum">
              <a:rPr lang="en-US" smtClean="0"/>
              <a:pPr/>
              <a:t>27</a:t>
            </a:fld>
            <a:endParaRPr lang="en-US"/>
          </a:p>
        </p:txBody>
      </p:sp>
    </p:spTree>
    <p:extLst>
      <p:ext uri="{BB962C8B-B14F-4D97-AF65-F5344CB8AC3E}">
        <p14:creationId xmlns:p14="http://schemas.microsoft.com/office/powerpoint/2010/main" val="917515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446B47-ED30-45DA-B4CB-B936B396D7A9}" type="slidenum">
              <a:rPr lang="en-US"/>
              <a:pPr/>
              <a:t>2</a:t>
            </a:fld>
            <a:endParaRPr lang="en-US"/>
          </a:p>
        </p:txBody>
      </p:sp>
      <p:sp>
        <p:nvSpPr>
          <p:cNvPr id="1312770" name="Rectangle 2"/>
          <p:cNvSpPr>
            <a:spLocks noGrp="1" noRot="1" noChangeAspect="1" noChangeArrowheads="1" noTextEdit="1"/>
          </p:cNvSpPr>
          <p:nvPr>
            <p:ph type="sldImg"/>
          </p:nvPr>
        </p:nvSpPr>
        <p:spPr>
          <a:xfrm>
            <a:off x="1155700" y="690563"/>
            <a:ext cx="4711700" cy="3533775"/>
          </a:xfrm>
          <a:ln/>
        </p:spPr>
      </p:sp>
      <p:sp>
        <p:nvSpPr>
          <p:cNvPr id="1312771" name="Rectangle 3"/>
          <p:cNvSpPr>
            <a:spLocks noGrp="1" noChangeArrowheads="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07865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C4AF65-3DF6-4B6A-837A-98194FEB5BC1}" type="slidenum">
              <a:rPr lang="en-US" smtClean="0"/>
              <a:pPr/>
              <a:t>28</a:t>
            </a:fld>
            <a:endParaRPr lang="en-US"/>
          </a:p>
        </p:txBody>
      </p:sp>
    </p:spTree>
    <p:extLst>
      <p:ext uri="{BB962C8B-B14F-4D97-AF65-F5344CB8AC3E}">
        <p14:creationId xmlns:p14="http://schemas.microsoft.com/office/powerpoint/2010/main" val="650801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C4AF65-3DF6-4B6A-837A-98194FEB5BC1}" type="slidenum">
              <a:rPr lang="en-US" smtClean="0"/>
              <a:pPr/>
              <a:t>29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51909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CB8CE-996C-43E1-98CD-757A8C737307}" type="slidenum">
              <a:rPr lang="en-US">
                <a:solidFill>
                  <a:srgbClr val="000000"/>
                </a:solidFill>
              </a:rPr>
              <a:pPr/>
              <a:t>30</a:t>
            </a:fld>
            <a:endParaRPr lang="en-US">
              <a:solidFill>
                <a:srgbClr val="000000"/>
              </a:solidFill>
            </a:endParaRPr>
          </a:p>
        </p:txBody>
      </p:sp>
      <p:sp>
        <p:nvSpPr>
          <p:cNvPr id="1111042" name="Rectangle 2"/>
          <p:cNvSpPr>
            <a:spLocks noGrp="1" noRot="1" noChangeAspect="1" noChangeArrowheads="1" noTextEdit="1"/>
          </p:cNvSpPr>
          <p:nvPr>
            <p:ph type="sldImg"/>
          </p:nvPr>
        </p:nvSpPr>
        <p:spPr>
          <a:xfrm>
            <a:off x="1352550" y="784225"/>
            <a:ext cx="4319588" cy="3238500"/>
          </a:xfrm>
          <a:ln w="12700" cap="flat">
            <a:solidFill>
              <a:schemeClr val="tx1"/>
            </a:solidFill>
          </a:ln>
        </p:spPr>
      </p:sp>
      <p:sp>
        <p:nvSpPr>
          <p:cNvPr id="1111043" name="Rectangle 3"/>
          <p:cNvSpPr>
            <a:spLocks noGrp="1" noChangeArrowheads="1"/>
          </p:cNvSpPr>
          <p:nvPr>
            <p:ph type="body" idx="1"/>
          </p:nvPr>
        </p:nvSpPr>
        <p:spPr>
          <a:xfrm>
            <a:off x="935464" y="4422699"/>
            <a:ext cx="5152179" cy="4186078"/>
          </a:xfrm>
        </p:spPr>
        <p:txBody>
          <a:bodyPr lIns="92873" tIns="45620" rIns="92873" bIns="45620"/>
          <a:lstStyle/>
          <a:p>
            <a:endParaRPr lang="en-US" dirty="0"/>
          </a:p>
        </p:txBody>
      </p:sp>
      <p:sp>
        <p:nvSpPr>
          <p:cNvPr id="2" name="Footer Placeholder 1"/>
          <p:cNvSpPr>
            <a:spLocks noGrp="1"/>
          </p:cNvSpPr>
          <p:nvPr>
            <p:ph type="ftr" sz="quarter" idx="10"/>
          </p:nvPr>
        </p:nvSpPr>
        <p:spPr/>
        <p:txBody>
          <a:bodyPr/>
          <a:lstStyle/>
          <a:p>
            <a:endParaRPr lang="en-US">
              <a:solidFill>
                <a:srgbClr val="000000"/>
              </a:solidFill>
            </a:endParaRPr>
          </a:p>
        </p:txBody>
      </p:sp>
    </p:spTree>
    <p:extLst>
      <p:ext uri="{BB962C8B-B14F-4D97-AF65-F5344CB8AC3E}">
        <p14:creationId xmlns:p14="http://schemas.microsoft.com/office/powerpoint/2010/main" val="4292440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10A9C-436A-4B07-B168-4D228D861BFD}" type="slidenum">
              <a:rPr lang="en-US">
                <a:solidFill>
                  <a:prstClr val="black"/>
                </a:solidFill>
              </a:rPr>
              <a:pPr/>
              <a:t>33</a:t>
            </a:fld>
            <a:endParaRPr lang="en-US">
              <a:solidFill>
                <a:prstClr val="black"/>
              </a:solidFill>
            </a:endParaRPr>
          </a:p>
        </p:txBody>
      </p:sp>
      <p:sp>
        <p:nvSpPr>
          <p:cNvPr id="1285122" name="Rectangle 2"/>
          <p:cNvSpPr>
            <a:spLocks noGrp="1" noRot="1" noChangeAspect="1" noChangeArrowheads="1" noTextEdit="1"/>
          </p:cNvSpPr>
          <p:nvPr>
            <p:ph type="sldImg"/>
          </p:nvPr>
        </p:nvSpPr>
        <p:spPr>
          <a:xfrm>
            <a:off x="1155700" y="690563"/>
            <a:ext cx="4711700" cy="3533775"/>
          </a:xfrm>
          <a:ln/>
        </p:spPr>
      </p:sp>
      <p:sp>
        <p:nvSpPr>
          <p:cNvPr id="1285123" name="Rectangle 3"/>
          <p:cNvSpPr>
            <a:spLocks noGrp="1" noChangeArrowheads="1"/>
          </p:cNvSpPr>
          <p:nvPr>
            <p:ph type="body" idx="1"/>
          </p:nvPr>
        </p:nvSpPr>
        <p:spPr>
          <a:xfrm>
            <a:off x="1402397" y="4454461"/>
            <a:ext cx="4477186" cy="4149552"/>
          </a:xfrm>
        </p:spPr>
        <p:txBody>
          <a:bodyPr/>
          <a:lstStyle/>
          <a:p>
            <a:pPr eaLnBrk="1" hangingPunct="1">
              <a:spcBef>
                <a:spcPct val="50000"/>
              </a:spcBef>
              <a:buFontTx/>
              <a:buNone/>
            </a:pPr>
            <a:r>
              <a:rPr lang="en-US" dirty="0">
                <a:latin typeface="Arial" charset="0"/>
                <a:cs typeface="Times New Roman" pitchFamily="18" charset="0"/>
              </a:rPr>
              <a:t> </a:t>
            </a:r>
            <a:endParaRPr lang="en-US" dirty="0"/>
          </a:p>
        </p:txBody>
      </p:sp>
    </p:spTree>
    <p:extLst>
      <p:ext uri="{BB962C8B-B14F-4D97-AF65-F5344CB8AC3E}">
        <p14:creationId xmlns:p14="http://schemas.microsoft.com/office/powerpoint/2010/main" val="2008123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8" eaLnBrk="0" hangingPunct="0">
              <a:defRPr sz="2400">
                <a:solidFill>
                  <a:schemeClr val="tx1"/>
                </a:solidFill>
                <a:latin typeface="Times New Roman" pitchFamily="18" charset="0"/>
                <a:cs typeface="Times New Roman" pitchFamily="18" charset="0"/>
              </a:defRPr>
            </a:lvl1pPr>
            <a:lvl2pPr marL="743171" indent="-285835" defTabSz="933728" eaLnBrk="0" hangingPunct="0">
              <a:defRPr sz="2400">
                <a:solidFill>
                  <a:schemeClr val="tx1"/>
                </a:solidFill>
                <a:latin typeface="Times New Roman" pitchFamily="18" charset="0"/>
                <a:cs typeface="Times New Roman" pitchFamily="18" charset="0"/>
              </a:defRPr>
            </a:lvl2pPr>
            <a:lvl3pPr marL="1143340" indent="-228668" defTabSz="933728" eaLnBrk="0" hangingPunct="0">
              <a:defRPr sz="2400">
                <a:solidFill>
                  <a:schemeClr val="tx1"/>
                </a:solidFill>
                <a:latin typeface="Times New Roman" pitchFamily="18" charset="0"/>
                <a:cs typeface="Times New Roman" pitchFamily="18" charset="0"/>
              </a:defRPr>
            </a:lvl3pPr>
            <a:lvl4pPr marL="1600677" indent="-228668" defTabSz="933728" eaLnBrk="0" hangingPunct="0">
              <a:defRPr sz="2400">
                <a:solidFill>
                  <a:schemeClr val="tx1"/>
                </a:solidFill>
                <a:latin typeface="Times New Roman" pitchFamily="18" charset="0"/>
                <a:cs typeface="Times New Roman" pitchFamily="18" charset="0"/>
              </a:defRPr>
            </a:lvl4pPr>
            <a:lvl5pPr marL="2058013" indent="-228668" defTabSz="933728" eaLnBrk="0" hangingPunct="0">
              <a:defRPr sz="2400">
                <a:solidFill>
                  <a:schemeClr val="tx1"/>
                </a:solidFill>
                <a:latin typeface="Times New Roman" pitchFamily="18" charset="0"/>
                <a:cs typeface="Times New Roman" pitchFamily="18" charset="0"/>
              </a:defRPr>
            </a:lvl5pPr>
            <a:lvl6pPr marL="2515349" indent="-228668" defTabSz="933728"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2686" indent="-228668" defTabSz="933728"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30022" indent="-228668" defTabSz="933728"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7359" indent="-228668" defTabSz="933728"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6437C8E-9D2F-4586-A1DD-6B0959AAD5D9}" type="slidenum">
              <a:rPr lang="en-US" altLang="en-US" sz="1200"/>
              <a:pPr eaLnBrk="1" hangingPunct="1"/>
              <a:t>3</a:t>
            </a:fld>
            <a:endParaRPr lang="en-US" altLang="en-US" sz="1200" dirty="0"/>
          </a:p>
        </p:txBody>
      </p:sp>
      <p:sp>
        <p:nvSpPr>
          <p:cNvPr id="18435" name="Rectangle 2"/>
          <p:cNvSpPr>
            <a:spLocks noGrp="1" noRot="1" noChangeAspect="1" noChangeArrowheads="1" noTextEdit="1"/>
          </p:cNvSpPr>
          <p:nvPr>
            <p:ph type="sldImg"/>
          </p:nvPr>
        </p:nvSpPr>
        <p:spPr>
          <a:xfrm>
            <a:off x="1155700" y="690563"/>
            <a:ext cx="4711700" cy="3533775"/>
          </a:xfrm>
          <a:ln/>
        </p:spPr>
      </p:sp>
      <p:sp>
        <p:nvSpPr>
          <p:cNvPr id="18436" name="Rectangle 3"/>
          <p:cNvSpPr>
            <a:spLocks noGrp="1" noChangeArrowheads="1"/>
          </p:cNvSpPr>
          <p:nvPr>
            <p:ph type="body" idx="1"/>
          </p:nvPr>
        </p:nvSpPr>
        <p:spPr>
          <a:xfrm>
            <a:off x="1402397" y="4454459"/>
            <a:ext cx="4477186" cy="41495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buFontTx/>
              <a:buChar char="•"/>
            </a:pPr>
            <a:endParaRPr lang="en-US" altLang="en-US" dirty="0"/>
          </a:p>
        </p:txBody>
      </p:sp>
    </p:spTree>
    <p:extLst>
      <p:ext uri="{BB962C8B-B14F-4D97-AF65-F5344CB8AC3E}">
        <p14:creationId xmlns:p14="http://schemas.microsoft.com/office/powerpoint/2010/main" val="411727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4246" y="4421825"/>
            <a:ext cx="5577840" cy="4189095"/>
          </a:xfrm>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pPr>
              <a:defRPr/>
            </a:pPr>
            <a:fld id="{1A25E3BE-D56E-4FD0-BD6F-9CE3599102B0}" type="slidenum">
              <a:rPr lang="en-US" smtClean="0"/>
              <a:pPr>
                <a:defRPr/>
              </a:pPr>
              <a:t>4</a:t>
            </a:fld>
            <a:endParaRPr lang="en-US" dirty="0"/>
          </a:p>
        </p:txBody>
      </p:sp>
      <p:sp>
        <p:nvSpPr>
          <p:cNvPr id="7" name="Footer Placeholder 4"/>
          <p:cNvSpPr>
            <a:spLocks noGrp="1"/>
          </p:cNvSpPr>
          <p:nvPr>
            <p:ph type="ftr" sz="quarter" idx="4"/>
          </p:nvPr>
        </p:nvSpPr>
        <p:spPr>
          <a:xfrm>
            <a:off x="0" y="8842032"/>
            <a:ext cx="7023100" cy="465455"/>
          </a:xfrm>
        </p:spPr>
        <p:txBody>
          <a:bodyPr/>
          <a:lstStyle/>
          <a:p>
            <a:pPr algn="ctr">
              <a:defRPr/>
            </a:pPr>
            <a:r>
              <a:rPr lang="en-US" b="1" dirty="0">
                <a:solidFill>
                  <a:srgbClr val="FF0000"/>
                </a:solidFill>
              </a:rPr>
              <a:t>FOUO // SEE DISTRIBUTION STATEMENT</a:t>
            </a:r>
          </a:p>
        </p:txBody>
      </p:sp>
      <p:sp>
        <p:nvSpPr>
          <p:cNvPr id="8" name="Header Placeholder 5"/>
          <p:cNvSpPr>
            <a:spLocks noGrp="1"/>
          </p:cNvSpPr>
          <p:nvPr>
            <p:ph type="hdr" sz="quarter"/>
          </p:nvPr>
        </p:nvSpPr>
        <p:spPr>
          <a:xfrm>
            <a:off x="0" y="2"/>
            <a:ext cx="7023100" cy="465455"/>
          </a:xfrm>
        </p:spPr>
        <p:txBody>
          <a:bodyPr/>
          <a:lstStyle/>
          <a:p>
            <a:pPr algn="ctr">
              <a:defRPr/>
            </a:pPr>
            <a:r>
              <a:rPr lang="en-US" b="1" dirty="0">
                <a:solidFill>
                  <a:srgbClr val="FF0000"/>
                </a:solidFill>
              </a:rPr>
              <a:t>FOUO // SEE DISTRIBUTION STATEMENT</a:t>
            </a:r>
          </a:p>
        </p:txBody>
      </p:sp>
    </p:spTree>
    <p:extLst>
      <p:ext uri="{BB962C8B-B14F-4D97-AF65-F5344CB8AC3E}">
        <p14:creationId xmlns:p14="http://schemas.microsoft.com/office/powerpoint/2010/main" val="297760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defRPr/>
            </a:pPr>
            <a:fld id="{C5446B47-ED30-45DA-B4CB-B936B396D7A9}" type="slidenum">
              <a:rPr lang="en-US">
                <a:solidFill>
                  <a:srgbClr val="000000"/>
                </a:solidFill>
              </a:rPr>
              <a:pPr>
                <a:defRPr/>
              </a:pPr>
              <a:t>5</a:t>
            </a:fld>
            <a:endParaRPr lang="en-US">
              <a:solidFill>
                <a:srgbClr val="000000"/>
              </a:solidFill>
            </a:endParaRPr>
          </a:p>
        </p:txBody>
      </p:sp>
      <p:sp>
        <p:nvSpPr>
          <p:cNvPr id="1312770" name="Rectangle 2"/>
          <p:cNvSpPr>
            <a:spLocks noGrp="1" noRot="1" noChangeAspect="1" noChangeArrowheads="1" noTextEdit="1"/>
          </p:cNvSpPr>
          <p:nvPr>
            <p:ph type="sldImg"/>
          </p:nvPr>
        </p:nvSpPr>
        <p:spPr>
          <a:xfrm>
            <a:off x="1155700" y="690563"/>
            <a:ext cx="4711700" cy="3533775"/>
          </a:xfrm>
          <a:ln/>
        </p:spPr>
      </p:sp>
      <p:sp>
        <p:nvSpPr>
          <p:cNvPr id="1312771"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endParaRPr lang="en-US">
              <a:solidFill>
                <a:srgbClr val="000000"/>
              </a:solidFill>
            </a:endParaRPr>
          </a:p>
        </p:txBody>
      </p:sp>
    </p:spTree>
    <p:extLst>
      <p:ext uri="{BB962C8B-B14F-4D97-AF65-F5344CB8AC3E}">
        <p14:creationId xmlns:p14="http://schemas.microsoft.com/office/powerpoint/2010/main" val="63428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60E07-D8A4-4EDB-AC7F-9C5CEDD3A6DF}" type="slidenum">
              <a:rPr lang="en-US"/>
              <a:pPr/>
              <a:t>6</a:t>
            </a:fld>
            <a:endParaRPr lang="en-US"/>
          </a:p>
        </p:txBody>
      </p:sp>
      <p:sp>
        <p:nvSpPr>
          <p:cNvPr id="1170434" name="Rectangle 2"/>
          <p:cNvSpPr>
            <a:spLocks noGrp="1" noRot="1" noChangeAspect="1" noChangeArrowheads="1" noTextEdit="1"/>
          </p:cNvSpPr>
          <p:nvPr>
            <p:ph type="sldImg"/>
          </p:nvPr>
        </p:nvSpPr>
        <p:spPr>
          <a:xfrm>
            <a:off x="1155700" y="690563"/>
            <a:ext cx="4711700" cy="3533775"/>
          </a:xfrm>
          <a:ln/>
        </p:spPr>
      </p:sp>
      <p:sp>
        <p:nvSpPr>
          <p:cNvPr id="1170435" name="Rectangle 3"/>
          <p:cNvSpPr>
            <a:spLocks noGrp="1" noChangeArrowheads="1"/>
          </p:cNvSpPr>
          <p:nvPr>
            <p:ph type="body" idx="1"/>
          </p:nvPr>
        </p:nvSpPr>
        <p:spPr>
          <a:xfrm>
            <a:off x="1402397" y="4454460"/>
            <a:ext cx="4477186" cy="4149552"/>
          </a:xfrm>
        </p:spPr>
        <p:txBody>
          <a:bodyPr/>
          <a:lstStyle/>
          <a:p>
            <a:pPr eaLnBrk="1" hangingPunct="1">
              <a:spcBef>
                <a:spcPct val="50000"/>
              </a:spcBef>
              <a:buFontTx/>
              <a:buChar char="•"/>
            </a:pPr>
            <a:endParaRPr lang="en-US" dirty="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57120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94" eaLnBrk="0" hangingPunct="0">
              <a:spcBef>
                <a:spcPct val="30000"/>
              </a:spcBef>
              <a:defRPr sz="1200">
                <a:solidFill>
                  <a:schemeClr val="tx1"/>
                </a:solidFill>
                <a:latin typeface="Arial" charset="0"/>
                <a:cs typeface="Arial" charset="0"/>
              </a:defRPr>
            </a:lvl1pPr>
            <a:lvl2pPr marL="742007" indent="-284542" defTabSz="922794" eaLnBrk="0" hangingPunct="0">
              <a:spcBef>
                <a:spcPct val="30000"/>
              </a:spcBef>
              <a:defRPr sz="1200">
                <a:solidFill>
                  <a:schemeClr val="tx1"/>
                </a:solidFill>
                <a:latin typeface="Arial" charset="0"/>
                <a:cs typeface="Arial" charset="0"/>
              </a:defRPr>
            </a:lvl2pPr>
            <a:lvl3pPr marL="1142882" indent="-227949" defTabSz="922794" eaLnBrk="0" hangingPunct="0">
              <a:spcBef>
                <a:spcPct val="30000"/>
              </a:spcBef>
              <a:defRPr sz="1200">
                <a:solidFill>
                  <a:schemeClr val="tx1"/>
                </a:solidFill>
                <a:latin typeface="Arial" charset="0"/>
                <a:cs typeface="Arial" charset="0"/>
              </a:defRPr>
            </a:lvl3pPr>
            <a:lvl4pPr marL="1600349" indent="-227949" defTabSz="922794" eaLnBrk="0" hangingPunct="0">
              <a:spcBef>
                <a:spcPct val="30000"/>
              </a:spcBef>
              <a:defRPr sz="1200">
                <a:solidFill>
                  <a:schemeClr val="tx1"/>
                </a:solidFill>
                <a:latin typeface="Arial" charset="0"/>
                <a:cs typeface="Arial" charset="0"/>
              </a:defRPr>
            </a:lvl4pPr>
            <a:lvl5pPr marL="2057816" indent="-227949" defTabSz="922794" eaLnBrk="0" hangingPunct="0">
              <a:spcBef>
                <a:spcPct val="30000"/>
              </a:spcBef>
              <a:defRPr sz="1200">
                <a:solidFill>
                  <a:schemeClr val="tx1"/>
                </a:solidFill>
                <a:latin typeface="Arial" charset="0"/>
                <a:cs typeface="Arial" charset="0"/>
              </a:defRPr>
            </a:lvl5pPr>
            <a:lvl6pPr marL="2510568" indent="-227949" defTabSz="922794" eaLnBrk="0" fontAlgn="base" hangingPunct="0">
              <a:spcBef>
                <a:spcPct val="30000"/>
              </a:spcBef>
              <a:spcAft>
                <a:spcPct val="0"/>
              </a:spcAft>
              <a:defRPr sz="1200">
                <a:solidFill>
                  <a:schemeClr val="tx1"/>
                </a:solidFill>
                <a:latin typeface="Arial" charset="0"/>
                <a:cs typeface="Arial" charset="0"/>
              </a:defRPr>
            </a:lvl6pPr>
            <a:lvl7pPr marL="2963318" indent="-227949" defTabSz="922794" eaLnBrk="0" fontAlgn="base" hangingPunct="0">
              <a:spcBef>
                <a:spcPct val="30000"/>
              </a:spcBef>
              <a:spcAft>
                <a:spcPct val="0"/>
              </a:spcAft>
              <a:defRPr sz="1200">
                <a:solidFill>
                  <a:schemeClr val="tx1"/>
                </a:solidFill>
                <a:latin typeface="Arial" charset="0"/>
                <a:cs typeface="Arial" charset="0"/>
              </a:defRPr>
            </a:lvl7pPr>
            <a:lvl8pPr marL="3416068" indent="-227949" defTabSz="922794" eaLnBrk="0" fontAlgn="base" hangingPunct="0">
              <a:spcBef>
                <a:spcPct val="30000"/>
              </a:spcBef>
              <a:spcAft>
                <a:spcPct val="0"/>
              </a:spcAft>
              <a:defRPr sz="1200">
                <a:solidFill>
                  <a:schemeClr val="tx1"/>
                </a:solidFill>
                <a:latin typeface="Arial" charset="0"/>
                <a:cs typeface="Arial" charset="0"/>
              </a:defRPr>
            </a:lvl8pPr>
            <a:lvl9pPr marL="3868819" indent="-227949" defTabSz="922794"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dirty="0">
                <a:solidFill>
                  <a:prstClr val="black"/>
                </a:solidFill>
              </a:rPr>
              <a:t>UNCLASSIFIED//For Official Use Only</a:t>
            </a:r>
          </a:p>
          <a:p>
            <a:pPr eaLnBrk="1" hangingPunct="1">
              <a:spcBef>
                <a:spcPct val="0"/>
              </a:spcBef>
            </a:pPr>
            <a:endParaRPr lang="en-US" altLang="en-US" dirty="0">
              <a:solidFill>
                <a:prstClr val="black"/>
              </a:solidFill>
            </a:endParaRPr>
          </a:p>
        </p:txBody>
      </p:sp>
      <p:sp>
        <p:nvSpPr>
          <p:cNvPr id="5120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94" eaLnBrk="0" hangingPunct="0">
              <a:spcBef>
                <a:spcPct val="30000"/>
              </a:spcBef>
              <a:defRPr sz="1200">
                <a:solidFill>
                  <a:schemeClr val="tx1"/>
                </a:solidFill>
                <a:latin typeface="Arial" charset="0"/>
                <a:cs typeface="Arial" charset="0"/>
              </a:defRPr>
            </a:lvl1pPr>
            <a:lvl2pPr marL="742007" indent="-284542" defTabSz="922794" eaLnBrk="0" hangingPunct="0">
              <a:spcBef>
                <a:spcPct val="30000"/>
              </a:spcBef>
              <a:defRPr sz="1200">
                <a:solidFill>
                  <a:schemeClr val="tx1"/>
                </a:solidFill>
                <a:latin typeface="Arial" charset="0"/>
                <a:cs typeface="Arial" charset="0"/>
              </a:defRPr>
            </a:lvl2pPr>
            <a:lvl3pPr marL="1142882" indent="-227949" defTabSz="922794" eaLnBrk="0" hangingPunct="0">
              <a:spcBef>
                <a:spcPct val="30000"/>
              </a:spcBef>
              <a:defRPr sz="1200">
                <a:solidFill>
                  <a:schemeClr val="tx1"/>
                </a:solidFill>
                <a:latin typeface="Arial" charset="0"/>
                <a:cs typeface="Arial" charset="0"/>
              </a:defRPr>
            </a:lvl3pPr>
            <a:lvl4pPr marL="1600349" indent="-227949" defTabSz="922794" eaLnBrk="0" hangingPunct="0">
              <a:spcBef>
                <a:spcPct val="30000"/>
              </a:spcBef>
              <a:defRPr sz="1200">
                <a:solidFill>
                  <a:schemeClr val="tx1"/>
                </a:solidFill>
                <a:latin typeface="Arial" charset="0"/>
                <a:cs typeface="Arial" charset="0"/>
              </a:defRPr>
            </a:lvl4pPr>
            <a:lvl5pPr marL="2057816" indent="-227949" defTabSz="922794" eaLnBrk="0" hangingPunct="0">
              <a:spcBef>
                <a:spcPct val="30000"/>
              </a:spcBef>
              <a:defRPr sz="1200">
                <a:solidFill>
                  <a:schemeClr val="tx1"/>
                </a:solidFill>
                <a:latin typeface="Arial" charset="0"/>
                <a:cs typeface="Arial" charset="0"/>
              </a:defRPr>
            </a:lvl5pPr>
            <a:lvl6pPr marL="2510568" indent="-227949" defTabSz="922794" eaLnBrk="0" fontAlgn="base" hangingPunct="0">
              <a:spcBef>
                <a:spcPct val="30000"/>
              </a:spcBef>
              <a:spcAft>
                <a:spcPct val="0"/>
              </a:spcAft>
              <a:defRPr sz="1200">
                <a:solidFill>
                  <a:schemeClr val="tx1"/>
                </a:solidFill>
                <a:latin typeface="Arial" charset="0"/>
                <a:cs typeface="Arial" charset="0"/>
              </a:defRPr>
            </a:lvl6pPr>
            <a:lvl7pPr marL="2963318" indent="-227949" defTabSz="922794" eaLnBrk="0" fontAlgn="base" hangingPunct="0">
              <a:spcBef>
                <a:spcPct val="30000"/>
              </a:spcBef>
              <a:spcAft>
                <a:spcPct val="0"/>
              </a:spcAft>
              <a:defRPr sz="1200">
                <a:solidFill>
                  <a:schemeClr val="tx1"/>
                </a:solidFill>
                <a:latin typeface="Arial" charset="0"/>
                <a:cs typeface="Arial" charset="0"/>
              </a:defRPr>
            </a:lvl7pPr>
            <a:lvl8pPr marL="3416068" indent="-227949" defTabSz="922794" eaLnBrk="0" fontAlgn="base" hangingPunct="0">
              <a:spcBef>
                <a:spcPct val="30000"/>
              </a:spcBef>
              <a:spcAft>
                <a:spcPct val="0"/>
              </a:spcAft>
              <a:defRPr sz="1200">
                <a:solidFill>
                  <a:schemeClr val="tx1"/>
                </a:solidFill>
                <a:latin typeface="Arial" charset="0"/>
                <a:cs typeface="Arial" charset="0"/>
              </a:defRPr>
            </a:lvl8pPr>
            <a:lvl9pPr marL="3868819" indent="-227949" defTabSz="922794"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dirty="0">
                <a:solidFill>
                  <a:prstClr val="black"/>
                </a:solidFill>
              </a:rPr>
              <a:t>UNCLASSIFIED//For Official Use Only</a:t>
            </a:r>
          </a:p>
          <a:p>
            <a:pPr eaLnBrk="1" hangingPunct="1">
              <a:spcBef>
                <a:spcPct val="0"/>
              </a:spcBef>
            </a:pPr>
            <a:endParaRPr lang="en-US" altLang="en-US" dirty="0">
              <a:solidFill>
                <a:prstClr val="black"/>
              </a:solidFill>
            </a:endParaRPr>
          </a:p>
        </p:txBody>
      </p:sp>
      <p:sp>
        <p:nvSpPr>
          <p:cNvPr id="512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94" eaLnBrk="0" hangingPunct="0">
              <a:spcBef>
                <a:spcPct val="30000"/>
              </a:spcBef>
              <a:defRPr sz="1200">
                <a:solidFill>
                  <a:schemeClr val="tx1"/>
                </a:solidFill>
                <a:latin typeface="Arial" charset="0"/>
                <a:cs typeface="Arial" charset="0"/>
              </a:defRPr>
            </a:lvl1pPr>
            <a:lvl2pPr marL="742007" indent="-284542" defTabSz="922794" eaLnBrk="0" hangingPunct="0">
              <a:spcBef>
                <a:spcPct val="30000"/>
              </a:spcBef>
              <a:defRPr sz="1200">
                <a:solidFill>
                  <a:schemeClr val="tx1"/>
                </a:solidFill>
                <a:latin typeface="Arial" charset="0"/>
                <a:cs typeface="Arial" charset="0"/>
              </a:defRPr>
            </a:lvl2pPr>
            <a:lvl3pPr marL="1142882" indent="-227949" defTabSz="922794" eaLnBrk="0" hangingPunct="0">
              <a:spcBef>
                <a:spcPct val="30000"/>
              </a:spcBef>
              <a:defRPr sz="1200">
                <a:solidFill>
                  <a:schemeClr val="tx1"/>
                </a:solidFill>
                <a:latin typeface="Arial" charset="0"/>
                <a:cs typeface="Arial" charset="0"/>
              </a:defRPr>
            </a:lvl3pPr>
            <a:lvl4pPr marL="1600349" indent="-227949" defTabSz="922794" eaLnBrk="0" hangingPunct="0">
              <a:spcBef>
                <a:spcPct val="30000"/>
              </a:spcBef>
              <a:defRPr sz="1200">
                <a:solidFill>
                  <a:schemeClr val="tx1"/>
                </a:solidFill>
                <a:latin typeface="Arial" charset="0"/>
                <a:cs typeface="Arial" charset="0"/>
              </a:defRPr>
            </a:lvl4pPr>
            <a:lvl5pPr marL="2057816" indent="-227949" defTabSz="922794" eaLnBrk="0" hangingPunct="0">
              <a:spcBef>
                <a:spcPct val="30000"/>
              </a:spcBef>
              <a:defRPr sz="1200">
                <a:solidFill>
                  <a:schemeClr val="tx1"/>
                </a:solidFill>
                <a:latin typeface="Arial" charset="0"/>
                <a:cs typeface="Arial" charset="0"/>
              </a:defRPr>
            </a:lvl5pPr>
            <a:lvl6pPr marL="2510568" indent="-227949" defTabSz="922794" eaLnBrk="0" fontAlgn="base" hangingPunct="0">
              <a:spcBef>
                <a:spcPct val="30000"/>
              </a:spcBef>
              <a:spcAft>
                <a:spcPct val="0"/>
              </a:spcAft>
              <a:defRPr sz="1200">
                <a:solidFill>
                  <a:schemeClr val="tx1"/>
                </a:solidFill>
                <a:latin typeface="Arial" charset="0"/>
                <a:cs typeface="Arial" charset="0"/>
              </a:defRPr>
            </a:lvl6pPr>
            <a:lvl7pPr marL="2963318" indent="-227949" defTabSz="922794" eaLnBrk="0" fontAlgn="base" hangingPunct="0">
              <a:spcBef>
                <a:spcPct val="30000"/>
              </a:spcBef>
              <a:spcAft>
                <a:spcPct val="0"/>
              </a:spcAft>
              <a:defRPr sz="1200">
                <a:solidFill>
                  <a:schemeClr val="tx1"/>
                </a:solidFill>
                <a:latin typeface="Arial" charset="0"/>
                <a:cs typeface="Arial" charset="0"/>
              </a:defRPr>
            </a:lvl7pPr>
            <a:lvl8pPr marL="3416068" indent="-227949" defTabSz="922794" eaLnBrk="0" fontAlgn="base" hangingPunct="0">
              <a:spcBef>
                <a:spcPct val="30000"/>
              </a:spcBef>
              <a:spcAft>
                <a:spcPct val="0"/>
              </a:spcAft>
              <a:defRPr sz="1200">
                <a:solidFill>
                  <a:schemeClr val="tx1"/>
                </a:solidFill>
                <a:latin typeface="Arial" charset="0"/>
                <a:cs typeface="Arial" charset="0"/>
              </a:defRPr>
            </a:lvl8pPr>
            <a:lvl9pPr marL="3868819" indent="-227949" defTabSz="922794"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7721202-A08E-45AC-A577-98A16C065051}" type="slidenum">
              <a:rPr lang="en-US" altLang="en-US">
                <a:solidFill>
                  <a:prstClr val="black"/>
                </a:solidFill>
              </a:rPr>
              <a:pPr eaLnBrk="1" hangingPunct="1">
                <a:spcBef>
                  <a:spcPct val="0"/>
                </a:spcBef>
              </a:pPr>
              <a:t>7</a:t>
            </a:fld>
            <a:endParaRPr lang="en-US" altLang="en-US" dirty="0">
              <a:solidFill>
                <a:prstClr val="black"/>
              </a:solidFill>
            </a:endParaRPr>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2668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446B47-ED30-45DA-B4CB-B936B396D7A9}" type="slidenum">
              <a:rPr lang="en-US"/>
              <a:pPr/>
              <a:t>8</a:t>
            </a:fld>
            <a:endParaRPr lang="en-US"/>
          </a:p>
        </p:txBody>
      </p:sp>
      <p:sp>
        <p:nvSpPr>
          <p:cNvPr id="1312770" name="Rectangle 2"/>
          <p:cNvSpPr>
            <a:spLocks noGrp="1" noRot="1" noChangeAspect="1" noChangeArrowheads="1" noTextEdit="1"/>
          </p:cNvSpPr>
          <p:nvPr>
            <p:ph type="sldImg"/>
          </p:nvPr>
        </p:nvSpPr>
        <p:spPr>
          <a:xfrm>
            <a:off x="1155700" y="690563"/>
            <a:ext cx="4711700" cy="3533775"/>
          </a:xfrm>
          <a:ln/>
        </p:spPr>
      </p:sp>
      <p:sp>
        <p:nvSpPr>
          <p:cNvPr id="1312771"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41879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C4AF65-3DF6-4B6A-837A-98194FEB5BC1}" type="slidenum">
              <a:rPr lang="en-US" smtClean="0"/>
              <a:pPr/>
              <a:t>9</a:t>
            </a:fld>
            <a:endParaRPr lang="en-US"/>
          </a:p>
        </p:txBody>
      </p:sp>
    </p:spTree>
    <p:extLst>
      <p:ext uri="{BB962C8B-B14F-4D97-AF65-F5344CB8AC3E}">
        <p14:creationId xmlns:p14="http://schemas.microsoft.com/office/powerpoint/2010/main" val="2578841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DEC 2019-UNCLASSIFIED</a:t>
            </a:r>
          </a:p>
        </p:txBody>
      </p:sp>
      <p:sp>
        <p:nvSpPr>
          <p:cNvPr id="5" name="Footer Placeholder 4"/>
          <p:cNvSpPr>
            <a:spLocks noGrp="1"/>
          </p:cNvSpPr>
          <p:nvPr>
            <p:ph type="ftr" sz="quarter" idx="11"/>
          </p:nvPr>
        </p:nvSpPr>
        <p:spPr/>
        <p:txBody>
          <a:bodyPr/>
          <a:lstStyle/>
          <a:p>
            <a:r>
              <a:rPr lang="en-US"/>
              <a:t>MAR 2023-CUI</a:t>
            </a:r>
          </a:p>
        </p:txBody>
      </p:sp>
      <p:sp>
        <p:nvSpPr>
          <p:cNvPr id="6" name="Slide Number Placeholder 5"/>
          <p:cNvSpPr>
            <a:spLocks noGrp="1"/>
          </p:cNvSpPr>
          <p:nvPr>
            <p:ph type="sldNum" sz="quarter" idx="12"/>
          </p:nvPr>
        </p:nvSpPr>
        <p:spPr/>
        <p:txBody>
          <a:bodyPr/>
          <a:lstStyle/>
          <a:p>
            <a:fld id="{A0D4884A-CE21-4E55-A96E-A3B1543389FA}" type="slidenum">
              <a:rPr lang="en-US" smtClean="0"/>
              <a:pPr/>
              <a:t>‹#›</a:t>
            </a:fld>
            <a:r>
              <a:rPr lang="en-US"/>
              <a:t> of 23</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DEC 2019-UNCLASSIFIED</a:t>
            </a:r>
          </a:p>
        </p:txBody>
      </p:sp>
      <p:sp>
        <p:nvSpPr>
          <p:cNvPr id="5" name="Footer Placeholder 4"/>
          <p:cNvSpPr>
            <a:spLocks noGrp="1"/>
          </p:cNvSpPr>
          <p:nvPr>
            <p:ph type="ftr" sz="quarter" idx="11"/>
          </p:nvPr>
        </p:nvSpPr>
        <p:spPr/>
        <p:txBody>
          <a:bodyPr/>
          <a:lstStyle/>
          <a:p>
            <a:r>
              <a:rPr lang="en-US"/>
              <a:t>MAR 2023-CUI</a:t>
            </a:r>
          </a:p>
        </p:txBody>
      </p:sp>
      <p:sp>
        <p:nvSpPr>
          <p:cNvPr id="6" name="Slide Number Placeholder 5"/>
          <p:cNvSpPr>
            <a:spLocks noGrp="1"/>
          </p:cNvSpPr>
          <p:nvPr>
            <p:ph type="sldNum" sz="quarter" idx="12"/>
          </p:nvPr>
        </p:nvSpPr>
        <p:spPr/>
        <p:txBody>
          <a:bodyPr/>
          <a:lstStyle/>
          <a:p>
            <a:fld id="{EA527E2C-040F-433B-9B22-DA431EE7D6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DEC 2019-UNCLASSIFIED</a:t>
            </a:r>
          </a:p>
        </p:txBody>
      </p:sp>
      <p:sp>
        <p:nvSpPr>
          <p:cNvPr id="5" name="Footer Placeholder 4"/>
          <p:cNvSpPr>
            <a:spLocks noGrp="1"/>
          </p:cNvSpPr>
          <p:nvPr>
            <p:ph type="ftr" sz="quarter" idx="11"/>
          </p:nvPr>
        </p:nvSpPr>
        <p:spPr/>
        <p:txBody>
          <a:bodyPr/>
          <a:lstStyle/>
          <a:p>
            <a:r>
              <a:rPr lang="en-US"/>
              <a:t>MAR 2023-CUI</a:t>
            </a:r>
          </a:p>
        </p:txBody>
      </p:sp>
      <p:sp>
        <p:nvSpPr>
          <p:cNvPr id="6" name="Slide Number Placeholder 5"/>
          <p:cNvSpPr>
            <a:spLocks noGrp="1"/>
          </p:cNvSpPr>
          <p:nvPr>
            <p:ph type="sldNum" sz="quarter" idx="12"/>
          </p:nvPr>
        </p:nvSpPr>
        <p:spPr/>
        <p:txBody>
          <a:bodyPr/>
          <a:lstStyle/>
          <a:p>
            <a:fld id="{16B2246A-22D3-4298-A5BC-7845B719B9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a:t>Click to edit Master title style</a:t>
            </a:r>
          </a:p>
        </p:txBody>
      </p:sp>
      <p:sp>
        <p:nvSpPr>
          <p:cNvPr id="7" name="Footer Placeholder 4"/>
          <p:cNvSpPr>
            <a:spLocks noGrp="1"/>
          </p:cNvSpPr>
          <p:nvPr>
            <p:ph type="ftr" sz="quarter" idx="3"/>
          </p:nvPr>
        </p:nvSpPr>
        <p:spPr>
          <a:xfrm>
            <a:off x="3124200" y="6492875"/>
            <a:ext cx="2895600" cy="365125"/>
          </a:xfrm>
          <a:prstGeom prst="rect">
            <a:avLst/>
          </a:prstGeom>
        </p:spPr>
        <p:txBody>
          <a:bodyPr/>
          <a:lstStyle>
            <a:lvl1pPr algn="ctr">
              <a:defRPr sz="1600" b="1">
                <a:solidFill>
                  <a:schemeClr val="tx1"/>
                </a:solidFill>
              </a:defRPr>
            </a:lvl1pPr>
          </a:lstStyle>
          <a:p>
            <a:r>
              <a:rPr lang="en-US"/>
              <a:t>MAR 2023-CUI</a:t>
            </a:r>
            <a:endParaRPr lang="en-US" dirty="0"/>
          </a:p>
        </p:txBody>
      </p:sp>
      <p:sp>
        <p:nvSpPr>
          <p:cNvPr id="9" name="Date Placeholder 3"/>
          <p:cNvSpPr>
            <a:spLocks noGrp="1"/>
          </p:cNvSpPr>
          <p:nvPr>
            <p:ph type="dt" sz="half" idx="2"/>
          </p:nvPr>
        </p:nvSpPr>
        <p:spPr>
          <a:xfrm>
            <a:off x="0" y="6324600"/>
            <a:ext cx="2362200" cy="365125"/>
          </a:xfrm>
          <a:prstGeom prst="rect">
            <a:avLst/>
          </a:prstGeom>
        </p:spPr>
        <p:txBody>
          <a:bodyPr/>
          <a:lstStyle>
            <a:lvl1pPr>
              <a:defRPr sz="1050"/>
            </a:lvl1pPr>
          </a:lstStyle>
          <a:p>
            <a:r>
              <a:rPr lang="en-US" sz="1000">
                <a:solidFill>
                  <a:prstClr val="black"/>
                </a:solidFill>
              </a:rPr>
              <a:t>DEC 2019-UNCLASSIFIED</a:t>
            </a:r>
            <a:endParaRPr lang="en-US" sz="1000" dirty="0">
              <a:solidFill>
                <a:prstClr val="black"/>
              </a:solidFill>
            </a:endParaRPr>
          </a:p>
        </p:txBody>
      </p:sp>
      <p:sp>
        <p:nvSpPr>
          <p:cNvPr id="10" name="Slide Number Placeholder 5"/>
          <p:cNvSpPr>
            <a:spLocks noGrp="1"/>
          </p:cNvSpPr>
          <p:nvPr>
            <p:ph type="sldNum" sz="quarter" idx="4"/>
          </p:nvPr>
        </p:nvSpPr>
        <p:spPr>
          <a:xfrm>
            <a:off x="7010400" y="6484408"/>
            <a:ext cx="2133600" cy="365125"/>
          </a:xfrm>
          <a:prstGeom prst="rect">
            <a:avLst/>
          </a:prstGeom>
        </p:spPr>
        <p:txBody>
          <a:bodyPr/>
          <a:lstStyle>
            <a:lvl1pPr>
              <a:defRPr sz="1050"/>
            </a:lvl1pPr>
          </a:lstStyle>
          <a:p>
            <a:pPr algn="r"/>
            <a:r>
              <a:rPr lang="nl-NL" sz="1000" dirty="0">
                <a:solidFill>
                  <a:prstClr val="black"/>
                </a:solidFill>
              </a:rPr>
              <a:t>(0700 30 Jan 2015) USG</a:t>
            </a:r>
            <a:endParaRPr lang="en-US" sz="1000" dirty="0">
              <a:solidFill>
                <a:prstClr val="black"/>
              </a:solidFill>
            </a:endParaRPr>
          </a:p>
          <a:p>
            <a:pPr algn="r"/>
            <a:fld id="{E9C289BC-E7EE-423C-B466-17F570A21970}" type="slidenum">
              <a:rPr lang="en-US" sz="1000" smtClean="0">
                <a:solidFill>
                  <a:prstClr val="black"/>
                </a:solidFill>
              </a:rPr>
              <a:pPr algn="r"/>
              <a:t>‹#›</a:t>
            </a:fld>
            <a:endParaRPr lang="en-US" sz="1000" dirty="0">
              <a:solidFill>
                <a:prstClr val="black"/>
              </a:solidFill>
            </a:endParaRPr>
          </a:p>
        </p:txBody>
      </p:sp>
      <p:sp>
        <p:nvSpPr>
          <p:cNvPr id="11" name="Content Placeholder 2"/>
          <p:cNvSpPr>
            <a:spLocks noGrp="1"/>
          </p:cNvSpPr>
          <p:nvPr>
            <p:ph idx="1"/>
          </p:nvPr>
        </p:nvSpPr>
        <p:spPr>
          <a:xfrm>
            <a:off x="457200" y="1143000"/>
            <a:ext cx="8229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6214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DEC 2019-UNCLASSIFIED</a:t>
            </a:r>
          </a:p>
        </p:txBody>
      </p:sp>
      <p:sp>
        <p:nvSpPr>
          <p:cNvPr id="5" name="Footer Placeholder 4"/>
          <p:cNvSpPr>
            <a:spLocks noGrp="1"/>
          </p:cNvSpPr>
          <p:nvPr>
            <p:ph type="ftr" sz="quarter" idx="11"/>
          </p:nvPr>
        </p:nvSpPr>
        <p:spPr/>
        <p:txBody>
          <a:bodyPr/>
          <a:lstStyle/>
          <a:p>
            <a:r>
              <a:rPr lang="en-US"/>
              <a:t>MAR 2023-CUI</a:t>
            </a:r>
          </a:p>
        </p:txBody>
      </p:sp>
      <p:sp>
        <p:nvSpPr>
          <p:cNvPr id="6" name="Slide Number Placeholder 5"/>
          <p:cNvSpPr>
            <a:spLocks noGrp="1"/>
          </p:cNvSpPr>
          <p:nvPr>
            <p:ph type="sldNum" sz="quarter" idx="12"/>
          </p:nvPr>
        </p:nvSpPr>
        <p:spPr/>
        <p:txBody>
          <a:bodyPr/>
          <a:lstStyle/>
          <a:p>
            <a:fld id="{A0D4884A-CE21-4E55-A96E-A3B1543389FA}" type="slidenum">
              <a:rPr lang="en-US" smtClean="0"/>
              <a:pPr/>
              <a:t>‹#›</a:t>
            </a:fld>
            <a:r>
              <a:rPr lang="en-US"/>
              <a:t> of 23</a:t>
            </a:r>
          </a:p>
        </p:txBody>
      </p:sp>
    </p:spTree>
    <p:extLst>
      <p:ext uri="{BB962C8B-B14F-4D97-AF65-F5344CB8AC3E}">
        <p14:creationId xmlns:p14="http://schemas.microsoft.com/office/powerpoint/2010/main" val="2643240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DEC 2019-UNCLASSIFIED</a:t>
            </a:r>
          </a:p>
        </p:txBody>
      </p:sp>
      <p:sp>
        <p:nvSpPr>
          <p:cNvPr id="5" name="Footer Placeholder 4"/>
          <p:cNvSpPr>
            <a:spLocks noGrp="1"/>
          </p:cNvSpPr>
          <p:nvPr>
            <p:ph type="ftr" sz="quarter" idx="11"/>
          </p:nvPr>
        </p:nvSpPr>
        <p:spPr/>
        <p:txBody>
          <a:bodyPr/>
          <a:lstStyle/>
          <a:p>
            <a:r>
              <a:rPr lang="en-US"/>
              <a:t>MAR 2023-CUI</a:t>
            </a:r>
          </a:p>
        </p:txBody>
      </p:sp>
      <p:sp>
        <p:nvSpPr>
          <p:cNvPr id="6" name="Slide Number Placeholder 5"/>
          <p:cNvSpPr>
            <a:spLocks noGrp="1"/>
          </p:cNvSpPr>
          <p:nvPr>
            <p:ph type="sldNum" sz="quarter" idx="12"/>
          </p:nvPr>
        </p:nvSpPr>
        <p:spPr/>
        <p:txBody>
          <a:bodyPr/>
          <a:lstStyle/>
          <a:p>
            <a:fld id="{8E4EDD86-0069-4FE8-945C-33E393EACC8C}" type="slidenum">
              <a:rPr lang="en-US" smtClean="0"/>
              <a:pPr/>
              <a:t>‹#›</a:t>
            </a:fld>
            <a:endParaRPr lang="en-US"/>
          </a:p>
        </p:txBody>
      </p:sp>
    </p:spTree>
    <p:extLst>
      <p:ext uri="{BB962C8B-B14F-4D97-AF65-F5344CB8AC3E}">
        <p14:creationId xmlns:p14="http://schemas.microsoft.com/office/powerpoint/2010/main" val="2589866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DEC 2019-UNCLASSIFIED</a:t>
            </a:r>
          </a:p>
        </p:txBody>
      </p:sp>
      <p:sp>
        <p:nvSpPr>
          <p:cNvPr id="5" name="Footer Placeholder 4"/>
          <p:cNvSpPr>
            <a:spLocks noGrp="1"/>
          </p:cNvSpPr>
          <p:nvPr>
            <p:ph type="ftr" sz="quarter" idx="11"/>
          </p:nvPr>
        </p:nvSpPr>
        <p:spPr/>
        <p:txBody>
          <a:bodyPr/>
          <a:lstStyle/>
          <a:p>
            <a:r>
              <a:rPr lang="en-US"/>
              <a:t>MAR 2023-CUI</a:t>
            </a:r>
          </a:p>
        </p:txBody>
      </p:sp>
      <p:sp>
        <p:nvSpPr>
          <p:cNvPr id="6" name="Slide Number Placeholder 5"/>
          <p:cNvSpPr>
            <a:spLocks noGrp="1"/>
          </p:cNvSpPr>
          <p:nvPr>
            <p:ph type="sldNum" sz="quarter" idx="12"/>
          </p:nvPr>
        </p:nvSpPr>
        <p:spPr/>
        <p:txBody>
          <a:bodyPr/>
          <a:lstStyle/>
          <a:p>
            <a:fld id="{38DEFBFD-0AC4-4BE8-8E96-27C5AE55E0E8}" type="slidenum">
              <a:rPr lang="en-US" smtClean="0"/>
              <a:pPr/>
              <a:t>‹#›</a:t>
            </a:fld>
            <a:endParaRPr lang="en-US"/>
          </a:p>
        </p:txBody>
      </p:sp>
    </p:spTree>
    <p:extLst>
      <p:ext uri="{BB962C8B-B14F-4D97-AF65-F5344CB8AC3E}">
        <p14:creationId xmlns:p14="http://schemas.microsoft.com/office/powerpoint/2010/main" val="290773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DEC 2019-UNCLASSIFIED</a:t>
            </a:r>
          </a:p>
        </p:txBody>
      </p:sp>
      <p:sp>
        <p:nvSpPr>
          <p:cNvPr id="6" name="Footer Placeholder 5"/>
          <p:cNvSpPr>
            <a:spLocks noGrp="1"/>
          </p:cNvSpPr>
          <p:nvPr>
            <p:ph type="ftr" sz="quarter" idx="11"/>
          </p:nvPr>
        </p:nvSpPr>
        <p:spPr/>
        <p:txBody>
          <a:bodyPr/>
          <a:lstStyle/>
          <a:p>
            <a:r>
              <a:rPr lang="en-US"/>
              <a:t>MAR 2023-CUI</a:t>
            </a:r>
          </a:p>
        </p:txBody>
      </p:sp>
      <p:sp>
        <p:nvSpPr>
          <p:cNvPr id="7" name="Slide Number Placeholder 6"/>
          <p:cNvSpPr>
            <a:spLocks noGrp="1"/>
          </p:cNvSpPr>
          <p:nvPr>
            <p:ph type="sldNum" sz="quarter" idx="12"/>
          </p:nvPr>
        </p:nvSpPr>
        <p:spPr/>
        <p:txBody>
          <a:bodyPr/>
          <a:lstStyle/>
          <a:p>
            <a:fld id="{449A9843-16A9-4D57-9804-0F54A8CB2524}" type="slidenum">
              <a:rPr lang="en-US" smtClean="0"/>
              <a:pPr/>
              <a:t>‹#›</a:t>
            </a:fld>
            <a:endParaRPr lang="en-US"/>
          </a:p>
        </p:txBody>
      </p:sp>
    </p:spTree>
    <p:extLst>
      <p:ext uri="{BB962C8B-B14F-4D97-AF65-F5344CB8AC3E}">
        <p14:creationId xmlns:p14="http://schemas.microsoft.com/office/powerpoint/2010/main" val="712319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DEC 2019-UNCLASSIFIED</a:t>
            </a:r>
          </a:p>
        </p:txBody>
      </p:sp>
      <p:sp>
        <p:nvSpPr>
          <p:cNvPr id="8" name="Footer Placeholder 7"/>
          <p:cNvSpPr>
            <a:spLocks noGrp="1"/>
          </p:cNvSpPr>
          <p:nvPr>
            <p:ph type="ftr" sz="quarter" idx="11"/>
          </p:nvPr>
        </p:nvSpPr>
        <p:spPr/>
        <p:txBody>
          <a:bodyPr/>
          <a:lstStyle/>
          <a:p>
            <a:r>
              <a:rPr lang="en-US"/>
              <a:t>MAR 2023-CUI</a:t>
            </a:r>
          </a:p>
        </p:txBody>
      </p:sp>
      <p:sp>
        <p:nvSpPr>
          <p:cNvPr id="9" name="Slide Number Placeholder 8"/>
          <p:cNvSpPr>
            <a:spLocks noGrp="1"/>
          </p:cNvSpPr>
          <p:nvPr>
            <p:ph type="sldNum" sz="quarter" idx="12"/>
          </p:nvPr>
        </p:nvSpPr>
        <p:spPr/>
        <p:txBody>
          <a:bodyPr/>
          <a:lstStyle/>
          <a:p>
            <a:fld id="{22920511-90C8-41D3-9640-EBF965E563FE}" type="slidenum">
              <a:rPr lang="en-US" smtClean="0"/>
              <a:pPr/>
              <a:t>‹#›</a:t>
            </a:fld>
            <a:endParaRPr lang="en-US"/>
          </a:p>
        </p:txBody>
      </p:sp>
    </p:spTree>
    <p:extLst>
      <p:ext uri="{BB962C8B-B14F-4D97-AF65-F5344CB8AC3E}">
        <p14:creationId xmlns:p14="http://schemas.microsoft.com/office/powerpoint/2010/main" val="1302437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DEC 2019-UNCLASSIFIED</a:t>
            </a:r>
          </a:p>
        </p:txBody>
      </p:sp>
      <p:sp>
        <p:nvSpPr>
          <p:cNvPr id="4" name="Footer Placeholder 3"/>
          <p:cNvSpPr>
            <a:spLocks noGrp="1"/>
          </p:cNvSpPr>
          <p:nvPr>
            <p:ph type="ftr" sz="quarter" idx="11"/>
          </p:nvPr>
        </p:nvSpPr>
        <p:spPr/>
        <p:txBody>
          <a:bodyPr/>
          <a:lstStyle/>
          <a:p>
            <a:r>
              <a:rPr lang="en-US"/>
              <a:t>MAR 2023-CUI</a:t>
            </a:r>
          </a:p>
        </p:txBody>
      </p:sp>
      <p:sp>
        <p:nvSpPr>
          <p:cNvPr id="5" name="Slide Number Placeholder 4"/>
          <p:cNvSpPr>
            <a:spLocks noGrp="1"/>
          </p:cNvSpPr>
          <p:nvPr>
            <p:ph type="sldNum" sz="quarter" idx="12"/>
          </p:nvPr>
        </p:nvSpPr>
        <p:spPr/>
        <p:txBody>
          <a:bodyPr/>
          <a:lstStyle/>
          <a:p>
            <a:fld id="{985C703B-B137-4667-BB6F-5EBD133D1EF9}" type="slidenum">
              <a:rPr lang="en-US" smtClean="0"/>
              <a:pPr/>
              <a:t>‹#›</a:t>
            </a:fld>
            <a:endParaRPr lang="en-US"/>
          </a:p>
        </p:txBody>
      </p:sp>
    </p:spTree>
    <p:extLst>
      <p:ext uri="{BB962C8B-B14F-4D97-AF65-F5344CB8AC3E}">
        <p14:creationId xmlns:p14="http://schemas.microsoft.com/office/powerpoint/2010/main" val="264507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r>
              <a:rPr lang="en-US"/>
              <a:t>DEC 2019-UNCLASSIFIED</a:t>
            </a:r>
            <a:endParaRPr lang="en-US" dirty="0"/>
          </a:p>
        </p:txBody>
      </p:sp>
      <p:sp>
        <p:nvSpPr>
          <p:cNvPr id="3" name="Footer Placeholder 2"/>
          <p:cNvSpPr>
            <a:spLocks noGrp="1"/>
          </p:cNvSpPr>
          <p:nvPr>
            <p:ph type="ftr" sz="quarter" idx="11"/>
          </p:nvPr>
        </p:nvSpPr>
        <p:spPr/>
        <p:txBody>
          <a:bodyPr/>
          <a:lstStyle/>
          <a:p>
            <a:r>
              <a:rPr lang="en-US">
                <a:solidFill>
                  <a:schemeClr val="tx1"/>
                </a:solidFill>
              </a:rPr>
              <a:t>MAR 2023-CUI</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57D7F152-42F7-4C0B-ACE2-8696607C202E}" type="slidenum">
              <a:rPr lang="en-US" smtClean="0"/>
              <a:pPr/>
              <a:t>‹#›</a:t>
            </a:fld>
            <a:endParaRPr lang="en-US" dirty="0"/>
          </a:p>
        </p:txBody>
      </p:sp>
      <p:pic>
        <p:nvPicPr>
          <p:cNvPr id="5" name="Picture 7" descr="HQRTS_CD&amp;I"/>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1562100" cy="1435099"/>
          </a:xfrm>
          <a:prstGeom prst="rect">
            <a:avLst/>
          </a:prstGeom>
          <a:noFill/>
          <a:ln w="9525">
            <a:noFill/>
            <a:miter lim="800000"/>
            <a:headEnd/>
            <a:tailEnd/>
          </a:ln>
        </p:spPr>
      </p:pic>
    </p:spTree>
    <p:extLst>
      <p:ext uri="{BB962C8B-B14F-4D97-AF65-F5344CB8AC3E}">
        <p14:creationId xmlns:p14="http://schemas.microsoft.com/office/powerpoint/2010/main" val="567729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DEC 2019-UNCLASSIFIED</a:t>
            </a:r>
          </a:p>
        </p:txBody>
      </p:sp>
      <p:sp>
        <p:nvSpPr>
          <p:cNvPr id="5" name="Footer Placeholder 4"/>
          <p:cNvSpPr>
            <a:spLocks noGrp="1"/>
          </p:cNvSpPr>
          <p:nvPr>
            <p:ph type="ftr" sz="quarter" idx="11"/>
          </p:nvPr>
        </p:nvSpPr>
        <p:spPr/>
        <p:txBody>
          <a:bodyPr/>
          <a:lstStyle/>
          <a:p>
            <a:r>
              <a:rPr lang="en-US"/>
              <a:t>MAR 2023-CUI</a:t>
            </a:r>
          </a:p>
        </p:txBody>
      </p:sp>
      <p:sp>
        <p:nvSpPr>
          <p:cNvPr id="6" name="Slide Number Placeholder 5"/>
          <p:cNvSpPr>
            <a:spLocks noGrp="1"/>
          </p:cNvSpPr>
          <p:nvPr>
            <p:ph type="sldNum" sz="quarter" idx="12"/>
          </p:nvPr>
        </p:nvSpPr>
        <p:spPr/>
        <p:txBody>
          <a:bodyPr/>
          <a:lstStyle/>
          <a:p>
            <a:fld id="{8E4EDD86-0069-4FE8-945C-33E393EACC8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DEC 2019-UNCLASSIFIED</a:t>
            </a:r>
          </a:p>
        </p:txBody>
      </p:sp>
      <p:sp>
        <p:nvSpPr>
          <p:cNvPr id="6" name="Footer Placeholder 5"/>
          <p:cNvSpPr>
            <a:spLocks noGrp="1"/>
          </p:cNvSpPr>
          <p:nvPr>
            <p:ph type="ftr" sz="quarter" idx="11"/>
          </p:nvPr>
        </p:nvSpPr>
        <p:spPr/>
        <p:txBody>
          <a:bodyPr/>
          <a:lstStyle/>
          <a:p>
            <a:r>
              <a:rPr lang="en-US"/>
              <a:t>MAR 2023-CUI</a:t>
            </a:r>
          </a:p>
        </p:txBody>
      </p:sp>
      <p:sp>
        <p:nvSpPr>
          <p:cNvPr id="7" name="Slide Number Placeholder 6"/>
          <p:cNvSpPr>
            <a:spLocks noGrp="1"/>
          </p:cNvSpPr>
          <p:nvPr>
            <p:ph type="sldNum" sz="quarter" idx="12"/>
          </p:nvPr>
        </p:nvSpPr>
        <p:spPr/>
        <p:txBody>
          <a:bodyPr/>
          <a:lstStyle/>
          <a:p>
            <a:fld id="{8B60ED39-BA75-4D64-886B-586D84BBD21D}" type="slidenum">
              <a:rPr lang="en-US" smtClean="0"/>
              <a:pPr/>
              <a:t>‹#›</a:t>
            </a:fld>
            <a:endParaRPr lang="en-US"/>
          </a:p>
        </p:txBody>
      </p:sp>
    </p:spTree>
    <p:extLst>
      <p:ext uri="{BB962C8B-B14F-4D97-AF65-F5344CB8AC3E}">
        <p14:creationId xmlns:p14="http://schemas.microsoft.com/office/powerpoint/2010/main" val="1148699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DEC 2019-UNCLASSIFIED</a:t>
            </a:r>
          </a:p>
        </p:txBody>
      </p:sp>
      <p:sp>
        <p:nvSpPr>
          <p:cNvPr id="6" name="Footer Placeholder 5"/>
          <p:cNvSpPr>
            <a:spLocks noGrp="1"/>
          </p:cNvSpPr>
          <p:nvPr>
            <p:ph type="ftr" sz="quarter" idx="11"/>
          </p:nvPr>
        </p:nvSpPr>
        <p:spPr/>
        <p:txBody>
          <a:bodyPr/>
          <a:lstStyle/>
          <a:p>
            <a:r>
              <a:rPr lang="en-US"/>
              <a:t>MAR 2023-CUI</a:t>
            </a:r>
          </a:p>
        </p:txBody>
      </p:sp>
      <p:sp>
        <p:nvSpPr>
          <p:cNvPr id="7" name="Slide Number Placeholder 6"/>
          <p:cNvSpPr>
            <a:spLocks noGrp="1"/>
          </p:cNvSpPr>
          <p:nvPr>
            <p:ph type="sldNum" sz="quarter" idx="12"/>
          </p:nvPr>
        </p:nvSpPr>
        <p:spPr/>
        <p:txBody>
          <a:bodyPr/>
          <a:lstStyle/>
          <a:p>
            <a:fld id="{1B15DC99-9E1F-41E0-AFC1-EB2880D2D91F}" type="slidenum">
              <a:rPr lang="en-US" smtClean="0"/>
              <a:pPr/>
              <a:t>‹#›</a:t>
            </a:fld>
            <a:endParaRPr lang="en-US"/>
          </a:p>
        </p:txBody>
      </p:sp>
    </p:spTree>
    <p:extLst>
      <p:ext uri="{BB962C8B-B14F-4D97-AF65-F5344CB8AC3E}">
        <p14:creationId xmlns:p14="http://schemas.microsoft.com/office/powerpoint/2010/main" val="2841216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DEC 2019-UNCLASSIFIED</a:t>
            </a:r>
          </a:p>
        </p:txBody>
      </p:sp>
      <p:sp>
        <p:nvSpPr>
          <p:cNvPr id="5" name="Footer Placeholder 4"/>
          <p:cNvSpPr>
            <a:spLocks noGrp="1"/>
          </p:cNvSpPr>
          <p:nvPr>
            <p:ph type="ftr" sz="quarter" idx="11"/>
          </p:nvPr>
        </p:nvSpPr>
        <p:spPr/>
        <p:txBody>
          <a:bodyPr/>
          <a:lstStyle/>
          <a:p>
            <a:r>
              <a:rPr lang="en-US"/>
              <a:t>MAR 2023-CUI</a:t>
            </a:r>
          </a:p>
        </p:txBody>
      </p:sp>
      <p:sp>
        <p:nvSpPr>
          <p:cNvPr id="6" name="Slide Number Placeholder 5"/>
          <p:cNvSpPr>
            <a:spLocks noGrp="1"/>
          </p:cNvSpPr>
          <p:nvPr>
            <p:ph type="sldNum" sz="quarter" idx="12"/>
          </p:nvPr>
        </p:nvSpPr>
        <p:spPr/>
        <p:txBody>
          <a:bodyPr/>
          <a:lstStyle/>
          <a:p>
            <a:fld id="{EA527E2C-040F-433B-9B22-DA431EE7D6D7}" type="slidenum">
              <a:rPr lang="en-US" smtClean="0"/>
              <a:pPr/>
              <a:t>‹#›</a:t>
            </a:fld>
            <a:endParaRPr lang="en-US"/>
          </a:p>
        </p:txBody>
      </p:sp>
    </p:spTree>
    <p:extLst>
      <p:ext uri="{BB962C8B-B14F-4D97-AF65-F5344CB8AC3E}">
        <p14:creationId xmlns:p14="http://schemas.microsoft.com/office/powerpoint/2010/main" val="1155155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DEC 2019-UNCLASSIFIED</a:t>
            </a:r>
          </a:p>
        </p:txBody>
      </p:sp>
      <p:sp>
        <p:nvSpPr>
          <p:cNvPr id="5" name="Footer Placeholder 4"/>
          <p:cNvSpPr>
            <a:spLocks noGrp="1"/>
          </p:cNvSpPr>
          <p:nvPr>
            <p:ph type="ftr" sz="quarter" idx="11"/>
          </p:nvPr>
        </p:nvSpPr>
        <p:spPr/>
        <p:txBody>
          <a:bodyPr/>
          <a:lstStyle/>
          <a:p>
            <a:r>
              <a:rPr lang="en-US"/>
              <a:t>MAR 2023-CUI</a:t>
            </a:r>
          </a:p>
        </p:txBody>
      </p:sp>
      <p:sp>
        <p:nvSpPr>
          <p:cNvPr id="6" name="Slide Number Placeholder 5"/>
          <p:cNvSpPr>
            <a:spLocks noGrp="1"/>
          </p:cNvSpPr>
          <p:nvPr>
            <p:ph type="sldNum" sz="quarter" idx="12"/>
          </p:nvPr>
        </p:nvSpPr>
        <p:spPr/>
        <p:txBody>
          <a:bodyPr/>
          <a:lstStyle/>
          <a:p>
            <a:fld id="{16B2246A-22D3-4298-A5BC-7845B719B97E}" type="slidenum">
              <a:rPr lang="en-US" smtClean="0"/>
              <a:pPr/>
              <a:t>‹#›</a:t>
            </a:fld>
            <a:endParaRPr lang="en-US"/>
          </a:p>
        </p:txBody>
      </p:sp>
    </p:spTree>
    <p:extLst>
      <p:ext uri="{BB962C8B-B14F-4D97-AF65-F5344CB8AC3E}">
        <p14:creationId xmlns:p14="http://schemas.microsoft.com/office/powerpoint/2010/main" val="153782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DEC 2019-UNCLASSIFIED</a:t>
            </a:r>
          </a:p>
        </p:txBody>
      </p:sp>
      <p:sp>
        <p:nvSpPr>
          <p:cNvPr id="5" name="Footer Placeholder 4"/>
          <p:cNvSpPr>
            <a:spLocks noGrp="1"/>
          </p:cNvSpPr>
          <p:nvPr>
            <p:ph type="ftr" sz="quarter" idx="11"/>
          </p:nvPr>
        </p:nvSpPr>
        <p:spPr/>
        <p:txBody>
          <a:bodyPr/>
          <a:lstStyle/>
          <a:p>
            <a:r>
              <a:rPr lang="en-US"/>
              <a:t>MAR 2023-CUI</a:t>
            </a:r>
          </a:p>
        </p:txBody>
      </p:sp>
      <p:sp>
        <p:nvSpPr>
          <p:cNvPr id="6" name="Slide Number Placeholder 5"/>
          <p:cNvSpPr>
            <a:spLocks noGrp="1"/>
          </p:cNvSpPr>
          <p:nvPr>
            <p:ph type="sldNum" sz="quarter" idx="12"/>
          </p:nvPr>
        </p:nvSpPr>
        <p:spPr/>
        <p:txBody>
          <a:bodyPr/>
          <a:lstStyle/>
          <a:p>
            <a:fld id="{38DEFBFD-0AC4-4BE8-8E96-27C5AE55E0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DEC 2019-UNCLASSIFIED</a:t>
            </a:r>
          </a:p>
        </p:txBody>
      </p:sp>
      <p:sp>
        <p:nvSpPr>
          <p:cNvPr id="6" name="Footer Placeholder 5"/>
          <p:cNvSpPr>
            <a:spLocks noGrp="1"/>
          </p:cNvSpPr>
          <p:nvPr>
            <p:ph type="ftr" sz="quarter" idx="11"/>
          </p:nvPr>
        </p:nvSpPr>
        <p:spPr/>
        <p:txBody>
          <a:bodyPr/>
          <a:lstStyle/>
          <a:p>
            <a:r>
              <a:rPr lang="en-US"/>
              <a:t>MAR 2023-CUI</a:t>
            </a:r>
          </a:p>
        </p:txBody>
      </p:sp>
      <p:sp>
        <p:nvSpPr>
          <p:cNvPr id="7" name="Slide Number Placeholder 6"/>
          <p:cNvSpPr>
            <a:spLocks noGrp="1"/>
          </p:cNvSpPr>
          <p:nvPr>
            <p:ph type="sldNum" sz="quarter" idx="12"/>
          </p:nvPr>
        </p:nvSpPr>
        <p:spPr/>
        <p:txBody>
          <a:bodyPr/>
          <a:lstStyle/>
          <a:p>
            <a:fld id="{449A9843-16A9-4D57-9804-0F54A8CB25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DEC 2019-UNCLASSIFIED</a:t>
            </a:r>
          </a:p>
        </p:txBody>
      </p:sp>
      <p:sp>
        <p:nvSpPr>
          <p:cNvPr id="8" name="Footer Placeholder 7"/>
          <p:cNvSpPr>
            <a:spLocks noGrp="1"/>
          </p:cNvSpPr>
          <p:nvPr>
            <p:ph type="ftr" sz="quarter" idx="11"/>
          </p:nvPr>
        </p:nvSpPr>
        <p:spPr/>
        <p:txBody>
          <a:bodyPr/>
          <a:lstStyle/>
          <a:p>
            <a:r>
              <a:rPr lang="en-US"/>
              <a:t>MAR 2023-CUI</a:t>
            </a:r>
          </a:p>
        </p:txBody>
      </p:sp>
      <p:sp>
        <p:nvSpPr>
          <p:cNvPr id="9" name="Slide Number Placeholder 8"/>
          <p:cNvSpPr>
            <a:spLocks noGrp="1"/>
          </p:cNvSpPr>
          <p:nvPr>
            <p:ph type="sldNum" sz="quarter" idx="12"/>
          </p:nvPr>
        </p:nvSpPr>
        <p:spPr/>
        <p:txBody>
          <a:bodyPr/>
          <a:lstStyle/>
          <a:p>
            <a:fld id="{22920511-90C8-41D3-9640-EBF965E563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DEC 2019-UNCLASSIFIED</a:t>
            </a:r>
          </a:p>
        </p:txBody>
      </p:sp>
      <p:sp>
        <p:nvSpPr>
          <p:cNvPr id="4" name="Footer Placeholder 3"/>
          <p:cNvSpPr>
            <a:spLocks noGrp="1"/>
          </p:cNvSpPr>
          <p:nvPr>
            <p:ph type="ftr" sz="quarter" idx="11"/>
          </p:nvPr>
        </p:nvSpPr>
        <p:spPr/>
        <p:txBody>
          <a:bodyPr/>
          <a:lstStyle/>
          <a:p>
            <a:r>
              <a:rPr lang="en-US"/>
              <a:t>MAR 2023-CUI</a:t>
            </a:r>
          </a:p>
        </p:txBody>
      </p:sp>
      <p:sp>
        <p:nvSpPr>
          <p:cNvPr id="5" name="Slide Number Placeholder 4"/>
          <p:cNvSpPr>
            <a:spLocks noGrp="1"/>
          </p:cNvSpPr>
          <p:nvPr>
            <p:ph type="sldNum" sz="quarter" idx="12"/>
          </p:nvPr>
        </p:nvSpPr>
        <p:spPr/>
        <p:txBody>
          <a:bodyPr/>
          <a:lstStyle/>
          <a:p>
            <a:fld id="{985C703B-B137-4667-BB6F-5EBD133D1E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r>
              <a:rPr lang="en-US"/>
              <a:t>DEC 2019-UNCLASSIFIED</a:t>
            </a:r>
            <a:endParaRPr lang="en-US" dirty="0"/>
          </a:p>
        </p:txBody>
      </p:sp>
      <p:sp>
        <p:nvSpPr>
          <p:cNvPr id="3" name="Footer Placeholder 2"/>
          <p:cNvSpPr>
            <a:spLocks noGrp="1"/>
          </p:cNvSpPr>
          <p:nvPr>
            <p:ph type="ftr" sz="quarter" idx="11"/>
          </p:nvPr>
        </p:nvSpPr>
        <p:spPr/>
        <p:txBody>
          <a:bodyPr/>
          <a:lstStyle/>
          <a:p>
            <a:r>
              <a:rPr lang="en-US">
                <a:solidFill>
                  <a:schemeClr val="tx1"/>
                </a:solidFill>
              </a:rPr>
              <a:t>MAR 2023-CUI</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57D7F152-42F7-4C0B-ACE2-8696607C202E}" type="slidenum">
              <a:rPr lang="en-US" smtClean="0"/>
              <a:pPr/>
              <a:t>‹#›</a:t>
            </a:fld>
            <a:endParaRPr lang="en-US" dirty="0"/>
          </a:p>
        </p:txBody>
      </p:sp>
      <p:pic>
        <p:nvPicPr>
          <p:cNvPr id="5" name="Picture 7" descr="HQRTS_CD&amp;I"/>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1562100" cy="1435099"/>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DEC 2019-UNCLASSIFIED</a:t>
            </a:r>
          </a:p>
        </p:txBody>
      </p:sp>
      <p:sp>
        <p:nvSpPr>
          <p:cNvPr id="6" name="Footer Placeholder 5"/>
          <p:cNvSpPr>
            <a:spLocks noGrp="1"/>
          </p:cNvSpPr>
          <p:nvPr>
            <p:ph type="ftr" sz="quarter" idx="11"/>
          </p:nvPr>
        </p:nvSpPr>
        <p:spPr/>
        <p:txBody>
          <a:bodyPr/>
          <a:lstStyle/>
          <a:p>
            <a:r>
              <a:rPr lang="en-US"/>
              <a:t>MAR 2023-CUI</a:t>
            </a:r>
          </a:p>
        </p:txBody>
      </p:sp>
      <p:sp>
        <p:nvSpPr>
          <p:cNvPr id="7" name="Slide Number Placeholder 6"/>
          <p:cNvSpPr>
            <a:spLocks noGrp="1"/>
          </p:cNvSpPr>
          <p:nvPr>
            <p:ph type="sldNum" sz="quarter" idx="12"/>
          </p:nvPr>
        </p:nvSpPr>
        <p:spPr/>
        <p:txBody>
          <a:bodyPr/>
          <a:lstStyle/>
          <a:p>
            <a:fld id="{8B60ED39-BA75-4D64-886B-586D84BBD2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DEC 2019-UNCLASSIFIED</a:t>
            </a:r>
          </a:p>
        </p:txBody>
      </p:sp>
      <p:sp>
        <p:nvSpPr>
          <p:cNvPr id="6" name="Footer Placeholder 5"/>
          <p:cNvSpPr>
            <a:spLocks noGrp="1"/>
          </p:cNvSpPr>
          <p:nvPr>
            <p:ph type="ftr" sz="quarter" idx="11"/>
          </p:nvPr>
        </p:nvSpPr>
        <p:spPr/>
        <p:txBody>
          <a:bodyPr/>
          <a:lstStyle/>
          <a:p>
            <a:r>
              <a:rPr lang="en-US"/>
              <a:t>MAR 2023-CUI</a:t>
            </a:r>
          </a:p>
        </p:txBody>
      </p:sp>
      <p:sp>
        <p:nvSpPr>
          <p:cNvPr id="7" name="Slide Number Placeholder 6"/>
          <p:cNvSpPr>
            <a:spLocks noGrp="1"/>
          </p:cNvSpPr>
          <p:nvPr>
            <p:ph type="sldNum" sz="quarter" idx="12"/>
          </p:nvPr>
        </p:nvSpPr>
        <p:spPr/>
        <p:txBody>
          <a:bodyPr/>
          <a:lstStyle/>
          <a:p>
            <a:fld id="{1B15DC99-9E1F-41E0-AFC1-EB2880D2D9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DEC 2019-UNCLASSIFIED</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MAR 2023-CUI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5C531-1C0A-4738-ABC5-F3E8B2DFE6A7}" type="slidenum">
              <a:rPr lang="en-US" smtClean="0"/>
              <a:pPr/>
              <a:t>‹#›</a:t>
            </a:fld>
            <a:endParaRPr lang="en-US"/>
          </a:p>
        </p:txBody>
      </p:sp>
      <p:pic>
        <p:nvPicPr>
          <p:cNvPr id="7" name="Picture 7" descr="HQRTS_CD&amp;I"/>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0"/>
            <a:ext cx="1473200" cy="1397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8"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DEC 2019-UNCLASSIFIED</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MAR 2023-CUI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5C531-1C0A-4738-ABC5-F3E8B2DFE6A7}" type="slidenum">
              <a:rPr lang="en-US" smtClean="0"/>
              <a:pPr/>
              <a:t>‹#›</a:t>
            </a:fld>
            <a:endParaRPr lang="en-US"/>
          </a:p>
        </p:txBody>
      </p:sp>
      <p:pic>
        <p:nvPicPr>
          <p:cNvPr id="7" name="Picture 7" descr="HQRTS_CD&amp;I"/>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1473200" cy="1397000"/>
          </a:xfrm>
          <a:prstGeom prst="rect">
            <a:avLst/>
          </a:prstGeom>
          <a:noFill/>
          <a:ln w="9525">
            <a:noFill/>
            <a:miter lim="800000"/>
            <a:headEnd/>
            <a:tailEnd/>
          </a:ln>
        </p:spPr>
      </p:pic>
    </p:spTree>
    <p:extLst>
      <p:ext uri="{BB962C8B-B14F-4D97-AF65-F5344CB8AC3E}">
        <p14:creationId xmlns:p14="http://schemas.microsoft.com/office/powerpoint/2010/main" val="383261903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mailto:Mario.a.martinez2@usmc.mil" TargetMode="External"/><Relationship Id="rId3" Type="http://schemas.openxmlformats.org/officeDocument/2006/relationships/hyperlink" Target="mailto:maryroi.goldman@usmc.mil" TargetMode="External"/><Relationship Id="rId7" Type="http://schemas.openxmlformats.org/officeDocument/2006/relationships/hyperlink" Target="https://mctims.usmc.mil/TNRManual/TaskMaster/Pages/Home.asp"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mccdc.usmc.afpims.mil/Units/Marine-Corps-Task-List/" TargetMode="External"/><Relationship Id="rId5" Type="http://schemas.openxmlformats.org/officeDocument/2006/relationships/image" Target="../media/image38.jpeg"/><Relationship Id="rId4" Type="http://schemas.openxmlformats.org/officeDocument/2006/relationships/hyperlink" Target="mailto:Maryroi.Goldman@usmc.smil.mil" TargetMode="External"/><Relationship Id="rId9" Type="http://schemas.openxmlformats.org/officeDocument/2006/relationships/hyperlink" Target="mailto:Mario.Martinez@usmc.smil.mi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gif"/><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11.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678"/>
            <a:ext cx="9130728" cy="6845636"/>
          </a:xfrm>
          <a:prstGeom prst="rect">
            <a:avLst/>
          </a:prstGeom>
        </p:spPr>
      </p:pic>
      <p:sp>
        <p:nvSpPr>
          <p:cNvPr id="7" name="Text Box 3"/>
          <p:cNvSpPr txBox="1">
            <a:spLocks noChangeArrowheads="1"/>
          </p:cNvSpPr>
          <p:nvPr/>
        </p:nvSpPr>
        <p:spPr bwMode="auto">
          <a:xfrm>
            <a:off x="150297" y="330826"/>
            <a:ext cx="4584121" cy="1569660"/>
          </a:xfrm>
          <a:prstGeom prst="rect">
            <a:avLst/>
          </a:prstGeom>
          <a:noFill/>
          <a:ln w="9525">
            <a:noFill/>
            <a:miter lim="800000"/>
            <a:headEnd/>
            <a:tailEnd/>
          </a:ln>
          <a:effectLst>
            <a:outerShdw dist="71842" dir="2700000" algn="ctr" rotWithShape="0">
              <a:schemeClr val="tx1"/>
            </a:outerShdw>
          </a:effectLst>
        </p:spPr>
        <p:txBody>
          <a:bodyPr wrap="square">
            <a:spAutoFit/>
          </a:bodyPr>
          <a:lstStyle/>
          <a:p>
            <a:pPr algn="ctr" eaLnBrk="1" hangingPunct="1"/>
            <a:r>
              <a:rPr lang="en-US" sz="2400" b="1" dirty="0">
                <a:solidFill>
                  <a:srgbClr val="FFCC00"/>
                </a:solidFill>
                <a:effectLst>
                  <a:outerShdw blurRad="38100" dist="38100" dir="2700000" algn="tl">
                    <a:srgbClr val="C0C0C0"/>
                  </a:outerShdw>
                </a:effectLst>
                <a:cs typeface="Times New Roman" pitchFamily="18" charset="0"/>
              </a:rPr>
              <a:t>Marine Corps Task List </a:t>
            </a:r>
          </a:p>
          <a:p>
            <a:pPr algn="ctr" eaLnBrk="1" hangingPunct="1"/>
            <a:r>
              <a:rPr lang="en-US" sz="2400" b="1" dirty="0">
                <a:solidFill>
                  <a:srgbClr val="FFCC00"/>
                </a:solidFill>
                <a:effectLst>
                  <a:outerShdw blurRad="38100" dist="38100" dir="2700000" algn="tl">
                    <a:srgbClr val="C0C0C0"/>
                  </a:outerShdw>
                </a:effectLst>
                <a:cs typeface="Times New Roman" pitchFamily="18" charset="0"/>
              </a:rPr>
              <a:t>Mission Essential Task List </a:t>
            </a:r>
          </a:p>
          <a:p>
            <a:pPr algn="ctr" eaLnBrk="1" hangingPunct="1"/>
            <a:r>
              <a:rPr lang="en-US" sz="2400" b="1" dirty="0">
                <a:solidFill>
                  <a:srgbClr val="FFCC00"/>
                </a:solidFill>
                <a:effectLst>
                  <a:outerShdw blurRad="38100" dist="38100" dir="2700000" algn="tl">
                    <a:srgbClr val="C0C0C0"/>
                  </a:outerShdw>
                </a:effectLst>
                <a:cs typeface="Times New Roman" pitchFamily="18" charset="0"/>
              </a:rPr>
              <a:t>MCTL / MET / METL</a:t>
            </a:r>
          </a:p>
          <a:p>
            <a:pPr algn="ctr" eaLnBrk="1" hangingPunct="1"/>
            <a:r>
              <a:rPr lang="en-US" sz="2400" b="1" dirty="0">
                <a:solidFill>
                  <a:srgbClr val="FFCC00"/>
                </a:solidFill>
                <a:effectLst>
                  <a:outerShdw blurRad="38100" dist="38100" dir="2700000" algn="tl">
                    <a:srgbClr val="C0C0C0"/>
                  </a:outerShdw>
                </a:effectLst>
                <a:cs typeface="Times New Roman" pitchFamily="18" charset="0"/>
              </a:rPr>
              <a:t> Life Cycle Development</a:t>
            </a:r>
          </a:p>
        </p:txBody>
      </p:sp>
      <p:sp>
        <p:nvSpPr>
          <p:cNvPr id="8" name="Text Box 3"/>
          <p:cNvSpPr txBox="1">
            <a:spLocks noChangeArrowheads="1"/>
          </p:cNvSpPr>
          <p:nvPr/>
        </p:nvSpPr>
        <p:spPr bwMode="auto">
          <a:xfrm>
            <a:off x="474032" y="2567709"/>
            <a:ext cx="1968325" cy="461665"/>
          </a:xfrm>
          <a:prstGeom prst="rect">
            <a:avLst/>
          </a:prstGeom>
          <a:noFill/>
          <a:ln w="9525">
            <a:noFill/>
            <a:miter lim="800000"/>
            <a:headEnd/>
            <a:tailEnd/>
          </a:ln>
          <a:effectLst>
            <a:outerShdw dist="71842" dir="2700000" algn="ctr" rotWithShape="0">
              <a:schemeClr val="tx1"/>
            </a:outerShdw>
          </a:effectLst>
        </p:spPr>
        <p:txBody>
          <a:bodyPr wrap="square">
            <a:spAutoFit/>
          </a:bodyPr>
          <a:lstStyle/>
          <a:p>
            <a:pPr algn="ctr" eaLnBrk="1" hangingPunct="1">
              <a:spcBef>
                <a:spcPct val="50000"/>
              </a:spcBef>
            </a:pPr>
            <a:r>
              <a:rPr lang="en-US" sz="2400" b="1" dirty="0">
                <a:solidFill>
                  <a:srgbClr val="FFC000"/>
                </a:solidFill>
                <a:effectLst>
                  <a:outerShdw blurRad="38100" dist="38100" dir="2700000" algn="tl">
                    <a:srgbClr val="C0C0C0"/>
                  </a:outerShdw>
                </a:effectLst>
                <a:cs typeface="Times New Roman" pitchFamily="18" charset="0"/>
              </a:rPr>
              <a:t>MAR 2023</a:t>
            </a:r>
          </a:p>
        </p:txBody>
      </p:sp>
      <p:sp>
        <p:nvSpPr>
          <p:cNvPr id="9" name="Text Box 4"/>
          <p:cNvSpPr txBox="1">
            <a:spLocks noChangeArrowheads="1"/>
          </p:cNvSpPr>
          <p:nvPr/>
        </p:nvSpPr>
        <p:spPr bwMode="auto">
          <a:xfrm>
            <a:off x="322293" y="5617686"/>
            <a:ext cx="3575452" cy="738664"/>
          </a:xfrm>
          <a:prstGeom prst="rect">
            <a:avLst/>
          </a:prstGeom>
          <a:noFill/>
          <a:ln w="9525">
            <a:noFill/>
            <a:miter lim="800000"/>
            <a:headEnd/>
            <a:tailEnd/>
          </a:ln>
          <a:effectLst/>
        </p:spPr>
        <p:txBody>
          <a:bodyPr wrap="square">
            <a:spAutoFit/>
          </a:bodyPr>
          <a:lstStyle/>
          <a:p>
            <a:pPr eaLnBrk="1" hangingPunct="1">
              <a:spcBef>
                <a:spcPts val="0"/>
              </a:spcBef>
            </a:pPr>
            <a:r>
              <a:rPr lang="en-US" sz="1400" b="1" dirty="0">
                <a:solidFill>
                  <a:schemeClr val="bg1"/>
                </a:solidFill>
                <a:cs typeface="Times New Roman" pitchFamily="18" charset="0"/>
              </a:rPr>
              <a:t>MCTL Branch</a:t>
            </a:r>
          </a:p>
          <a:p>
            <a:pPr eaLnBrk="1" hangingPunct="1">
              <a:spcBef>
                <a:spcPts val="0"/>
              </a:spcBef>
            </a:pPr>
            <a:r>
              <a:rPr lang="en-US" sz="1400" b="1" dirty="0">
                <a:solidFill>
                  <a:schemeClr val="bg1"/>
                </a:solidFill>
                <a:cs typeface="Times New Roman" pitchFamily="18" charset="0"/>
              </a:rPr>
              <a:t>Marine Corps Integration Division-Plans</a:t>
            </a:r>
          </a:p>
          <a:p>
            <a:pPr eaLnBrk="1" hangingPunct="1">
              <a:spcBef>
                <a:spcPts val="0"/>
              </a:spcBef>
            </a:pPr>
            <a:r>
              <a:rPr lang="en-US" sz="1400" b="1" dirty="0">
                <a:solidFill>
                  <a:schemeClr val="bg1"/>
                </a:solidFill>
                <a:cs typeface="Times New Roman" pitchFamily="18" charset="0"/>
              </a:rPr>
              <a:t>HQMC, CD&amp;I, CDD </a:t>
            </a:r>
          </a:p>
        </p:txBody>
      </p:sp>
      <p:sp>
        <p:nvSpPr>
          <p:cNvPr id="3" name="Slide Number Placeholder 2"/>
          <p:cNvSpPr>
            <a:spLocks noGrp="1"/>
          </p:cNvSpPr>
          <p:nvPr>
            <p:ph type="sldNum" sz="quarter" idx="12"/>
          </p:nvPr>
        </p:nvSpPr>
        <p:spPr/>
        <p:txBody>
          <a:bodyPr/>
          <a:lstStyle/>
          <a:p>
            <a:fld id="{57D7F152-42F7-4C0B-ACE2-8696607C202E}" type="slidenum">
              <a:rPr lang="en-US" smtClean="0"/>
              <a:pPr/>
              <a:t>1</a:t>
            </a:fld>
            <a:endParaRPr lang="en-US" dirty="0"/>
          </a:p>
        </p:txBody>
      </p:sp>
      <p:sp>
        <p:nvSpPr>
          <p:cNvPr id="2" name="Footer Placeholder 1"/>
          <p:cNvSpPr>
            <a:spLocks noGrp="1"/>
          </p:cNvSpPr>
          <p:nvPr>
            <p:ph type="ftr" sz="quarter" idx="11"/>
          </p:nvPr>
        </p:nvSpPr>
        <p:spPr>
          <a:xfrm>
            <a:off x="2283863" y="6379046"/>
            <a:ext cx="5336137" cy="365125"/>
          </a:xfrm>
        </p:spPr>
        <p:txBody>
          <a:bodyPr/>
          <a:lstStyle/>
          <a:p>
            <a:r>
              <a:rPr lang="en-US" sz="1600" b="1" dirty="0">
                <a:solidFill>
                  <a:schemeClr val="tx1"/>
                </a:solidFill>
              </a:rPr>
              <a:t>MAR 2023-Controlled Unclassified Information (CUI)</a:t>
            </a:r>
          </a:p>
        </p:txBody>
      </p:sp>
    </p:spTree>
    <p:extLst>
      <p:ext uri="{BB962C8B-B14F-4D97-AF65-F5344CB8AC3E}">
        <p14:creationId xmlns:p14="http://schemas.microsoft.com/office/powerpoint/2010/main" val="3609295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2"/>
          </p:nvPr>
        </p:nvSpPr>
        <p:spPr>
          <a:xfrm>
            <a:off x="6953063" y="6495899"/>
            <a:ext cx="2133600" cy="365125"/>
          </a:xfrm>
        </p:spPr>
        <p:txBody>
          <a:bodyPr/>
          <a:lstStyle/>
          <a:p>
            <a:r>
              <a:rPr lang="en-US" dirty="0">
                <a:solidFill>
                  <a:schemeClr val="tx1"/>
                </a:solidFill>
              </a:rPr>
              <a:t>11</a:t>
            </a:r>
          </a:p>
        </p:txBody>
      </p:sp>
      <p:graphicFrame>
        <p:nvGraphicFramePr>
          <p:cNvPr id="1248332" name="Group 76"/>
          <p:cNvGraphicFramePr>
            <a:graphicFrameLocks noGrp="1"/>
          </p:cNvGraphicFramePr>
          <p:nvPr>
            <p:ph idx="4294967295"/>
            <p:extLst>
              <p:ext uri="{D42A27DB-BD31-4B8C-83A1-F6EECF244321}">
                <p14:modId xmlns:p14="http://schemas.microsoft.com/office/powerpoint/2010/main" val="619079917"/>
              </p:ext>
            </p:extLst>
          </p:nvPr>
        </p:nvGraphicFramePr>
        <p:xfrm>
          <a:off x="0" y="1219617"/>
          <a:ext cx="9144000" cy="3529548"/>
        </p:xfrm>
        <a:graphic>
          <a:graphicData uri="http://schemas.openxmlformats.org/drawingml/2006/table">
            <a:tbl>
              <a:tblPr/>
              <a:tblGrid>
                <a:gridCol w="1228725">
                  <a:extLst>
                    <a:ext uri="{9D8B030D-6E8A-4147-A177-3AD203B41FA5}">
                      <a16:colId xmlns:a16="http://schemas.microsoft.com/office/drawing/2014/main" val="20000"/>
                    </a:ext>
                  </a:extLst>
                </a:gridCol>
                <a:gridCol w="2350047">
                  <a:extLst>
                    <a:ext uri="{9D8B030D-6E8A-4147-A177-3AD203B41FA5}">
                      <a16:colId xmlns:a16="http://schemas.microsoft.com/office/drawing/2014/main" val="20001"/>
                    </a:ext>
                  </a:extLst>
                </a:gridCol>
                <a:gridCol w="2098128">
                  <a:extLst>
                    <a:ext uri="{9D8B030D-6E8A-4147-A177-3AD203B41FA5}">
                      <a16:colId xmlns:a16="http://schemas.microsoft.com/office/drawing/2014/main" val="20002"/>
                    </a:ext>
                  </a:extLst>
                </a:gridCol>
                <a:gridCol w="1689100">
                  <a:extLst>
                    <a:ext uri="{9D8B030D-6E8A-4147-A177-3AD203B41FA5}">
                      <a16:colId xmlns:a16="http://schemas.microsoft.com/office/drawing/2014/main" val="20003"/>
                    </a:ext>
                  </a:extLst>
                </a:gridCol>
                <a:gridCol w="1778000">
                  <a:extLst>
                    <a:ext uri="{9D8B030D-6E8A-4147-A177-3AD203B41FA5}">
                      <a16:colId xmlns:a16="http://schemas.microsoft.com/office/drawing/2014/main" val="20004"/>
                    </a:ext>
                  </a:extLst>
                </a:gridCol>
              </a:tblGrid>
              <a:tr h="260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SUPPLIERS</a:t>
                      </a:r>
                    </a:p>
                  </a:txBody>
                  <a:tcPr marL="91429" marR="9142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INPUTS</a:t>
                      </a:r>
                    </a:p>
                  </a:txBody>
                  <a:tcPr marL="91429" marR="9142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PROCESS</a:t>
                      </a:r>
                    </a:p>
                  </a:txBody>
                  <a:tcPr marL="91429" marR="9142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OUTPUTS</a:t>
                      </a:r>
                    </a:p>
                  </a:txBody>
                  <a:tcPr marL="91429" marR="9142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CUSTOMERS</a:t>
                      </a:r>
                    </a:p>
                  </a:txBody>
                  <a:tcPr marL="91429" marR="9142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0"/>
                  </a:ext>
                </a:extLst>
              </a:tr>
              <a:tr h="2399647">
                <a:tc>
                  <a:txBody>
                    <a:bodyPr/>
                    <a:lstStyle/>
                    <a:p>
                      <a:pPr marL="111125" marR="0" lvl="0" indent="-111125"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Units</a:t>
                      </a:r>
                    </a:p>
                    <a:p>
                      <a:pPr marL="111125" marR="0" lvl="0" indent="-111125" algn="l" defTabSz="914400" rtl="0" eaLnBrk="1" fontAlgn="base" latinLnBrk="0" hangingPunct="1">
                        <a:lnSpc>
                          <a:spcPct val="100000"/>
                        </a:lnSpc>
                        <a:spcBef>
                          <a:spcPct val="0"/>
                        </a:spcBef>
                        <a:spcAft>
                          <a:spcPct val="0"/>
                        </a:spcAft>
                        <a:buClrTx/>
                        <a:buSzTx/>
                        <a:buFontTx/>
                        <a:buChar char="•"/>
                        <a:tabLst/>
                      </a:pPr>
                      <a:endParaRPr kumimoji="0" lang="en-US" sz="1200" b="1" i="0" u="none" strike="noStrike" cap="none" normalizeH="0" baseline="0" dirty="0">
                        <a:ln>
                          <a:noFill/>
                        </a:ln>
                        <a:solidFill>
                          <a:schemeClr val="tx1"/>
                        </a:solidFill>
                        <a:effectLst/>
                        <a:latin typeface="Arial" charset="0"/>
                      </a:endParaRPr>
                    </a:p>
                    <a:p>
                      <a:pPr marL="111125" marR="0" lvl="0" indent="-111125" algn="l" defTabSz="914400" rtl="0" eaLnBrk="1" fontAlgn="base" latinLnBrk="0" hangingPunct="1">
                        <a:lnSpc>
                          <a:spcPct val="100000"/>
                        </a:lnSpc>
                        <a:spcBef>
                          <a:spcPct val="0"/>
                        </a:spcBef>
                        <a:spcAft>
                          <a:spcPct val="0"/>
                        </a:spcAft>
                        <a:buClrTx/>
                        <a:buSzTx/>
                        <a:buFontTx/>
                        <a:buChar char="•"/>
                        <a:tabLst/>
                      </a:pPr>
                      <a:endParaRPr kumimoji="0" lang="en-US" sz="1200" b="1" i="0" u="none" strike="noStrike" cap="none" normalizeH="0" baseline="0" dirty="0">
                        <a:ln>
                          <a:noFill/>
                        </a:ln>
                        <a:solidFill>
                          <a:schemeClr val="tx1"/>
                        </a:solidFill>
                        <a:effectLst/>
                        <a:latin typeface="Arial" charset="0"/>
                      </a:endParaRPr>
                    </a:p>
                    <a:p>
                      <a:pPr marL="111125" marR="0" lvl="0" indent="-111125"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Installations</a:t>
                      </a:r>
                    </a:p>
                  </a:txBody>
                  <a:tcPr marL="91429" marR="9142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111125" marR="0" lvl="0" indent="-111125"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Unit w/Designed Capability</a:t>
                      </a:r>
                    </a:p>
                    <a:p>
                      <a:pPr marL="111125" marR="0" lvl="0" indent="-111125"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Mission Statement</a:t>
                      </a:r>
                    </a:p>
                    <a:p>
                      <a:pPr marL="111125" marR="0" lvl="0" indent="-111125"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SE and Installation Support to the Warfighter</a:t>
                      </a:r>
                    </a:p>
                    <a:p>
                      <a:pPr marL="111125" marR="0" lvl="0" indent="-111125"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MCTL Task/s</a:t>
                      </a:r>
                    </a:p>
                    <a:p>
                      <a:pPr marL="111125" marR="0" lvl="0" indent="-111125"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USMC or Joint Doctrine</a:t>
                      </a:r>
                    </a:p>
                    <a:p>
                      <a:pPr marL="111125" marR="0" lvl="0" indent="-111125"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Conditions (Joint) </a:t>
                      </a:r>
                    </a:p>
                    <a:p>
                      <a:pPr marL="111125" marR="0" lvl="0" indent="-111125"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T/O (MOS) &amp; T/E (MEE/PEI)</a:t>
                      </a:r>
                    </a:p>
                    <a:p>
                      <a:pPr marL="111125" marR="0" lvl="0" indent="-111125"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Training Events (E-Coded  Individual/Collective)  Exercises and CERTS aligned to COI T&amp;R Manuals</a:t>
                      </a:r>
                    </a:p>
                    <a:p>
                      <a:pPr marL="111125" marR="0" lvl="0" indent="-111125"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err="1">
                          <a:ln>
                            <a:noFill/>
                          </a:ln>
                          <a:solidFill>
                            <a:schemeClr val="tx1"/>
                          </a:solidFill>
                          <a:effectLst/>
                          <a:latin typeface="Arial" charset="0"/>
                        </a:rPr>
                        <a:t>DoDI</a:t>
                      </a:r>
                      <a:r>
                        <a:rPr kumimoji="0" lang="en-US" sz="1200" b="1" i="0" u="none" strike="noStrike" cap="none" normalizeH="0" baseline="0" dirty="0">
                          <a:ln>
                            <a:noFill/>
                          </a:ln>
                          <a:solidFill>
                            <a:schemeClr val="tx1"/>
                          </a:solidFill>
                          <a:effectLst/>
                          <a:latin typeface="Arial" charset="0"/>
                        </a:rPr>
                        <a:t> – Installation Benchmark and/or Title X Requirements</a:t>
                      </a:r>
                    </a:p>
                  </a:txBody>
                  <a:tcPr marL="91429" marR="9142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117475" marR="0" lvl="0" indent="-117475" algn="l" defTabSz="117475" rtl="0" eaLnBrk="1" fontAlgn="base" latinLnBrk="0" hangingPunct="1">
                        <a:lnSpc>
                          <a:spcPct val="8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Process Flowchart Below</a:t>
                      </a:r>
                    </a:p>
                    <a:p>
                      <a:pPr marL="117475" marR="0" lvl="0" indent="-117475" algn="l" defTabSz="117475" rtl="0" eaLnBrk="1" fontAlgn="base" latinLnBrk="0" hangingPunct="1">
                        <a:lnSpc>
                          <a:spcPct val="8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ndParaRPr>
                    </a:p>
                    <a:p>
                      <a:pPr marL="117475" marR="0" lvl="0" indent="-117475" algn="l" defTabSz="117475" rtl="0" eaLnBrk="1" fontAlgn="base" latinLnBrk="0" hangingPunct="1">
                        <a:lnSpc>
                          <a:spcPct val="8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Policy Controls:</a:t>
                      </a:r>
                    </a:p>
                    <a:p>
                      <a:pPr marL="117475" marR="0" lvl="0" indent="-117475" algn="l" defTabSz="117475" rtl="0" eaLnBrk="1" fontAlgn="base" latinLnBrk="0" hangingPunct="1">
                        <a:lnSpc>
                          <a:spcPct val="80000"/>
                        </a:lnSpc>
                        <a:spcBef>
                          <a:spcPct val="20000"/>
                        </a:spcBef>
                        <a:spcAft>
                          <a:spcPct val="0"/>
                        </a:spcAft>
                        <a:buClrTx/>
                        <a:buSzTx/>
                        <a:buFont typeface="Arial" pitchFamily="34" charset="0"/>
                        <a:buChar char="•"/>
                        <a:tabLst/>
                        <a:defRPr/>
                      </a:pPr>
                      <a:r>
                        <a:rPr kumimoji="0" lang="en-US" sz="1200" b="1" i="0" u="none" strike="noStrike" cap="none" normalizeH="0" baseline="0" dirty="0" err="1">
                          <a:ln>
                            <a:noFill/>
                          </a:ln>
                          <a:solidFill>
                            <a:schemeClr val="tx1"/>
                          </a:solidFill>
                          <a:effectLst/>
                          <a:latin typeface="Arial" charset="0"/>
                        </a:rPr>
                        <a:t>DoD</a:t>
                      </a:r>
                      <a:r>
                        <a:rPr kumimoji="0" lang="en-US" sz="1200" b="1" i="0" u="none" strike="noStrike" cap="none" normalizeH="0" baseline="0" dirty="0">
                          <a:ln>
                            <a:noFill/>
                          </a:ln>
                          <a:solidFill>
                            <a:schemeClr val="tx1"/>
                          </a:solidFill>
                          <a:effectLst/>
                          <a:latin typeface="Arial" charset="0"/>
                        </a:rPr>
                        <a:t> DRRS Enterprise Policies</a:t>
                      </a:r>
                    </a:p>
                    <a:p>
                      <a:pPr marL="117475" marR="0" lvl="0" indent="-117475" algn="l" defTabSz="117475" rtl="0" eaLnBrk="1" fontAlgn="base" latinLnBrk="0" hangingPunct="1">
                        <a:lnSpc>
                          <a:spcPct val="80000"/>
                        </a:lnSpc>
                        <a:spcBef>
                          <a:spcPct val="20000"/>
                        </a:spcBef>
                        <a:spcAft>
                          <a:spcPct val="0"/>
                        </a:spcAft>
                        <a:buClrTx/>
                        <a:buSzTx/>
                        <a:buFontTx/>
                        <a:buChar char="•"/>
                        <a:tabLst/>
                        <a:defRPr/>
                      </a:pPr>
                      <a:r>
                        <a:rPr kumimoji="0" lang="en-US" sz="1200" b="1" i="0" u="none" strike="noStrike" cap="none" normalizeH="0" baseline="0" dirty="0">
                          <a:ln>
                            <a:noFill/>
                          </a:ln>
                          <a:solidFill>
                            <a:schemeClr val="tx1"/>
                          </a:solidFill>
                          <a:effectLst/>
                          <a:latin typeface="Arial" charset="0"/>
                        </a:rPr>
                        <a:t>MCO 3000.13 DRRS</a:t>
                      </a:r>
                    </a:p>
                    <a:p>
                      <a:pPr marL="117475" marR="0" lvl="0" indent="-117475" algn="l" defTabSz="117475" rtl="0" eaLnBrk="1" fontAlgn="base" latinLnBrk="0" hangingPunct="1">
                        <a:lnSpc>
                          <a:spcPct val="80000"/>
                        </a:lnSpc>
                        <a:spcBef>
                          <a:spcPct val="20000"/>
                        </a:spcBef>
                        <a:spcAft>
                          <a:spcPct val="0"/>
                        </a:spcAft>
                        <a:buClrTx/>
                        <a:buSzTx/>
                        <a:buFontTx/>
                        <a:buChar char="•"/>
                        <a:tabLst/>
                        <a:defRPr/>
                      </a:pPr>
                      <a:r>
                        <a:rPr kumimoji="0" lang="en-US" sz="1200" b="1" i="0" u="none" strike="noStrike" cap="none" normalizeH="0" baseline="0" dirty="0">
                          <a:ln>
                            <a:noFill/>
                          </a:ln>
                          <a:solidFill>
                            <a:schemeClr val="tx1"/>
                          </a:solidFill>
                          <a:effectLst/>
                          <a:latin typeface="Arial" charset="0"/>
                        </a:rPr>
                        <a:t>MCO 3500.26 </a:t>
                      </a:r>
                      <a:r>
                        <a:rPr kumimoji="0" lang="en-US" sz="1200" b="1" i="0" u="none" strike="noStrike" cap="none" normalizeH="0" baseline="0" dirty="0">
                          <a:ln>
                            <a:noFill/>
                          </a:ln>
                          <a:solidFill>
                            <a:schemeClr val="accent3">
                              <a:lumMod val="75000"/>
                            </a:schemeClr>
                          </a:solidFill>
                          <a:effectLst/>
                          <a:latin typeface="Arial" charset="0"/>
                        </a:rPr>
                        <a:t>(MCTL)</a:t>
                      </a:r>
                      <a:endParaRPr kumimoji="0" lang="en-US" sz="1200" b="1" i="0" u="none" strike="noStrike" cap="none" normalizeH="0" baseline="0" dirty="0">
                        <a:ln>
                          <a:noFill/>
                        </a:ln>
                        <a:solidFill>
                          <a:schemeClr val="tx1"/>
                        </a:solidFill>
                        <a:effectLst/>
                        <a:latin typeface="Arial" charset="0"/>
                      </a:endParaRPr>
                    </a:p>
                    <a:p>
                      <a:pPr marL="117475" marR="0" lvl="0" indent="-117475" algn="l" defTabSz="117475" rtl="0" eaLnBrk="1" fontAlgn="base" latinLnBrk="0" hangingPunct="1">
                        <a:lnSpc>
                          <a:spcPct val="80000"/>
                        </a:lnSpc>
                        <a:spcBef>
                          <a:spcPct val="2000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MCO 5311.1E (TFSP)</a:t>
                      </a:r>
                    </a:p>
                    <a:p>
                      <a:pPr marL="117475" marR="0" lvl="0" indent="-117475" algn="l" defTabSz="117475" rtl="0" eaLnBrk="1" fontAlgn="base" latinLnBrk="0" hangingPunct="1">
                        <a:lnSpc>
                          <a:spcPct val="80000"/>
                        </a:lnSpc>
                        <a:spcBef>
                          <a:spcPct val="2000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MCO 3500.110 </a:t>
                      </a:r>
                      <a:r>
                        <a:rPr kumimoji="0" lang="en-US" sz="1200" b="1" i="0" u="none" strike="noStrike" cap="none" normalizeH="0" baseline="0" dirty="0">
                          <a:ln>
                            <a:noFill/>
                          </a:ln>
                          <a:solidFill>
                            <a:schemeClr val="accent3">
                              <a:lumMod val="75000"/>
                            </a:schemeClr>
                          </a:solidFill>
                          <a:effectLst/>
                          <a:latin typeface="Arial" charset="0"/>
                        </a:rPr>
                        <a:t>(METL)</a:t>
                      </a:r>
                    </a:p>
                    <a:p>
                      <a:pPr marL="117475" marR="0" lvl="0" indent="-117475" algn="l" defTabSz="117475" rtl="0" eaLnBrk="1" fontAlgn="base" latinLnBrk="0" hangingPunct="1">
                        <a:lnSpc>
                          <a:spcPct val="80000"/>
                        </a:lnSpc>
                        <a:spcBef>
                          <a:spcPct val="2000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MCO 1553.10 (MCTIMS)</a:t>
                      </a:r>
                    </a:p>
                    <a:p>
                      <a:pPr marL="117475" marR="0" lvl="0" indent="-117475" algn="l" defTabSz="117475" rtl="0" eaLnBrk="1" fontAlgn="base" latinLnBrk="0" hangingPunct="1">
                        <a:lnSpc>
                          <a:spcPct val="80000"/>
                        </a:lnSpc>
                        <a:spcBef>
                          <a:spcPct val="20000"/>
                        </a:spcBef>
                        <a:spcAft>
                          <a:spcPct val="0"/>
                        </a:spcAft>
                        <a:buClrTx/>
                        <a:buSzTx/>
                        <a:buFont typeface="Wingdings" pitchFamily="2" charset="2"/>
                        <a:buChar char="Ø"/>
                        <a:tabLst/>
                      </a:pPr>
                      <a:r>
                        <a:rPr kumimoji="0" lang="en-US" sz="1200" b="1" i="0" u="none" strike="noStrike" cap="none" normalizeH="0" baseline="0" dirty="0">
                          <a:ln>
                            <a:noFill/>
                          </a:ln>
                          <a:solidFill>
                            <a:schemeClr val="tx1"/>
                          </a:solidFill>
                          <a:effectLst/>
                          <a:latin typeface="Arial" charset="0"/>
                        </a:rPr>
                        <a:t>   METL Development</a:t>
                      </a:r>
                    </a:p>
                    <a:p>
                      <a:pPr marL="117475" marR="0" lvl="0" indent="-117475" algn="l" defTabSz="117475" rtl="0" eaLnBrk="1" fontAlgn="base" latinLnBrk="0" hangingPunct="1">
                        <a:lnSpc>
                          <a:spcPct val="80000"/>
                        </a:lnSpc>
                        <a:spcBef>
                          <a:spcPct val="20000"/>
                        </a:spcBef>
                        <a:spcAft>
                          <a:spcPct val="0"/>
                        </a:spcAft>
                        <a:buClrTx/>
                        <a:buSzTx/>
                        <a:buFont typeface="Wingdings" pitchFamily="2" charset="2"/>
                        <a:buNone/>
                        <a:tabLst/>
                      </a:pPr>
                      <a:r>
                        <a:rPr kumimoji="0" lang="en-US" sz="1200" b="1" i="0" u="none" strike="noStrike" cap="none" normalizeH="0" baseline="0" dirty="0">
                          <a:ln>
                            <a:noFill/>
                          </a:ln>
                          <a:solidFill>
                            <a:schemeClr val="tx1"/>
                          </a:solidFill>
                          <a:effectLst/>
                          <a:latin typeface="Arial" charset="0"/>
                        </a:rPr>
                        <a:t>      Workshops </a:t>
                      </a:r>
                    </a:p>
                    <a:p>
                      <a:pPr marL="117475" marR="0" lvl="0" indent="-117475" algn="l" defTabSz="117475" rtl="0" eaLnBrk="1" fontAlgn="base" latinLnBrk="0" hangingPunct="1">
                        <a:lnSpc>
                          <a:spcPct val="80000"/>
                        </a:lnSpc>
                        <a:spcBef>
                          <a:spcPct val="20000"/>
                        </a:spcBef>
                        <a:spcAft>
                          <a:spcPct val="0"/>
                        </a:spcAft>
                        <a:buClrTx/>
                        <a:buSzTx/>
                        <a:buFont typeface="Wingdings" pitchFamily="2" charset="2"/>
                        <a:buChar char="Ø"/>
                        <a:tabLst/>
                      </a:pPr>
                      <a:r>
                        <a:rPr kumimoji="0" lang="en-US" sz="1200" b="1" i="0" u="none" strike="noStrike" cap="none" normalizeH="0" baseline="0" dirty="0">
                          <a:ln>
                            <a:noFill/>
                          </a:ln>
                          <a:solidFill>
                            <a:schemeClr val="tx1"/>
                          </a:solidFill>
                          <a:effectLst/>
                          <a:latin typeface="Arial" charset="0"/>
                        </a:rPr>
                        <a:t>   Stakeholder Adjudicate</a:t>
                      </a:r>
                    </a:p>
                    <a:p>
                      <a:pPr marL="117475" marR="0" lvl="0" indent="-117475" algn="l" defTabSz="117475" rtl="0" eaLnBrk="1" fontAlgn="base" latinLnBrk="0" hangingPunct="1">
                        <a:lnSpc>
                          <a:spcPct val="80000"/>
                        </a:lnSpc>
                        <a:spcBef>
                          <a:spcPct val="20000"/>
                        </a:spcBef>
                        <a:spcAft>
                          <a:spcPct val="0"/>
                        </a:spcAft>
                        <a:buClrTx/>
                        <a:buSzTx/>
                        <a:buFont typeface="Wingdings" pitchFamily="2" charset="2"/>
                        <a:buChar char="Ø"/>
                        <a:tabLst/>
                      </a:pPr>
                      <a:r>
                        <a:rPr kumimoji="0" lang="en-US" sz="1200" b="1" i="0" u="none" strike="noStrike" cap="none" normalizeH="0" baseline="0" dirty="0">
                          <a:ln>
                            <a:noFill/>
                          </a:ln>
                          <a:solidFill>
                            <a:schemeClr val="tx1"/>
                          </a:solidFill>
                          <a:effectLst/>
                          <a:latin typeface="Arial" charset="0"/>
                        </a:rPr>
                        <a:t>   Incorporation into</a:t>
                      </a:r>
                    </a:p>
                    <a:p>
                      <a:pPr marL="117475" marR="0" lvl="0" indent="-117475" algn="l" defTabSz="117475" rtl="0" eaLnBrk="1" fontAlgn="base" latinLnBrk="0" hangingPunct="1">
                        <a:lnSpc>
                          <a:spcPct val="80000"/>
                        </a:lnSpc>
                        <a:spcBef>
                          <a:spcPct val="20000"/>
                        </a:spcBef>
                        <a:spcAft>
                          <a:spcPct val="0"/>
                        </a:spcAft>
                        <a:buClrTx/>
                        <a:buSzTx/>
                        <a:buFont typeface="Wingdings" pitchFamily="2" charset="2"/>
                        <a:buNone/>
                        <a:tabLst/>
                      </a:pPr>
                      <a:r>
                        <a:rPr kumimoji="0" lang="en-US" sz="1200" b="1" i="0" u="none" strike="noStrike" cap="none" normalizeH="0" baseline="0" dirty="0">
                          <a:ln>
                            <a:noFill/>
                          </a:ln>
                          <a:solidFill>
                            <a:schemeClr val="tx1"/>
                          </a:solidFill>
                          <a:effectLst/>
                          <a:latin typeface="Arial" charset="0"/>
                        </a:rPr>
                        <a:t>      MCTL / </a:t>
                      </a:r>
                      <a:r>
                        <a:rPr kumimoji="0" lang="en-US" sz="1200" b="1" i="0" u="none" strike="noStrike" cap="none" normalizeH="0" baseline="0" dirty="0">
                          <a:ln>
                            <a:noFill/>
                          </a:ln>
                          <a:solidFill>
                            <a:schemeClr val="accent3">
                              <a:lumMod val="75000"/>
                            </a:schemeClr>
                          </a:solidFill>
                          <a:effectLst/>
                          <a:latin typeface="Arial" charset="0"/>
                        </a:rPr>
                        <a:t>MCTIMS </a:t>
                      </a:r>
                      <a:r>
                        <a:rPr kumimoji="0" lang="en-US" sz="1200" b="1" i="0" u="none" strike="noStrike" cap="none" normalizeH="0" baseline="0" dirty="0">
                          <a:ln>
                            <a:noFill/>
                          </a:ln>
                          <a:solidFill>
                            <a:schemeClr val="tx1"/>
                          </a:solidFill>
                          <a:effectLst/>
                          <a:latin typeface="Arial" charset="0"/>
                        </a:rPr>
                        <a:t>/</a:t>
                      </a:r>
                    </a:p>
                    <a:p>
                      <a:pPr marL="117475" marR="0" lvl="0" indent="-117475" algn="l" defTabSz="117475" rtl="0" eaLnBrk="1" fontAlgn="base" latinLnBrk="0" hangingPunct="1">
                        <a:lnSpc>
                          <a:spcPct val="80000"/>
                        </a:lnSpc>
                        <a:spcBef>
                          <a:spcPct val="20000"/>
                        </a:spcBef>
                        <a:spcAft>
                          <a:spcPct val="0"/>
                        </a:spcAft>
                        <a:buClrTx/>
                        <a:buSzTx/>
                        <a:buFont typeface="Wingdings" pitchFamily="2" charset="2"/>
                        <a:buNone/>
                        <a:tabLst/>
                      </a:pPr>
                      <a:r>
                        <a:rPr kumimoji="0" lang="en-US" sz="1200" b="1" i="0" u="none" strike="noStrike" cap="none" normalizeH="0" baseline="0" dirty="0">
                          <a:ln>
                            <a:noFill/>
                          </a:ln>
                          <a:solidFill>
                            <a:schemeClr val="accent3">
                              <a:lumMod val="75000"/>
                            </a:schemeClr>
                          </a:solidFill>
                          <a:effectLst/>
                          <a:latin typeface="Arial" charset="0"/>
                        </a:rPr>
                        <a:t>      </a:t>
                      </a:r>
                      <a:r>
                        <a:rPr kumimoji="0" lang="en-US" sz="1200" b="1" i="0" u="none" strike="noStrike" cap="none" normalizeH="0" baseline="0" dirty="0">
                          <a:ln>
                            <a:noFill/>
                          </a:ln>
                          <a:solidFill>
                            <a:srgbClr val="FF0000"/>
                          </a:solidFill>
                          <a:effectLst/>
                          <a:latin typeface="Arial" charset="0"/>
                        </a:rPr>
                        <a:t>DRRS</a:t>
                      </a:r>
                      <a:endParaRPr kumimoji="0" lang="en-US" sz="1200" b="1" i="0" u="none" strike="noStrike" cap="none" normalizeH="0" baseline="0" dirty="0">
                        <a:ln>
                          <a:noFill/>
                        </a:ln>
                        <a:solidFill>
                          <a:schemeClr val="tx1"/>
                        </a:solidFill>
                        <a:effectLst/>
                        <a:latin typeface="Arial" charset="0"/>
                      </a:endParaRPr>
                    </a:p>
                  </a:txBody>
                  <a:tcPr marL="41029" marR="410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1125" marR="0" lvl="0" indent="-111125"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List of “Mission Essential” MCTs</a:t>
                      </a:r>
                    </a:p>
                    <a:p>
                      <a:pPr marL="111125" marR="0" lvl="0" indent="-111125"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Baseline/Advance Capability Statements per MET</a:t>
                      </a:r>
                    </a:p>
                    <a:p>
                      <a:pPr marL="111125" marR="0" lvl="0" indent="-111125"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Standards/Criteria</a:t>
                      </a:r>
                    </a:p>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pPr>
                      <a:r>
                        <a:rPr kumimoji="0" lang="en-US" sz="1200" b="1" i="0" u="none" strike="noStrike" cap="none" normalizeH="0" baseline="0" dirty="0">
                          <a:ln>
                            <a:noFill/>
                          </a:ln>
                          <a:solidFill>
                            <a:schemeClr val="tx1"/>
                          </a:solidFill>
                          <a:effectLst/>
                          <a:latin typeface="Arial" charset="0"/>
                        </a:rPr>
                        <a:t>   Metrics: </a:t>
                      </a:r>
                    </a:p>
                    <a:p>
                      <a:pPr marL="111125" marR="0" lvl="0" indent="-111125"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  - P = Personnel </a:t>
                      </a:r>
                    </a:p>
                    <a:p>
                      <a:pPr marL="111125" marR="0" lvl="0" indent="-111125"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  - E = Equipment </a:t>
                      </a:r>
                    </a:p>
                    <a:p>
                      <a:pPr marL="111125" marR="0" lvl="0" indent="-111125"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  - T = Training</a:t>
                      </a:r>
                    </a:p>
                    <a:p>
                      <a:pPr marL="111125" marR="0" lvl="0" indent="-111125"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  - O = Output</a:t>
                      </a:r>
                    </a:p>
                  </a:txBody>
                  <a:tcPr marL="91429" marR="9142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111125" marR="0" lvl="0" indent="-111125"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Commanders</a:t>
                      </a:r>
                    </a:p>
                    <a:p>
                      <a:pPr marL="111125" marR="0" lvl="0" indent="-111125"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MARFORs/MEFs/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   MEUs/MEBs/Units</a:t>
                      </a:r>
                    </a:p>
                    <a:p>
                      <a:pPr marL="111125" marR="0" lvl="0" indent="-111125"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Install/Bases</a:t>
                      </a:r>
                    </a:p>
                    <a:p>
                      <a:pPr marL="111125" marR="0" lvl="0" indent="-111125"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Advocates</a:t>
                      </a:r>
                    </a:p>
                    <a:p>
                      <a:pPr marL="111125" marR="0" lvl="0" indent="-111125"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HQMC / PP&amp;O</a:t>
                      </a:r>
                    </a:p>
                    <a:p>
                      <a:pPr marL="111125" marR="0" lvl="0" indent="-111125"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MROC / JROC</a:t>
                      </a:r>
                    </a:p>
                    <a:p>
                      <a:pPr marL="111125" marR="0" lvl="0" indent="-111125"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CONGRESS</a:t>
                      </a:r>
                    </a:p>
                    <a:p>
                      <a:pPr marL="111125" marR="0" lvl="0" indent="-111125"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a:ln>
                            <a:noFill/>
                          </a:ln>
                          <a:solidFill>
                            <a:schemeClr val="tx1"/>
                          </a:solidFill>
                          <a:effectLst/>
                          <a:latin typeface="Arial" charset="0"/>
                        </a:rPr>
                        <a:t>SECDEF / POTUS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**CD&amp;I Integration Divisions – Future Capability Development, POM and WIPEB Strategies</a:t>
                      </a:r>
                    </a:p>
                  </a:txBody>
                  <a:tcPr marL="91429" marR="9142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39854">
                <a:tc>
                  <a:txBody>
                    <a:bodyPr/>
                    <a:lstStyle/>
                    <a:p>
                      <a:endParaRPr lang="en-US" dirty="0"/>
                    </a:p>
                  </a:txBody>
                  <a:tcPr marL="91429" marR="9142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L="91429" marR="9142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endParaRPr lang="en-US" dirty="0"/>
                    </a:p>
                  </a:txBody>
                  <a:tcPr marL="91429" marR="9142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b="1" dirty="0"/>
                    </a:p>
                  </a:txBody>
                  <a:tcPr marL="91429" marR="9142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248295" name="Object 39"/>
          <p:cNvGraphicFramePr>
            <a:graphicFrameLocks noChangeAspect="1"/>
          </p:cNvGraphicFramePr>
          <p:nvPr/>
        </p:nvGraphicFramePr>
        <p:xfrm>
          <a:off x="9659938" y="4959350"/>
          <a:ext cx="492125" cy="176213"/>
        </p:xfrm>
        <a:graphic>
          <a:graphicData uri="http://schemas.openxmlformats.org/presentationml/2006/ole">
            <mc:AlternateContent xmlns:mc="http://schemas.openxmlformats.org/markup-compatibility/2006">
              <mc:Choice xmlns:v="urn:schemas-microsoft-com:vml" Requires="v">
                <p:oleObj name="Chart" r:id="rId3" imgW="1381169" imgH="1142763" progId="MSGraph.Chart.8">
                  <p:embed followColorScheme="full"/>
                </p:oleObj>
              </mc:Choice>
              <mc:Fallback>
                <p:oleObj name="Chart" r:id="rId3" imgW="1381169" imgH="1142763" progId="MSGraph.Chart.8">
                  <p:embed followColorScheme="full"/>
                  <p:pic>
                    <p:nvPicPr>
                      <p:cNvPr id="1248295" name="Object 39"/>
                      <p:cNvPicPr>
                        <a:picLocks noChangeAspect="1" noChangeArrowheads="1"/>
                      </p:cNvPicPr>
                      <p:nvPr/>
                    </p:nvPicPr>
                    <p:blipFill>
                      <a:blip r:embed="rId4"/>
                      <a:srcRect/>
                      <a:stretch>
                        <a:fillRect/>
                      </a:stretch>
                    </p:blipFill>
                    <p:spPr bwMode="auto">
                      <a:xfrm>
                        <a:off x="9659938" y="4959350"/>
                        <a:ext cx="492125" cy="176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8296" name="Rectangle 7"/>
          <p:cNvSpPr>
            <a:spLocks noChangeArrowheads="1"/>
          </p:cNvSpPr>
          <p:nvPr/>
        </p:nvSpPr>
        <p:spPr bwMode="auto">
          <a:xfrm>
            <a:off x="5827265" y="5718437"/>
            <a:ext cx="1306512" cy="509596"/>
          </a:xfrm>
          <a:prstGeom prst="rect">
            <a:avLst/>
          </a:prstGeom>
          <a:solidFill>
            <a:srgbClr val="3663C8">
              <a:alpha val="43921"/>
            </a:srgbClr>
          </a:solidFill>
          <a:ln w="9525">
            <a:solidFill>
              <a:srgbClr val="000000"/>
            </a:solidFill>
            <a:miter lim="800000"/>
            <a:headEnd/>
            <a:tailEnd/>
          </a:ln>
        </p:spPr>
        <p:txBody>
          <a:bodyPr lIns="23734" tIns="23734" rIns="23734" bIns="23734">
            <a:spAutoFit/>
          </a:bodyPr>
          <a:lstStyle/>
          <a:p>
            <a:pPr algn="ctr" defTabSz="1187450" eaLnBrk="1" hangingPunct="1"/>
            <a:r>
              <a:rPr lang="en-US" b="1" dirty="0">
                <a:ea typeface="MS PGothic" pitchFamily="34" charset="-128"/>
              </a:rPr>
              <a:t>Identify Conditions that may affect Task performance</a:t>
            </a:r>
          </a:p>
        </p:txBody>
      </p:sp>
      <p:sp>
        <p:nvSpPr>
          <p:cNvPr id="1248297" name="Rectangle 8"/>
          <p:cNvSpPr>
            <a:spLocks noChangeArrowheads="1"/>
          </p:cNvSpPr>
          <p:nvPr/>
        </p:nvSpPr>
        <p:spPr bwMode="auto">
          <a:xfrm>
            <a:off x="2616096" y="4761152"/>
            <a:ext cx="1337760" cy="509596"/>
          </a:xfrm>
          <a:prstGeom prst="rect">
            <a:avLst/>
          </a:prstGeom>
          <a:solidFill>
            <a:srgbClr val="3663C8">
              <a:alpha val="43921"/>
            </a:srgbClr>
          </a:solidFill>
          <a:ln w="9525">
            <a:solidFill>
              <a:srgbClr val="000000"/>
            </a:solidFill>
            <a:miter lim="800000"/>
            <a:headEnd/>
            <a:tailEnd/>
          </a:ln>
        </p:spPr>
        <p:txBody>
          <a:bodyPr wrap="square" lIns="23734" tIns="23734" rIns="23734" bIns="23734">
            <a:spAutoFit/>
          </a:bodyPr>
          <a:lstStyle/>
          <a:p>
            <a:pPr algn="ctr" defTabSz="1187450" eaLnBrk="1" hangingPunct="1"/>
            <a:r>
              <a:rPr lang="en-US" b="1" dirty="0">
                <a:ea typeface="MS PGothic" pitchFamily="34" charset="-128"/>
              </a:rPr>
              <a:t>Develop List of </a:t>
            </a:r>
          </a:p>
          <a:p>
            <a:pPr algn="ctr" defTabSz="1187450" eaLnBrk="1" hangingPunct="1"/>
            <a:r>
              <a:rPr lang="en-US" b="1" dirty="0">
                <a:ea typeface="MS PGothic" pitchFamily="34" charset="-128"/>
              </a:rPr>
              <a:t>Unit or Installation Capabilities/Tasks</a:t>
            </a:r>
          </a:p>
        </p:txBody>
      </p:sp>
      <p:sp>
        <p:nvSpPr>
          <p:cNvPr id="1248298" name="Rectangle 13"/>
          <p:cNvSpPr>
            <a:spLocks noChangeArrowheads="1"/>
          </p:cNvSpPr>
          <p:nvPr/>
        </p:nvSpPr>
        <p:spPr bwMode="auto">
          <a:xfrm>
            <a:off x="1574800" y="5517385"/>
            <a:ext cx="2128838" cy="971261"/>
          </a:xfrm>
          <a:prstGeom prst="rect">
            <a:avLst/>
          </a:prstGeom>
          <a:solidFill>
            <a:srgbClr val="3663C8">
              <a:alpha val="43921"/>
            </a:srgbClr>
          </a:solidFill>
          <a:ln w="9525">
            <a:solidFill>
              <a:srgbClr val="000000"/>
            </a:solidFill>
            <a:miter lim="800000"/>
            <a:headEnd/>
            <a:tailEnd/>
          </a:ln>
        </p:spPr>
        <p:txBody>
          <a:bodyPr wrap="square" lIns="23734" tIns="23734" rIns="23734" bIns="23734">
            <a:spAutoFit/>
          </a:bodyPr>
          <a:lstStyle/>
          <a:p>
            <a:pPr algn="ctr" defTabSz="1187450" eaLnBrk="1" hangingPunct="1"/>
            <a:r>
              <a:rPr lang="en-US" b="1" dirty="0">
                <a:ea typeface="MS PGothic" pitchFamily="34" charset="-128"/>
              </a:rPr>
              <a:t>Determine Task Outputs:  What capability is provided for Mission Success? Has integrated coordination been completed? Time or duration to sustain the capability? </a:t>
            </a:r>
          </a:p>
        </p:txBody>
      </p:sp>
      <p:sp>
        <p:nvSpPr>
          <p:cNvPr id="1248300" name="Rectangle 55"/>
          <p:cNvSpPr>
            <a:spLocks noChangeArrowheads="1"/>
          </p:cNvSpPr>
          <p:nvPr/>
        </p:nvSpPr>
        <p:spPr bwMode="auto">
          <a:xfrm>
            <a:off x="1363050" y="4766453"/>
            <a:ext cx="971463" cy="509596"/>
          </a:xfrm>
          <a:prstGeom prst="rect">
            <a:avLst/>
          </a:prstGeom>
          <a:solidFill>
            <a:srgbClr val="3663C8">
              <a:alpha val="43921"/>
            </a:srgbClr>
          </a:solidFill>
          <a:ln w="9525">
            <a:solidFill>
              <a:srgbClr val="000000"/>
            </a:solidFill>
            <a:miter lim="800000"/>
            <a:headEnd/>
            <a:tailEnd/>
          </a:ln>
        </p:spPr>
        <p:txBody>
          <a:bodyPr wrap="square" lIns="23734" tIns="23734" rIns="23734" bIns="23734">
            <a:spAutoFit/>
          </a:bodyPr>
          <a:lstStyle/>
          <a:p>
            <a:pPr algn="ctr" defTabSz="1187450" eaLnBrk="1" hangingPunct="1"/>
            <a:r>
              <a:rPr lang="en-US" b="1" dirty="0">
                <a:ea typeface="MS PGothic" pitchFamily="34" charset="-128"/>
              </a:rPr>
              <a:t>What is the Core Design Capability? </a:t>
            </a:r>
          </a:p>
        </p:txBody>
      </p:sp>
      <p:sp>
        <p:nvSpPr>
          <p:cNvPr id="1248301" name="Rectangle 7"/>
          <p:cNvSpPr>
            <a:spLocks noChangeArrowheads="1"/>
          </p:cNvSpPr>
          <p:nvPr/>
        </p:nvSpPr>
        <p:spPr bwMode="auto">
          <a:xfrm>
            <a:off x="4271356" y="4768657"/>
            <a:ext cx="1422903" cy="509596"/>
          </a:xfrm>
          <a:prstGeom prst="rect">
            <a:avLst/>
          </a:prstGeom>
          <a:solidFill>
            <a:srgbClr val="3663C8">
              <a:alpha val="43921"/>
            </a:srgbClr>
          </a:solidFill>
          <a:ln w="9525">
            <a:solidFill>
              <a:srgbClr val="000000"/>
            </a:solidFill>
            <a:miter lim="800000"/>
            <a:headEnd/>
            <a:tailEnd/>
          </a:ln>
        </p:spPr>
        <p:txBody>
          <a:bodyPr wrap="square" lIns="23734" tIns="23734" rIns="23734" bIns="23734">
            <a:spAutoFit/>
          </a:bodyPr>
          <a:lstStyle/>
          <a:p>
            <a:pPr algn="ctr" defTabSz="1187450" eaLnBrk="1" hangingPunct="1"/>
            <a:r>
              <a:rPr lang="en-US" b="1" dirty="0">
                <a:ea typeface="MS PGothic" pitchFamily="34" charset="-128"/>
              </a:rPr>
              <a:t>Prioritize Tasks as Essential/Critical to Mission Success</a:t>
            </a:r>
          </a:p>
        </p:txBody>
      </p:sp>
      <p:sp>
        <p:nvSpPr>
          <p:cNvPr id="1248302" name="Rectangle 55"/>
          <p:cNvSpPr>
            <a:spLocks noChangeArrowheads="1"/>
          </p:cNvSpPr>
          <p:nvPr/>
        </p:nvSpPr>
        <p:spPr bwMode="auto">
          <a:xfrm>
            <a:off x="49427" y="4824810"/>
            <a:ext cx="941388" cy="725040"/>
          </a:xfrm>
          <a:prstGeom prst="rect">
            <a:avLst/>
          </a:prstGeom>
          <a:solidFill>
            <a:srgbClr val="FFFF00"/>
          </a:solidFill>
          <a:ln w="9525">
            <a:solidFill>
              <a:srgbClr val="000000"/>
            </a:solidFill>
            <a:miter lim="800000"/>
            <a:headEnd/>
            <a:tailEnd/>
          </a:ln>
        </p:spPr>
        <p:txBody>
          <a:bodyPr lIns="23734" tIns="23734" rIns="23734" bIns="23734">
            <a:spAutoFit/>
          </a:bodyPr>
          <a:lstStyle/>
          <a:p>
            <a:pPr algn="ctr" defTabSz="1187450" eaLnBrk="1" hangingPunct="1"/>
            <a:r>
              <a:rPr lang="en-US" sz="1100" b="1" dirty="0">
                <a:ea typeface="MS PGothic" pitchFamily="34" charset="-128"/>
              </a:rPr>
              <a:t>Start of MET/METL Review Workshop</a:t>
            </a:r>
          </a:p>
        </p:txBody>
      </p:sp>
      <p:sp>
        <p:nvSpPr>
          <p:cNvPr id="1248303" name="Rectangle 55"/>
          <p:cNvSpPr>
            <a:spLocks noChangeArrowheads="1"/>
          </p:cNvSpPr>
          <p:nvPr/>
        </p:nvSpPr>
        <p:spPr bwMode="auto">
          <a:xfrm>
            <a:off x="34131" y="5821780"/>
            <a:ext cx="952500" cy="294153"/>
          </a:xfrm>
          <a:prstGeom prst="rect">
            <a:avLst/>
          </a:prstGeom>
          <a:solidFill>
            <a:schemeClr val="accent3">
              <a:lumMod val="75000"/>
            </a:schemeClr>
          </a:solidFill>
          <a:ln w="9525">
            <a:solidFill>
              <a:srgbClr val="000000"/>
            </a:solidFill>
            <a:miter lim="800000"/>
            <a:headEnd/>
            <a:tailEnd/>
          </a:ln>
        </p:spPr>
        <p:txBody>
          <a:bodyPr lIns="23734" tIns="23734" rIns="23734" bIns="23734">
            <a:spAutoFit/>
          </a:bodyPr>
          <a:lstStyle/>
          <a:p>
            <a:pPr algn="ctr" defTabSz="1187450" eaLnBrk="1" hangingPunct="1"/>
            <a:r>
              <a:rPr lang="en-US" sz="1600" b="1" dirty="0">
                <a:ea typeface="MS PGothic" pitchFamily="34" charset="-128"/>
              </a:rPr>
              <a:t>Finish</a:t>
            </a:r>
          </a:p>
        </p:txBody>
      </p:sp>
      <p:sp>
        <p:nvSpPr>
          <p:cNvPr id="1248305" name="Rectangle 126"/>
          <p:cNvSpPr>
            <a:spLocks noChangeArrowheads="1"/>
          </p:cNvSpPr>
          <p:nvPr/>
        </p:nvSpPr>
        <p:spPr bwMode="auto">
          <a:xfrm>
            <a:off x="7646126" y="4768657"/>
            <a:ext cx="1440537" cy="509596"/>
          </a:xfrm>
          <a:prstGeom prst="rect">
            <a:avLst/>
          </a:prstGeom>
          <a:solidFill>
            <a:srgbClr val="3663C8">
              <a:alpha val="43921"/>
            </a:srgbClr>
          </a:solidFill>
          <a:ln w="9525">
            <a:solidFill>
              <a:srgbClr val="000000"/>
            </a:solidFill>
            <a:miter lim="800000"/>
            <a:headEnd/>
            <a:tailEnd/>
          </a:ln>
        </p:spPr>
        <p:txBody>
          <a:bodyPr wrap="square" lIns="23734" tIns="23734" rIns="23734" bIns="23734">
            <a:spAutoFit/>
          </a:bodyPr>
          <a:lstStyle/>
          <a:p>
            <a:pPr algn="ctr" defTabSz="1187450" eaLnBrk="1" hangingPunct="1"/>
            <a:r>
              <a:rPr lang="en-US" b="1" dirty="0">
                <a:ea typeface="MS PGothic" pitchFamily="34" charset="-128"/>
              </a:rPr>
              <a:t>Determine T/O&amp;E required to perform Task</a:t>
            </a:r>
          </a:p>
        </p:txBody>
      </p:sp>
      <p:sp>
        <p:nvSpPr>
          <p:cNvPr id="1248306" name="Rectangle 7"/>
          <p:cNvSpPr>
            <a:spLocks noChangeArrowheads="1"/>
          </p:cNvSpPr>
          <p:nvPr/>
        </p:nvSpPr>
        <p:spPr bwMode="auto">
          <a:xfrm>
            <a:off x="7375077" y="5691028"/>
            <a:ext cx="1700212" cy="509596"/>
          </a:xfrm>
          <a:prstGeom prst="rect">
            <a:avLst/>
          </a:prstGeom>
          <a:solidFill>
            <a:srgbClr val="3663C8">
              <a:alpha val="43921"/>
            </a:srgbClr>
          </a:solidFill>
          <a:ln w="9525">
            <a:solidFill>
              <a:srgbClr val="000000"/>
            </a:solidFill>
            <a:miter lim="800000"/>
            <a:headEnd/>
            <a:tailEnd/>
          </a:ln>
        </p:spPr>
        <p:txBody>
          <a:bodyPr lIns="23734" tIns="23734" rIns="23734" bIns="23734">
            <a:spAutoFit/>
          </a:bodyPr>
          <a:lstStyle/>
          <a:p>
            <a:pPr algn="ctr" defTabSz="1187450" eaLnBrk="1" hangingPunct="1"/>
            <a:r>
              <a:rPr lang="en-US" b="1" dirty="0">
                <a:ea typeface="MS PGothic" pitchFamily="34" charset="-128"/>
              </a:rPr>
              <a:t>Identify Training Events necessary to achieve Task performance</a:t>
            </a:r>
          </a:p>
        </p:txBody>
      </p:sp>
      <p:sp>
        <p:nvSpPr>
          <p:cNvPr id="1248307" name="Line 51"/>
          <p:cNvSpPr>
            <a:spLocks noChangeShapeType="1"/>
          </p:cNvSpPr>
          <p:nvPr/>
        </p:nvSpPr>
        <p:spPr bwMode="auto">
          <a:xfrm>
            <a:off x="2334513" y="4979616"/>
            <a:ext cx="283051" cy="0"/>
          </a:xfrm>
          <a:prstGeom prst="line">
            <a:avLst/>
          </a:prstGeom>
          <a:noFill/>
          <a:ln w="44450">
            <a:solidFill>
              <a:schemeClr val="tx1"/>
            </a:solidFill>
            <a:round/>
            <a:headEnd/>
            <a:tailEnd type="triangle" w="med" len="med"/>
          </a:ln>
          <a:effectLst/>
        </p:spPr>
        <p:txBody>
          <a:bodyPr/>
          <a:lstStyle/>
          <a:p>
            <a:endParaRPr lang="en-US"/>
          </a:p>
        </p:txBody>
      </p:sp>
      <p:sp>
        <p:nvSpPr>
          <p:cNvPr id="1248308" name="Line 52"/>
          <p:cNvSpPr>
            <a:spLocks noChangeShapeType="1"/>
          </p:cNvSpPr>
          <p:nvPr/>
        </p:nvSpPr>
        <p:spPr bwMode="auto">
          <a:xfrm>
            <a:off x="3953856" y="4979616"/>
            <a:ext cx="317500" cy="0"/>
          </a:xfrm>
          <a:prstGeom prst="line">
            <a:avLst/>
          </a:prstGeom>
          <a:noFill/>
          <a:ln w="44450">
            <a:solidFill>
              <a:schemeClr val="tx1"/>
            </a:solidFill>
            <a:round/>
            <a:headEnd/>
            <a:tailEnd type="triangle" w="med" len="med"/>
          </a:ln>
          <a:effectLst/>
        </p:spPr>
        <p:txBody>
          <a:bodyPr/>
          <a:lstStyle/>
          <a:p>
            <a:endParaRPr lang="en-US"/>
          </a:p>
        </p:txBody>
      </p:sp>
      <p:sp>
        <p:nvSpPr>
          <p:cNvPr id="1248309" name="Line 53"/>
          <p:cNvSpPr>
            <a:spLocks noChangeShapeType="1"/>
          </p:cNvSpPr>
          <p:nvPr/>
        </p:nvSpPr>
        <p:spPr bwMode="auto">
          <a:xfrm flipV="1">
            <a:off x="5694259" y="4979616"/>
            <a:ext cx="317500" cy="0"/>
          </a:xfrm>
          <a:prstGeom prst="line">
            <a:avLst/>
          </a:prstGeom>
          <a:noFill/>
          <a:ln w="44450">
            <a:solidFill>
              <a:schemeClr val="tx1"/>
            </a:solidFill>
            <a:round/>
            <a:headEnd/>
            <a:tailEnd type="triangle" w="med" len="med"/>
          </a:ln>
          <a:effectLst/>
        </p:spPr>
        <p:txBody>
          <a:bodyPr/>
          <a:lstStyle/>
          <a:p>
            <a:endParaRPr lang="en-US"/>
          </a:p>
        </p:txBody>
      </p:sp>
      <p:sp>
        <p:nvSpPr>
          <p:cNvPr id="1248310" name="Line 54"/>
          <p:cNvSpPr>
            <a:spLocks noChangeShapeType="1"/>
          </p:cNvSpPr>
          <p:nvPr/>
        </p:nvSpPr>
        <p:spPr bwMode="auto">
          <a:xfrm flipH="1">
            <a:off x="8368937" y="5314118"/>
            <a:ext cx="9250" cy="376910"/>
          </a:xfrm>
          <a:prstGeom prst="line">
            <a:avLst/>
          </a:prstGeom>
          <a:noFill/>
          <a:ln w="44450">
            <a:solidFill>
              <a:schemeClr val="tx1"/>
            </a:solidFill>
            <a:round/>
            <a:headEnd/>
            <a:tailEnd type="triangle" w="med" len="med"/>
          </a:ln>
          <a:effectLst/>
        </p:spPr>
        <p:txBody>
          <a:bodyPr/>
          <a:lstStyle/>
          <a:p>
            <a:endParaRPr lang="en-US"/>
          </a:p>
        </p:txBody>
      </p:sp>
      <p:sp>
        <p:nvSpPr>
          <p:cNvPr id="1248311" name="Line 55"/>
          <p:cNvSpPr>
            <a:spLocks noChangeShapeType="1"/>
          </p:cNvSpPr>
          <p:nvPr/>
        </p:nvSpPr>
        <p:spPr bwMode="auto">
          <a:xfrm>
            <a:off x="7493000" y="5511800"/>
            <a:ext cx="0" cy="0"/>
          </a:xfrm>
          <a:prstGeom prst="line">
            <a:avLst/>
          </a:prstGeom>
          <a:noFill/>
          <a:ln w="9525">
            <a:solidFill>
              <a:schemeClr val="tx1"/>
            </a:solidFill>
            <a:round/>
            <a:headEnd/>
            <a:tailEnd type="triangle" w="med" len="med"/>
          </a:ln>
          <a:effectLst/>
        </p:spPr>
        <p:txBody>
          <a:bodyPr/>
          <a:lstStyle/>
          <a:p>
            <a:endParaRPr lang="en-US"/>
          </a:p>
        </p:txBody>
      </p:sp>
      <p:sp>
        <p:nvSpPr>
          <p:cNvPr id="1248312" name="Line 56"/>
          <p:cNvSpPr>
            <a:spLocks noChangeShapeType="1"/>
          </p:cNvSpPr>
          <p:nvPr/>
        </p:nvSpPr>
        <p:spPr bwMode="auto">
          <a:xfrm flipH="1">
            <a:off x="7133777" y="5927426"/>
            <a:ext cx="241300" cy="0"/>
          </a:xfrm>
          <a:prstGeom prst="line">
            <a:avLst/>
          </a:prstGeom>
          <a:noFill/>
          <a:ln w="44450">
            <a:solidFill>
              <a:schemeClr val="tx1"/>
            </a:solidFill>
            <a:round/>
            <a:headEnd/>
            <a:tailEnd type="triangle" w="med" len="med"/>
          </a:ln>
          <a:effectLst/>
        </p:spPr>
        <p:txBody>
          <a:bodyPr/>
          <a:lstStyle/>
          <a:p>
            <a:endParaRPr lang="en-US"/>
          </a:p>
        </p:txBody>
      </p:sp>
      <p:sp>
        <p:nvSpPr>
          <p:cNvPr id="1248314" name="Line 58"/>
          <p:cNvSpPr>
            <a:spLocks noChangeShapeType="1"/>
          </p:cNvSpPr>
          <p:nvPr/>
        </p:nvSpPr>
        <p:spPr bwMode="auto">
          <a:xfrm flipH="1">
            <a:off x="3703638" y="5968857"/>
            <a:ext cx="317500" cy="0"/>
          </a:xfrm>
          <a:prstGeom prst="line">
            <a:avLst/>
          </a:prstGeom>
          <a:noFill/>
          <a:ln w="44450">
            <a:solidFill>
              <a:schemeClr val="tx1"/>
            </a:solidFill>
            <a:round/>
            <a:headEnd/>
            <a:tailEnd type="triangle" w="med" len="med"/>
          </a:ln>
          <a:effectLst/>
        </p:spPr>
        <p:txBody>
          <a:bodyPr/>
          <a:lstStyle/>
          <a:p>
            <a:endParaRPr lang="en-US"/>
          </a:p>
        </p:txBody>
      </p:sp>
      <p:sp>
        <p:nvSpPr>
          <p:cNvPr id="1248315" name="Line 59"/>
          <p:cNvSpPr>
            <a:spLocks noChangeShapeType="1"/>
          </p:cNvSpPr>
          <p:nvPr/>
        </p:nvSpPr>
        <p:spPr bwMode="auto">
          <a:xfrm>
            <a:off x="990815" y="5004568"/>
            <a:ext cx="368300" cy="0"/>
          </a:xfrm>
          <a:prstGeom prst="line">
            <a:avLst/>
          </a:prstGeom>
          <a:noFill/>
          <a:ln w="44450">
            <a:solidFill>
              <a:schemeClr val="tx1"/>
            </a:solidFill>
            <a:round/>
            <a:headEnd/>
            <a:tailEnd type="triangle" w="med" len="med"/>
          </a:ln>
          <a:effectLst/>
        </p:spPr>
        <p:txBody>
          <a:bodyPr/>
          <a:lstStyle/>
          <a:p>
            <a:endParaRPr lang="en-US"/>
          </a:p>
        </p:txBody>
      </p:sp>
      <p:sp>
        <p:nvSpPr>
          <p:cNvPr id="1248316" name="Line 60"/>
          <p:cNvSpPr>
            <a:spLocks noChangeShapeType="1"/>
          </p:cNvSpPr>
          <p:nvPr/>
        </p:nvSpPr>
        <p:spPr bwMode="auto">
          <a:xfrm flipH="1">
            <a:off x="990814" y="5968857"/>
            <a:ext cx="579801" cy="7863"/>
          </a:xfrm>
          <a:prstGeom prst="line">
            <a:avLst/>
          </a:prstGeom>
          <a:noFill/>
          <a:ln w="44450">
            <a:solidFill>
              <a:schemeClr val="tx1"/>
            </a:solidFill>
            <a:round/>
            <a:headEnd/>
            <a:tailEnd type="triangle" w="med" len="med"/>
          </a:ln>
          <a:effectLst/>
        </p:spPr>
        <p:txBody>
          <a:bodyPr/>
          <a:lstStyle/>
          <a:p>
            <a:endParaRPr lang="en-US"/>
          </a:p>
        </p:txBody>
      </p:sp>
      <p:sp>
        <p:nvSpPr>
          <p:cNvPr id="2" name="Footer Placeholder 1"/>
          <p:cNvSpPr>
            <a:spLocks noGrp="1"/>
          </p:cNvSpPr>
          <p:nvPr>
            <p:ph type="ftr" sz="quarter" idx="11"/>
          </p:nvPr>
        </p:nvSpPr>
        <p:spPr>
          <a:xfrm>
            <a:off x="0" y="6468117"/>
            <a:ext cx="2895600" cy="365125"/>
          </a:xfrm>
        </p:spPr>
        <p:txBody>
          <a:bodyPr/>
          <a:lstStyle/>
          <a:p>
            <a:r>
              <a:rPr lang="en-US">
                <a:solidFill>
                  <a:schemeClr val="tx1"/>
                </a:solidFill>
              </a:rPr>
              <a:t>MAR 2023-CUI</a:t>
            </a:r>
            <a:endParaRPr lang="en-US" dirty="0">
              <a:solidFill>
                <a:schemeClr val="tx1"/>
              </a:solidFill>
            </a:endParaRPr>
          </a:p>
        </p:txBody>
      </p:sp>
      <p:sp>
        <p:nvSpPr>
          <p:cNvPr id="28" name="Rectangle 8"/>
          <p:cNvSpPr>
            <a:spLocks noChangeArrowheads="1"/>
          </p:cNvSpPr>
          <p:nvPr/>
        </p:nvSpPr>
        <p:spPr bwMode="auto">
          <a:xfrm>
            <a:off x="6037317" y="4768657"/>
            <a:ext cx="1337760" cy="509596"/>
          </a:xfrm>
          <a:prstGeom prst="rect">
            <a:avLst/>
          </a:prstGeom>
          <a:solidFill>
            <a:srgbClr val="3663C8">
              <a:alpha val="43921"/>
            </a:srgbClr>
          </a:solidFill>
          <a:ln w="9525">
            <a:solidFill>
              <a:srgbClr val="000000"/>
            </a:solidFill>
            <a:miter lim="800000"/>
            <a:headEnd/>
            <a:tailEnd/>
          </a:ln>
        </p:spPr>
        <p:txBody>
          <a:bodyPr wrap="square" lIns="23734" tIns="23734" rIns="23734" bIns="23734">
            <a:spAutoFit/>
          </a:bodyPr>
          <a:lstStyle/>
          <a:p>
            <a:pPr algn="ctr" defTabSz="1187450" eaLnBrk="1" hangingPunct="1"/>
            <a:r>
              <a:rPr lang="en-US" b="1" dirty="0">
                <a:ea typeface="MS PGothic" pitchFamily="34" charset="-128"/>
              </a:rPr>
              <a:t>Develop Baseline &amp; Advanced Capability Statements per Task</a:t>
            </a:r>
          </a:p>
        </p:txBody>
      </p:sp>
      <p:sp>
        <p:nvSpPr>
          <p:cNvPr id="29" name="Line 53"/>
          <p:cNvSpPr>
            <a:spLocks noChangeShapeType="1"/>
          </p:cNvSpPr>
          <p:nvPr/>
        </p:nvSpPr>
        <p:spPr bwMode="auto">
          <a:xfrm flipV="1">
            <a:off x="7375077" y="5004568"/>
            <a:ext cx="271049" cy="1494"/>
          </a:xfrm>
          <a:prstGeom prst="line">
            <a:avLst/>
          </a:prstGeom>
          <a:noFill/>
          <a:ln w="44450">
            <a:solidFill>
              <a:schemeClr val="tx1"/>
            </a:solidFill>
            <a:round/>
            <a:headEnd/>
            <a:tailEnd type="triangle" w="med" len="med"/>
          </a:ln>
          <a:effectLst/>
        </p:spPr>
        <p:txBody>
          <a:bodyPr/>
          <a:lstStyle/>
          <a:p>
            <a:endParaRPr lang="en-US"/>
          </a:p>
        </p:txBody>
      </p:sp>
      <p:sp>
        <p:nvSpPr>
          <p:cNvPr id="30" name="Rectangle 7"/>
          <p:cNvSpPr>
            <a:spLocks noChangeArrowheads="1"/>
          </p:cNvSpPr>
          <p:nvPr/>
        </p:nvSpPr>
        <p:spPr bwMode="auto">
          <a:xfrm>
            <a:off x="4021138" y="5714059"/>
            <a:ext cx="1576627" cy="509596"/>
          </a:xfrm>
          <a:prstGeom prst="rect">
            <a:avLst/>
          </a:prstGeom>
          <a:solidFill>
            <a:srgbClr val="3663C8">
              <a:alpha val="43921"/>
            </a:srgbClr>
          </a:solidFill>
          <a:ln w="9525">
            <a:solidFill>
              <a:srgbClr val="000000"/>
            </a:solidFill>
            <a:miter lim="800000"/>
            <a:headEnd/>
            <a:tailEnd/>
          </a:ln>
        </p:spPr>
        <p:txBody>
          <a:bodyPr wrap="square" lIns="23734" tIns="23734" rIns="23734" bIns="23734">
            <a:spAutoFit/>
          </a:bodyPr>
          <a:lstStyle/>
          <a:p>
            <a:pPr algn="ctr" defTabSz="1187450" eaLnBrk="1" hangingPunct="1"/>
            <a:r>
              <a:rPr lang="en-US" b="1" dirty="0">
                <a:ea typeface="MS PGothic" pitchFamily="34" charset="-128"/>
              </a:rPr>
              <a:t>Determine Subordinate/Supporting Requirements</a:t>
            </a:r>
          </a:p>
        </p:txBody>
      </p:sp>
      <p:sp>
        <p:nvSpPr>
          <p:cNvPr id="31" name="Line 56"/>
          <p:cNvSpPr>
            <a:spLocks noChangeShapeType="1"/>
          </p:cNvSpPr>
          <p:nvPr/>
        </p:nvSpPr>
        <p:spPr bwMode="auto">
          <a:xfrm flipH="1">
            <a:off x="5573609" y="5956936"/>
            <a:ext cx="241300" cy="0"/>
          </a:xfrm>
          <a:prstGeom prst="line">
            <a:avLst/>
          </a:prstGeom>
          <a:noFill/>
          <a:ln w="44450">
            <a:solidFill>
              <a:schemeClr val="tx1"/>
            </a:solidFill>
            <a:round/>
            <a:headEnd/>
            <a:tailEnd type="triangle" w="med" len="med"/>
          </a:ln>
          <a:effectLst/>
        </p:spPr>
        <p:txBody>
          <a:bodyPr/>
          <a:lstStyle/>
          <a:p>
            <a:endParaRPr lang="en-US"/>
          </a:p>
        </p:txBody>
      </p:sp>
      <p:sp>
        <p:nvSpPr>
          <p:cNvPr id="33" name="Text Box 3"/>
          <p:cNvSpPr txBox="1">
            <a:spLocks noChangeArrowheads="1"/>
          </p:cNvSpPr>
          <p:nvPr/>
        </p:nvSpPr>
        <p:spPr bwMode="auto">
          <a:xfrm>
            <a:off x="1447800" y="125589"/>
            <a:ext cx="7562850" cy="1077218"/>
          </a:xfrm>
          <a:prstGeom prst="rect">
            <a:avLst/>
          </a:prstGeom>
          <a:noFill/>
          <a:ln w="9525">
            <a:noFill/>
            <a:miter lim="800000"/>
            <a:headEnd/>
            <a:tailEnd/>
          </a:ln>
          <a:effectLst/>
        </p:spPr>
        <p:txBody>
          <a:bodyPr wrap="square">
            <a:spAutoFit/>
          </a:bodyPr>
          <a:lstStyle/>
          <a:p>
            <a:pPr algn="ctr"/>
            <a:r>
              <a:rPr lang="en-US" sz="2400" b="1" dirty="0"/>
              <a:t>MET / METL Review Workshops Process</a:t>
            </a:r>
          </a:p>
          <a:p>
            <a:pPr algn="ctr"/>
            <a:r>
              <a:rPr lang="en-US" sz="2000" b="1" dirty="0"/>
              <a:t>(MCO 3500.110) </a:t>
            </a:r>
          </a:p>
          <a:p>
            <a:pPr algn="ctr"/>
            <a:r>
              <a:rPr lang="en-US" sz="2000" b="1" dirty="0"/>
              <a:t>Validation Elements</a:t>
            </a:r>
          </a:p>
        </p:txBody>
      </p:sp>
    </p:spTree>
    <p:extLst>
      <p:ext uri="{BB962C8B-B14F-4D97-AF65-F5344CB8AC3E}">
        <p14:creationId xmlns:p14="http://schemas.microsoft.com/office/powerpoint/2010/main" val="27823718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817693" y="344341"/>
            <a:ext cx="6633580" cy="669914"/>
          </a:xfrm>
          <a:prstGeom prst="rect">
            <a:avLst/>
          </a:prstGeom>
          <a:noFill/>
          <a:ln w="9525">
            <a:noFill/>
            <a:miter lim="800000"/>
            <a:headEnd/>
            <a:tailEnd/>
          </a:ln>
          <a:effectLst/>
        </p:spPr>
        <p:txBody>
          <a:bodyPr wrap="square" anchor="ctr">
            <a:noAutofit/>
          </a:bodyPr>
          <a:lstStyle/>
          <a:p>
            <a:pPr algn="ctr">
              <a:tabLst>
                <a:tab pos="1200150" algn="l"/>
                <a:tab pos="2657475" algn="l"/>
              </a:tabLst>
            </a:pPr>
            <a:r>
              <a:rPr lang="en-US" sz="2400" b="1" dirty="0"/>
              <a:t>MET / METL Review Process</a:t>
            </a:r>
          </a:p>
          <a:p>
            <a:pPr algn="ctr">
              <a:tabLst>
                <a:tab pos="1200150" algn="l"/>
                <a:tab pos="2657475" algn="l"/>
              </a:tabLst>
            </a:pPr>
            <a:r>
              <a:rPr lang="en-US" sz="2000" b="1" dirty="0"/>
              <a:t>(MCO 3500.110) </a:t>
            </a:r>
          </a:p>
          <a:p>
            <a:pPr algn="ctr">
              <a:tabLst>
                <a:tab pos="1200150" algn="l"/>
                <a:tab pos="2657475" algn="l"/>
              </a:tabLst>
            </a:pPr>
            <a:r>
              <a:rPr lang="en-US" sz="2000" b="1" dirty="0"/>
              <a:t>Staffing Developed Deliverables to Implementation</a:t>
            </a:r>
          </a:p>
          <a:p>
            <a:pPr algn="ctr">
              <a:tabLst>
                <a:tab pos="1200150" algn="l"/>
                <a:tab pos="2657475" algn="l"/>
              </a:tabLst>
            </a:pPr>
            <a:endParaRPr lang="en-US" sz="2400" b="1" dirty="0"/>
          </a:p>
        </p:txBody>
      </p:sp>
      <p:sp>
        <p:nvSpPr>
          <p:cNvPr id="19" name="Right Arrow 18"/>
          <p:cNvSpPr/>
          <p:nvPr/>
        </p:nvSpPr>
        <p:spPr>
          <a:xfrm flipH="1">
            <a:off x="13361279" y="3156521"/>
            <a:ext cx="490704" cy="34652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20" name="Rectangle 19"/>
          <p:cNvSpPr/>
          <p:nvPr/>
        </p:nvSpPr>
        <p:spPr>
          <a:xfrm>
            <a:off x="4564513" y="1097280"/>
            <a:ext cx="4448114" cy="5408024"/>
          </a:xfrm>
          <a:prstGeom prst="rect">
            <a:avLst/>
          </a:prstGeom>
          <a:solidFill>
            <a:schemeClr val="bg1"/>
          </a:solidFill>
          <a:ln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rPr>
              <a:t>M-90:  MCTL Branch contacts Lead Stakeholder, confirms dates/location.</a:t>
            </a:r>
          </a:p>
          <a:p>
            <a:r>
              <a:rPr lang="en-US" sz="1100" b="1" dirty="0">
                <a:solidFill>
                  <a:schemeClr val="tx1"/>
                </a:solidFill>
              </a:rPr>
              <a:t>Info:  METL Office, TECOM, FMF.</a:t>
            </a:r>
          </a:p>
          <a:p>
            <a:endParaRPr lang="en-US" sz="1100" b="1" dirty="0">
              <a:solidFill>
                <a:schemeClr val="tx1"/>
              </a:solidFill>
            </a:endParaRPr>
          </a:p>
          <a:p>
            <a:r>
              <a:rPr lang="en-US" sz="1100" b="1" dirty="0">
                <a:solidFill>
                  <a:schemeClr val="tx1"/>
                </a:solidFill>
              </a:rPr>
              <a:t>M-60:  Lead Stakeholder coordinates attendees w/</a:t>
            </a:r>
            <a:r>
              <a:rPr lang="en-US" sz="1100" b="1" dirty="0" err="1">
                <a:solidFill>
                  <a:schemeClr val="tx1"/>
                </a:solidFill>
              </a:rPr>
              <a:t>OpsO</a:t>
            </a:r>
            <a:r>
              <a:rPr lang="en-US" sz="1100" b="1" dirty="0">
                <a:solidFill>
                  <a:schemeClr val="tx1"/>
                </a:solidFill>
              </a:rPr>
              <a:t>/Ops Chiefs.</a:t>
            </a:r>
          </a:p>
          <a:p>
            <a:r>
              <a:rPr lang="en-US" sz="1100" b="1" dirty="0">
                <a:solidFill>
                  <a:schemeClr val="tx1"/>
                </a:solidFill>
              </a:rPr>
              <a:t>If live, arranges for location.  Coordinates access requirements.</a:t>
            </a:r>
          </a:p>
          <a:p>
            <a:r>
              <a:rPr lang="en-US" sz="1100" b="1" dirty="0">
                <a:solidFill>
                  <a:schemeClr val="tx1"/>
                </a:solidFill>
              </a:rPr>
              <a:t>Info:  MCTL Branch, METL Office, TECOM, FMF.</a:t>
            </a:r>
          </a:p>
          <a:p>
            <a:endParaRPr lang="en-US" sz="1100" b="1" dirty="0">
              <a:solidFill>
                <a:schemeClr val="tx1"/>
              </a:solidFill>
            </a:endParaRPr>
          </a:p>
          <a:p>
            <a:r>
              <a:rPr lang="en-US" sz="1100" b="1" dirty="0">
                <a:solidFill>
                  <a:schemeClr val="tx1"/>
                </a:solidFill>
              </a:rPr>
              <a:t>M-45:  METL Office creates </a:t>
            </a:r>
            <a:r>
              <a:rPr lang="en-US" sz="1100" b="1" dirty="0" err="1">
                <a:solidFill>
                  <a:schemeClr val="tx1"/>
                </a:solidFill>
              </a:rPr>
              <a:t>MSOutlook</a:t>
            </a:r>
            <a:r>
              <a:rPr lang="en-US" sz="1100" b="1" dirty="0">
                <a:solidFill>
                  <a:schemeClr val="tx1"/>
                </a:solidFill>
              </a:rPr>
              <a:t> TEAMS site/</a:t>
            </a:r>
            <a:r>
              <a:rPr lang="en-US" sz="1100" b="1" dirty="0" err="1">
                <a:solidFill>
                  <a:schemeClr val="tx1"/>
                </a:solidFill>
              </a:rPr>
              <a:t>Telecon</a:t>
            </a:r>
            <a:r>
              <a:rPr lang="en-US" sz="1100" b="1" dirty="0">
                <a:solidFill>
                  <a:schemeClr val="tx1"/>
                </a:solidFill>
              </a:rPr>
              <a:t> line.</a:t>
            </a:r>
          </a:p>
          <a:p>
            <a:endParaRPr lang="en-US" sz="1100" b="1" dirty="0">
              <a:solidFill>
                <a:schemeClr val="tx1"/>
              </a:solidFill>
            </a:endParaRPr>
          </a:p>
          <a:p>
            <a:r>
              <a:rPr lang="en-US" sz="1100" b="1" dirty="0">
                <a:solidFill>
                  <a:schemeClr val="tx1"/>
                </a:solidFill>
              </a:rPr>
              <a:t>M-30:  Coordination </a:t>
            </a:r>
            <a:r>
              <a:rPr lang="en-US" sz="1100" b="1" dirty="0" err="1">
                <a:solidFill>
                  <a:schemeClr val="tx1"/>
                </a:solidFill>
              </a:rPr>
              <a:t>Telecon</a:t>
            </a:r>
            <a:r>
              <a:rPr lang="en-US" sz="1100" b="1" dirty="0">
                <a:solidFill>
                  <a:schemeClr val="tx1"/>
                </a:solidFill>
              </a:rPr>
              <a:t> (MCTL, METL, Lead Stakeholder, TECOM).</a:t>
            </a:r>
          </a:p>
          <a:p>
            <a:endParaRPr lang="en-US" sz="1100" b="1" dirty="0">
              <a:solidFill>
                <a:schemeClr val="tx1"/>
              </a:solidFill>
            </a:endParaRPr>
          </a:p>
          <a:p>
            <a:r>
              <a:rPr lang="en-US" sz="1100" b="1" dirty="0">
                <a:solidFill>
                  <a:schemeClr val="tx1"/>
                </a:solidFill>
              </a:rPr>
              <a:t>METL WG:  Lead Stakeholder chairs.  METL Office facilitates.  MCTL Branch / TECOM provide leveling and supports review.  FMF units attend.</a:t>
            </a:r>
          </a:p>
          <a:p>
            <a:endParaRPr lang="en-US" sz="1100" b="1" dirty="0">
              <a:solidFill>
                <a:schemeClr val="tx1"/>
              </a:solidFill>
            </a:endParaRPr>
          </a:p>
          <a:p>
            <a:r>
              <a:rPr lang="en-US" sz="1100" b="1" dirty="0">
                <a:solidFill>
                  <a:schemeClr val="tx1"/>
                </a:solidFill>
              </a:rPr>
              <a:t>M+5:  METL WG products staffed by METL Office (AO Level via e-mail).</a:t>
            </a:r>
          </a:p>
          <a:p>
            <a:endParaRPr lang="en-US" sz="1100" b="1" dirty="0">
              <a:solidFill>
                <a:schemeClr val="tx1"/>
              </a:solidFill>
            </a:endParaRPr>
          </a:p>
          <a:p>
            <a:r>
              <a:rPr lang="en-US" sz="1100" b="1" dirty="0">
                <a:solidFill>
                  <a:schemeClr val="tx1"/>
                </a:solidFill>
              </a:rPr>
              <a:t>M+30:  Draft METL staffed by METL Office (O-6 level via TMT).</a:t>
            </a:r>
          </a:p>
          <a:p>
            <a:endParaRPr lang="en-US" sz="1100" b="1" dirty="0">
              <a:solidFill>
                <a:schemeClr val="tx1"/>
              </a:solidFill>
            </a:endParaRPr>
          </a:p>
          <a:p>
            <a:r>
              <a:rPr lang="en-US" sz="1100" b="1" dirty="0">
                <a:solidFill>
                  <a:schemeClr val="tx1"/>
                </a:solidFill>
              </a:rPr>
              <a:t>M+60:  METL Office consolidates O-6 inputs.  Adjudicated products provided to MCTL Branch, Lead Stakeholder, FMF, and TECOM.</a:t>
            </a:r>
          </a:p>
          <a:p>
            <a:endParaRPr lang="en-US" sz="1100" b="1" dirty="0">
              <a:solidFill>
                <a:schemeClr val="tx1"/>
              </a:solidFill>
            </a:endParaRPr>
          </a:p>
          <a:p>
            <a:r>
              <a:rPr lang="en-US" sz="1100" b="1" dirty="0">
                <a:solidFill>
                  <a:schemeClr val="tx1"/>
                </a:solidFill>
              </a:rPr>
              <a:t>Quarterly:  METL Governance Board (MGB) receives WG results/status update.</a:t>
            </a:r>
          </a:p>
          <a:p>
            <a:endParaRPr lang="en-US" sz="1100" b="1" dirty="0">
              <a:solidFill>
                <a:schemeClr val="tx1"/>
              </a:solidFill>
            </a:endParaRPr>
          </a:p>
          <a:p>
            <a:r>
              <a:rPr lang="en-US" sz="1100" b="1" dirty="0">
                <a:solidFill>
                  <a:schemeClr val="tx1"/>
                </a:solidFill>
              </a:rPr>
              <a:t>Post MGB approval:</a:t>
            </a:r>
          </a:p>
          <a:p>
            <a:endParaRPr lang="en-US" sz="1100" b="1" dirty="0">
              <a:solidFill>
                <a:schemeClr val="tx1"/>
              </a:solidFill>
            </a:endParaRPr>
          </a:p>
          <a:p>
            <a:pPr marL="171450" indent="-171450">
              <a:buFont typeface="Wingdings" panose="05000000000000000000" pitchFamily="2" charset="2"/>
              <a:buChar char="q"/>
            </a:pPr>
            <a:r>
              <a:rPr lang="en-US" sz="1100" b="1" dirty="0">
                <a:solidFill>
                  <a:schemeClr val="tx1"/>
                </a:solidFill>
              </a:rPr>
              <a:t>MCTL Branch updates MCTL/MCTIMS as required</a:t>
            </a:r>
          </a:p>
          <a:p>
            <a:pPr marL="171450" indent="-171450">
              <a:buFont typeface="Wingdings" panose="05000000000000000000" pitchFamily="2" charset="2"/>
              <a:buChar char="q"/>
            </a:pPr>
            <a:r>
              <a:rPr lang="en-US" sz="1100" b="1" dirty="0">
                <a:solidFill>
                  <a:schemeClr val="tx1"/>
                </a:solidFill>
              </a:rPr>
              <a:t>METL Office loads METL via MCTIMS</a:t>
            </a:r>
          </a:p>
          <a:p>
            <a:pPr marL="171450" indent="-171450">
              <a:buFont typeface="Wingdings" panose="05000000000000000000" pitchFamily="2" charset="2"/>
              <a:buChar char="q"/>
            </a:pPr>
            <a:r>
              <a:rPr lang="en-US" sz="1100" b="1" dirty="0">
                <a:solidFill>
                  <a:schemeClr val="tx1"/>
                </a:solidFill>
              </a:rPr>
              <a:t>I&amp;L reviews nominations for MEE</a:t>
            </a:r>
          </a:p>
          <a:p>
            <a:pPr marL="171450" indent="-171450">
              <a:buFont typeface="Wingdings" panose="05000000000000000000" pitchFamily="2" charset="2"/>
              <a:buChar char="q"/>
            </a:pPr>
            <a:r>
              <a:rPr lang="en-US" sz="1100" b="1" dirty="0">
                <a:solidFill>
                  <a:schemeClr val="tx1"/>
                </a:solidFill>
              </a:rPr>
              <a:t>PP&amp;O Readiness updates Units of Employment/Critical MOS tables</a:t>
            </a:r>
          </a:p>
          <a:p>
            <a:pPr marL="171450" indent="-171450">
              <a:buFont typeface="Wingdings" panose="05000000000000000000" pitchFamily="2" charset="2"/>
              <a:buChar char="q"/>
            </a:pPr>
            <a:r>
              <a:rPr lang="en-US" sz="1100" b="1" dirty="0">
                <a:solidFill>
                  <a:schemeClr val="tx1"/>
                </a:solidFill>
              </a:rPr>
              <a:t>Lead Stakeholder conducts Mission Statement review</a:t>
            </a:r>
          </a:p>
          <a:p>
            <a:pPr marL="171450" indent="-171450">
              <a:buFont typeface="Wingdings" panose="05000000000000000000" pitchFamily="2" charset="2"/>
              <a:buChar char="q"/>
            </a:pPr>
            <a:r>
              <a:rPr lang="en-US" sz="1100" b="1" dirty="0">
                <a:solidFill>
                  <a:schemeClr val="tx1"/>
                </a:solidFill>
              </a:rPr>
              <a:t>TECOM updates community training events and T&amp;R manual</a:t>
            </a:r>
          </a:p>
        </p:txBody>
      </p:sp>
      <p:sp>
        <p:nvSpPr>
          <p:cNvPr id="24" name="Right Arrow 23"/>
          <p:cNvSpPr/>
          <p:nvPr/>
        </p:nvSpPr>
        <p:spPr>
          <a:xfrm rot="10800000" flipH="1">
            <a:off x="1889608" y="1853693"/>
            <a:ext cx="513584" cy="36743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31" name="Rectangle 3"/>
          <p:cNvSpPr>
            <a:spLocks noChangeArrowheads="1"/>
          </p:cNvSpPr>
          <p:nvPr/>
        </p:nvSpPr>
        <p:spPr bwMode="auto">
          <a:xfrm>
            <a:off x="2474337" y="1739395"/>
            <a:ext cx="1936480" cy="525473"/>
          </a:xfrm>
          <a:prstGeom prst="rect">
            <a:avLst/>
          </a:prstGeom>
          <a:solidFill>
            <a:schemeClr val="accent3">
              <a:lumMod val="60000"/>
              <a:lumOff val="40000"/>
              <a:alpha val="80000"/>
            </a:schemeClr>
          </a:solidFill>
          <a:ln w="25400" algn="ctr">
            <a:solidFill>
              <a:schemeClr val="tx1"/>
            </a:solidFill>
            <a:round/>
            <a:headEnd/>
            <a:tailEnd/>
          </a:ln>
        </p:spPr>
        <p:txBody>
          <a:bodyPr wrap="none" lIns="34288" tIns="34288" rIns="68575" bIns="34288" anchor="ctr"/>
          <a:lstStyle/>
          <a:p>
            <a:pPr algn="ctr">
              <a:tabLst>
                <a:tab pos="1200150" algn="l"/>
                <a:tab pos="2657475" algn="l"/>
              </a:tabLst>
            </a:pPr>
            <a:r>
              <a:rPr lang="en-US" sz="1200" b="1" dirty="0"/>
              <a:t>CD&amp;I CDD MCID</a:t>
            </a:r>
          </a:p>
          <a:p>
            <a:pPr algn="ctr">
              <a:tabLst>
                <a:tab pos="1200150" algn="l"/>
                <a:tab pos="2657475" algn="l"/>
              </a:tabLst>
            </a:pPr>
            <a:r>
              <a:rPr lang="en-US" sz="1200" b="1" dirty="0"/>
              <a:t>MCTL Branch</a:t>
            </a:r>
          </a:p>
        </p:txBody>
      </p:sp>
      <p:pic>
        <p:nvPicPr>
          <p:cNvPr id="35" name="Picture 34"/>
          <p:cNvPicPr>
            <a:picLocks noChangeAspect="1"/>
          </p:cNvPicPr>
          <p:nvPr/>
        </p:nvPicPr>
        <p:blipFill>
          <a:blip r:embed="rId3"/>
          <a:stretch>
            <a:fillRect/>
          </a:stretch>
        </p:blipFill>
        <p:spPr>
          <a:xfrm>
            <a:off x="217404" y="2400682"/>
            <a:ext cx="1600289" cy="2437218"/>
          </a:xfrm>
          <a:prstGeom prst="rect">
            <a:avLst/>
          </a:prstGeom>
          <a:ln w="28575">
            <a:solidFill>
              <a:schemeClr val="tx1"/>
            </a:solidFill>
          </a:ln>
        </p:spPr>
      </p:pic>
      <p:sp>
        <p:nvSpPr>
          <p:cNvPr id="37" name="Rectangle 3"/>
          <p:cNvSpPr>
            <a:spLocks noChangeArrowheads="1"/>
          </p:cNvSpPr>
          <p:nvPr/>
        </p:nvSpPr>
        <p:spPr bwMode="auto">
          <a:xfrm>
            <a:off x="2474337" y="2400682"/>
            <a:ext cx="1936480" cy="785125"/>
          </a:xfrm>
          <a:prstGeom prst="rect">
            <a:avLst/>
          </a:prstGeom>
          <a:solidFill>
            <a:schemeClr val="accent3">
              <a:lumMod val="60000"/>
              <a:lumOff val="40000"/>
              <a:alpha val="80000"/>
            </a:schemeClr>
          </a:solidFill>
          <a:ln w="25400" algn="ctr">
            <a:solidFill>
              <a:schemeClr val="tx1"/>
            </a:solidFill>
            <a:round/>
            <a:headEnd/>
            <a:tailEnd/>
          </a:ln>
        </p:spPr>
        <p:txBody>
          <a:bodyPr wrap="none" lIns="34288" tIns="34288" rIns="68575" bIns="34288" anchor="ctr"/>
          <a:lstStyle/>
          <a:p>
            <a:pPr algn="ctr">
              <a:tabLst>
                <a:tab pos="1200150" algn="l"/>
                <a:tab pos="2657475" algn="l"/>
              </a:tabLst>
            </a:pPr>
            <a:r>
              <a:rPr lang="en-US" sz="1200" b="1" dirty="0"/>
              <a:t>PP&amp;O – South (MFC)</a:t>
            </a:r>
          </a:p>
          <a:p>
            <a:pPr algn="ctr">
              <a:tabLst>
                <a:tab pos="1200150" algn="l"/>
                <a:tab pos="2657475" algn="l"/>
              </a:tabLst>
            </a:pPr>
            <a:r>
              <a:rPr lang="en-US" sz="1200" b="1" dirty="0"/>
              <a:t>METL Office</a:t>
            </a:r>
          </a:p>
        </p:txBody>
      </p:sp>
      <p:sp>
        <p:nvSpPr>
          <p:cNvPr id="38" name="Rectangle 3"/>
          <p:cNvSpPr>
            <a:spLocks noChangeArrowheads="1"/>
          </p:cNvSpPr>
          <p:nvPr/>
        </p:nvSpPr>
        <p:spPr bwMode="auto">
          <a:xfrm>
            <a:off x="2466762" y="3665575"/>
            <a:ext cx="1936480" cy="786383"/>
          </a:xfrm>
          <a:prstGeom prst="rect">
            <a:avLst/>
          </a:prstGeom>
          <a:solidFill>
            <a:schemeClr val="accent3">
              <a:lumMod val="60000"/>
              <a:lumOff val="40000"/>
              <a:alpha val="80000"/>
            </a:schemeClr>
          </a:solidFill>
          <a:ln w="25400" algn="ctr">
            <a:solidFill>
              <a:schemeClr val="tx1"/>
            </a:solidFill>
            <a:round/>
            <a:headEnd/>
            <a:tailEnd/>
          </a:ln>
        </p:spPr>
        <p:txBody>
          <a:bodyPr wrap="none" lIns="34288" tIns="34288" rIns="68575" bIns="34288" anchor="ctr"/>
          <a:lstStyle/>
          <a:p>
            <a:pPr algn="ctr">
              <a:tabLst>
                <a:tab pos="1200150" algn="l"/>
                <a:tab pos="2657475" algn="l"/>
              </a:tabLst>
            </a:pPr>
            <a:r>
              <a:rPr lang="en-US" sz="1200" b="1" dirty="0"/>
              <a:t>Lead Stakeholder</a:t>
            </a:r>
          </a:p>
          <a:p>
            <a:pPr algn="ctr">
              <a:tabLst>
                <a:tab pos="1200150" algn="l"/>
                <a:tab pos="2657475" algn="l"/>
              </a:tabLst>
            </a:pPr>
            <a:r>
              <a:rPr lang="en-US" sz="1200" b="1" dirty="0"/>
              <a:t>(PP&amp;O, AVN, I&amp;L, DC I,</a:t>
            </a:r>
          </a:p>
          <a:p>
            <a:pPr algn="ctr">
              <a:tabLst>
                <a:tab pos="1200150" algn="l"/>
                <a:tab pos="2657475" algn="l"/>
              </a:tabLst>
            </a:pPr>
            <a:r>
              <a:rPr lang="en-US" sz="1200" b="1" dirty="0"/>
              <a:t>MCICOM)</a:t>
            </a:r>
          </a:p>
        </p:txBody>
      </p:sp>
      <p:sp>
        <p:nvSpPr>
          <p:cNvPr id="39" name="Rectangle 3"/>
          <p:cNvSpPr>
            <a:spLocks noChangeArrowheads="1"/>
          </p:cNvSpPr>
          <p:nvPr/>
        </p:nvSpPr>
        <p:spPr bwMode="auto">
          <a:xfrm>
            <a:off x="2474337" y="4530249"/>
            <a:ext cx="1936480" cy="457204"/>
          </a:xfrm>
          <a:prstGeom prst="rect">
            <a:avLst/>
          </a:prstGeom>
          <a:solidFill>
            <a:schemeClr val="accent3">
              <a:lumMod val="60000"/>
              <a:lumOff val="40000"/>
              <a:alpha val="80000"/>
            </a:schemeClr>
          </a:solidFill>
          <a:ln w="25400" algn="ctr">
            <a:solidFill>
              <a:schemeClr val="tx1"/>
            </a:solidFill>
            <a:round/>
            <a:headEnd/>
            <a:tailEnd/>
          </a:ln>
        </p:spPr>
        <p:txBody>
          <a:bodyPr wrap="none" lIns="34288" tIns="34288" rIns="68575" bIns="34288" anchor="ctr"/>
          <a:lstStyle/>
          <a:p>
            <a:pPr algn="ctr">
              <a:tabLst>
                <a:tab pos="1200150" algn="l"/>
                <a:tab pos="2657475" algn="l"/>
              </a:tabLst>
            </a:pPr>
            <a:r>
              <a:rPr lang="en-US" sz="1200" b="1" dirty="0"/>
              <a:t>FMF Units</a:t>
            </a:r>
          </a:p>
          <a:p>
            <a:pPr algn="ctr">
              <a:tabLst>
                <a:tab pos="1200150" algn="l"/>
                <a:tab pos="2657475" algn="l"/>
              </a:tabLst>
            </a:pPr>
            <a:r>
              <a:rPr lang="en-US" sz="1200" b="1" dirty="0"/>
              <a:t>(MFP/MFC/MFR)</a:t>
            </a:r>
          </a:p>
        </p:txBody>
      </p:sp>
      <p:sp>
        <p:nvSpPr>
          <p:cNvPr id="40" name="Rectangle 3"/>
          <p:cNvSpPr>
            <a:spLocks noChangeArrowheads="1"/>
          </p:cNvSpPr>
          <p:nvPr/>
        </p:nvSpPr>
        <p:spPr bwMode="auto">
          <a:xfrm>
            <a:off x="2474337" y="5094727"/>
            <a:ext cx="1936480" cy="398099"/>
          </a:xfrm>
          <a:prstGeom prst="rect">
            <a:avLst/>
          </a:prstGeom>
          <a:solidFill>
            <a:schemeClr val="accent3">
              <a:lumMod val="60000"/>
              <a:lumOff val="40000"/>
              <a:alpha val="80000"/>
            </a:schemeClr>
          </a:solidFill>
          <a:ln w="25400" algn="ctr">
            <a:solidFill>
              <a:schemeClr val="tx1"/>
            </a:solidFill>
            <a:round/>
            <a:headEnd/>
            <a:tailEnd/>
          </a:ln>
        </p:spPr>
        <p:txBody>
          <a:bodyPr wrap="none" lIns="34288" tIns="34288" rIns="68575" bIns="34288" anchor="ctr"/>
          <a:lstStyle/>
          <a:p>
            <a:pPr algn="ctr">
              <a:tabLst>
                <a:tab pos="1200150" algn="l"/>
                <a:tab pos="2657475" algn="l"/>
              </a:tabLst>
            </a:pPr>
            <a:r>
              <a:rPr lang="en-US" sz="1200" b="1" dirty="0"/>
              <a:t>TECOM</a:t>
            </a:r>
          </a:p>
        </p:txBody>
      </p:sp>
      <p:sp>
        <p:nvSpPr>
          <p:cNvPr id="13" name="Rectangle 3"/>
          <p:cNvSpPr>
            <a:spLocks noChangeArrowheads="1"/>
          </p:cNvSpPr>
          <p:nvPr/>
        </p:nvSpPr>
        <p:spPr bwMode="auto">
          <a:xfrm>
            <a:off x="2474337" y="3268832"/>
            <a:ext cx="1936480" cy="328006"/>
          </a:xfrm>
          <a:prstGeom prst="rect">
            <a:avLst/>
          </a:prstGeom>
          <a:solidFill>
            <a:schemeClr val="accent3">
              <a:lumMod val="60000"/>
              <a:lumOff val="40000"/>
              <a:alpha val="80000"/>
            </a:schemeClr>
          </a:solidFill>
          <a:ln w="25400" algn="ctr">
            <a:solidFill>
              <a:schemeClr val="tx1"/>
            </a:solidFill>
            <a:round/>
            <a:headEnd/>
            <a:tailEnd/>
          </a:ln>
        </p:spPr>
        <p:txBody>
          <a:bodyPr wrap="none" lIns="34288" tIns="34288" rIns="68575" bIns="34288" anchor="ctr"/>
          <a:lstStyle/>
          <a:p>
            <a:pPr algn="ctr">
              <a:tabLst>
                <a:tab pos="1200150" algn="l"/>
                <a:tab pos="2657475" algn="l"/>
              </a:tabLst>
            </a:pPr>
            <a:r>
              <a:rPr lang="en-US" sz="1200" b="1" dirty="0"/>
              <a:t>PP&amp;O Readiness</a:t>
            </a:r>
          </a:p>
        </p:txBody>
      </p:sp>
      <p:sp>
        <p:nvSpPr>
          <p:cNvPr id="14" name="Rectangle 3"/>
          <p:cNvSpPr>
            <a:spLocks noChangeArrowheads="1"/>
          </p:cNvSpPr>
          <p:nvPr/>
        </p:nvSpPr>
        <p:spPr bwMode="auto">
          <a:xfrm>
            <a:off x="216632" y="1739395"/>
            <a:ext cx="1601832" cy="654483"/>
          </a:xfrm>
          <a:prstGeom prst="rect">
            <a:avLst/>
          </a:prstGeom>
          <a:solidFill>
            <a:schemeClr val="accent3">
              <a:lumMod val="60000"/>
              <a:lumOff val="40000"/>
              <a:alpha val="80000"/>
            </a:schemeClr>
          </a:solidFill>
          <a:ln w="25400" algn="ctr">
            <a:solidFill>
              <a:schemeClr val="tx1"/>
            </a:solidFill>
            <a:round/>
            <a:headEnd/>
            <a:tailEnd/>
          </a:ln>
        </p:spPr>
        <p:txBody>
          <a:bodyPr wrap="none" lIns="25716" tIns="25716" rIns="51431" bIns="25716" anchor="ctr"/>
          <a:lstStyle/>
          <a:p>
            <a:pPr algn="ctr">
              <a:tabLst>
                <a:tab pos="900113" algn="l"/>
                <a:tab pos="1993106" algn="l"/>
              </a:tabLst>
            </a:pPr>
            <a:r>
              <a:rPr lang="en-US" sz="900" b="1" dirty="0">
                <a:solidFill>
                  <a:prstClr val="black"/>
                </a:solidFill>
              </a:rPr>
              <a:t>TECOM / CD&amp;I  MARADMIN</a:t>
            </a:r>
          </a:p>
          <a:p>
            <a:pPr algn="ctr">
              <a:tabLst>
                <a:tab pos="900113" algn="l"/>
                <a:tab pos="1993106" algn="l"/>
              </a:tabLst>
            </a:pPr>
            <a:r>
              <a:rPr lang="en-US" sz="900" b="1" dirty="0">
                <a:solidFill>
                  <a:prstClr val="black"/>
                </a:solidFill>
              </a:rPr>
              <a:t>FY METL / T&amp;R Manual </a:t>
            </a:r>
          </a:p>
          <a:p>
            <a:pPr algn="ctr">
              <a:tabLst>
                <a:tab pos="900113" algn="l"/>
                <a:tab pos="1993106" algn="l"/>
              </a:tabLst>
            </a:pPr>
            <a:r>
              <a:rPr lang="en-US" sz="900" b="1" dirty="0">
                <a:solidFill>
                  <a:prstClr val="black"/>
                </a:solidFill>
              </a:rPr>
              <a:t>Review</a:t>
            </a:r>
          </a:p>
          <a:p>
            <a:pPr algn="ctr">
              <a:tabLst>
                <a:tab pos="900113" algn="l"/>
                <a:tab pos="1993106" algn="l"/>
              </a:tabLst>
            </a:pPr>
            <a:r>
              <a:rPr lang="en-US" sz="900" b="1" dirty="0">
                <a:solidFill>
                  <a:prstClr val="black"/>
                </a:solidFill>
              </a:rPr>
              <a:t>Schedule</a:t>
            </a:r>
          </a:p>
        </p:txBody>
      </p:sp>
      <p:sp>
        <p:nvSpPr>
          <p:cNvPr id="2" name="Footer Placeholder 1"/>
          <p:cNvSpPr>
            <a:spLocks noGrp="1"/>
          </p:cNvSpPr>
          <p:nvPr>
            <p:ph type="ftr" sz="quarter" idx="11"/>
          </p:nvPr>
        </p:nvSpPr>
        <p:spPr>
          <a:xfrm>
            <a:off x="-578224" y="6322741"/>
            <a:ext cx="2895600" cy="365125"/>
          </a:xfrm>
        </p:spPr>
        <p:txBody>
          <a:bodyPr/>
          <a:lstStyle/>
          <a:p>
            <a:r>
              <a:rPr lang="en-US">
                <a:solidFill>
                  <a:schemeClr val="tx1"/>
                </a:solidFill>
              </a:rPr>
              <a:t>MAR 2023-CUI</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57D7F152-42F7-4C0B-ACE2-8696607C202E}" type="slidenum">
              <a:rPr lang="en-US" smtClean="0"/>
              <a:pPr/>
              <a:t>11</a:t>
            </a:fld>
            <a:endParaRPr lang="en-US" dirty="0"/>
          </a:p>
        </p:txBody>
      </p:sp>
    </p:spTree>
    <p:extLst>
      <p:ext uri="{BB962C8B-B14F-4D97-AF65-F5344CB8AC3E}">
        <p14:creationId xmlns:p14="http://schemas.microsoft.com/office/powerpoint/2010/main" val="619995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356350"/>
            <a:ext cx="2895600" cy="365125"/>
          </a:xfrm>
        </p:spPr>
        <p:txBody>
          <a:bodyPr/>
          <a:lstStyle/>
          <a:p>
            <a:r>
              <a:rPr lang="en-US">
                <a:solidFill>
                  <a:schemeClr val="tx1"/>
                </a:solidFill>
              </a:rPr>
              <a:t>MAR 2023-CUI</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57D7F152-42F7-4C0B-ACE2-8696607C202E}" type="slidenum">
              <a:rPr lang="en-US" smtClean="0"/>
              <a:pPr/>
              <a:t>12</a:t>
            </a:fld>
            <a:endParaRPr lang="en-US" dirty="0"/>
          </a:p>
        </p:txBody>
      </p:sp>
      <p:sp>
        <p:nvSpPr>
          <p:cNvPr id="4" name="Rectangle 3"/>
          <p:cNvSpPr/>
          <p:nvPr/>
        </p:nvSpPr>
        <p:spPr>
          <a:xfrm>
            <a:off x="381000" y="1371400"/>
            <a:ext cx="8668657" cy="4691028"/>
          </a:xfrm>
          <a:prstGeom prst="rect">
            <a:avLst/>
          </a:prstGeom>
        </p:spPr>
        <p:txBody>
          <a:bodyPr wrap="square">
            <a:spAutoFit/>
          </a:bodyPr>
          <a:lstStyle/>
          <a:p>
            <a:pPr algn="ctr"/>
            <a:r>
              <a:rPr lang="en-US" sz="1600" i="1" dirty="0">
                <a:solidFill>
                  <a:srgbClr val="000000"/>
                </a:solidFill>
                <a:latin typeface="Arial" panose="020B0604020202020204" pitchFamily="34" charset="0"/>
                <a:ea typeface="Calibri" panose="020F0502020204030204" pitchFamily="34" charset="0"/>
                <a:cs typeface="Arial" panose="020B0604020202020204" pitchFamily="34" charset="0"/>
              </a:rPr>
              <a:t>MARADMIN 447/22 - FY23 Schedule of MET/METL, T&amp;R Manual &amp; TMT Reviews</a:t>
            </a:r>
          </a:p>
          <a:p>
            <a:pPr algn="ct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u="sng" dirty="0">
                <a:solidFill>
                  <a:srgbClr val="000000"/>
                </a:solidFill>
                <a:latin typeface="Arial" panose="020B0604020202020204" pitchFamily="34" charset="0"/>
                <a:ea typeface="Calibri" panose="020F0502020204030204" pitchFamily="34" charset="0"/>
                <a:cs typeface="Arial" panose="020B0604020202020204" pitchFamily="34" charset="0"/>
              </a:rPr>
              <a:t>Focus</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“COIs will develop/validate METs and aligned T&amp;R training events ISO CMC’s Force Design implementation and prioritized future service capabilities.”</a:t>
            </a:r>
          </a:p>
          <a:p>
            <a:pPr algn="just">
              <a:lnSpc>
                <a:spcPct val="105000"/>
              </a:lnSpc>
              <a:spcBef>
                <a:spcPts val="0"/>
              </a:spcBef>
              <a:spcAft>
                <a:spcPts val="0"/>
              </a:spcAft>
            </a:pPr>
            <a:endPar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5000"/>
              </a:lnSpc>
              <a:spcBef>
                <a:spcPts val="0"/>
              </a:spcBef>
              <a:spcAft>
                <a:spcPts val="0"/>
              </a:spcAft>
            </a:pP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Established “Current” MCT / MET / METL / Training Development Process:</a:t>
            </a:r>
          </a:p>
          <a:p>
            <a:pPr marL="285750" indent="-285750">
              <a:lnSpc>
                <a:spcPct val="105000"/>
              </a:lnSpc>
              <a:spcBef>
                <a:spcPts val="0"/>
              </a:spcBef>
              <a:spcAft>
                <a:spcPts val="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What’s the unit’s mission requirement; what capabilities can the unit provide </a:t>
            </a:r>
            <a:r>
              <a:rPr lang="en-US" sz="1600" u="sng" dirty="0">
                <a:solidFill>
                  <a:srgbClr val="000000"/>
                </a:solidFill>
                <a:latin typeface="Arial" panose="020B0604020202020204" pitchFamily="34" charset="0"/>
                <a:ea typeface="Calibri" panose="020F0502020204030204" pitchFamily="34" charset="0"/>
                <a:cs typeface="Arial" panose="020B0604020202020204" pitchFamily="34" charset="0"/>
              </a:rPr>
              <a:t>NOW</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285750" indent="-285750">
              <a:lnSpc>
                <a:spcPct val="105000"/>
              </a:lnSpc>
              <a:spcBef>
                <a:spcPts val="0"/>
              </a:spcBef>
              <a:spcAft>
                <a:spcPts val="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What MET-aligned exercises and e-coded training events are conducted </a:t>
            </a:r>
            <a:r>
              <a:rPr lang="en-US" sz="1600" u="sng" dirty="0">
                <a:solidFill>
                  <a:srgbClr val="000000"/>
                </a:solidFill>
                <a:latin typeface="Arial" panose="020B0604020202020204" pitchFamily="34" charset="0"/>
                <a:ea typeface="Calibri" panose="020F0502020204030204" pitchFamily="34" charset="0"/>
                <a:cs typeface="Arial" panose="020B0604020202020204" pitchFamily="34" charset="0"/>
              </a:rPr>
              <a:t>NOW</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742950" lvl="1" indent="-285750">
              <a:lnSpc>
                <a:spcPct val="105000"/>
              </a:lnSpc>
              <a:spcBef>
                <a:spcPts val="0"/>
              </a:spcBef>
              <a:spcAft>
                <a:spcPts val="0"/>
              </a:spcAft>
              <a:buFont typeface="Wingdings" panose="05000000000000000000" pitchFamily="2" charset="2"/>
              <a:buChar char="Ø"/>
            </a:pP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5000"/>
              </a:lnSpc>
              <a:spcBef>
                <a:spcPts val="0"/>
              </a:spcBef>
              <a:spcAft>
                <a:spcPts val="0"/>
              </a:spcAft>
            </a:pP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Adapted “</a:t>
            </a:r>
            <a:r>
              <a:rPr lang="en-US" sz="1600" b="1" dirty="0">
                <a:solidFill>
                  <a:srgbClr val="FF0000"/>
                </a:solidFill>
                <a:latin typeface="Arial" panose="020B0604020202020204" pitchFamily="34" charset="0"/>
                <a:ea typeface="Calibri" panose="020F0502020204030204" pitchFamily="34" charset="0"/>
                <a:cs typeface="Arial" panose="020B0604020202020204" pitchFamily="34" charset="0"/>
              </a:rPr>
              <a:t>Future</a:t>
            </a: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 MCT / MET / METL / Training Development Process:</a:t>
            </a:r>
          </a:p>
          <a:p>
            <a:pPr marL="285750" indent="-285750" algn="just">
              <a:lnSpc>
                <a:spcPct val="105000"/>
              </a:lnSpc>
              <a:spcBef>
                <a:spcPts val="0"/>
              </a:spcBef>
              <a:spcAft>
                <a:spcPts val="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DRAFT MCTs/METs developed from “concepts”:</a:t>
            </a:r>
          </a:p>
          <a:p>
            <a:pPr marL="742950" lvl="1" indent="-285750" algn="just">
              <a:lnSpc>
                <a:spcPct val="105000"/>
              </a:lnSpc>
              <a:spcBef>
                <a:spcPts val="0"/>
              </a:spcBef>
              <a:spcAft>
                <a:spcPts val="0"/>
              </a:spcAft>
              <a:buFont typeface="Arial" panose="020B0604020202020204" pitchFamily="34" charset="0"/>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Requires Service validation to quantify TTPs and curriculum development.</a:t>
            </a:r>
          </a:p>
          <a:p>
            <a:pPr marL="742950" lvl="1" indent="-285750" algn="just">
              <a:lnSpc>
                <a:spcPct val="105000"/>
              </a:lnSpc>
              <a:spcBef>
                <a:spcPts val="0"/>
              </a:spcBef>
              <a:spcAft>
                <a:spcPts val="0"/>
              </a:spcAft>
              <a:buFont typeface="Arial" panose="020B0604020202020204" pitchFamily="34" charset="0"/>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Requires defined actions/activities/capabilities derived from available doctrine (i.e., Joint, USMC or other Service).</a:t>
            </a:r>
          </a:p>
          <a:p>
            <a:pPr marL="742950" lvl="1" indent="-285750" algn="just">
              <a:lnSpc>
                <a:spcPct val="105000"/>
              </a:lnSpc>
              <a:spcBef>
                <a:spcPts val="0"/>
              </a:spcBef>
              <a:spcAft>
                <a:spcPts val="0"/>
              </a:spcAft>
              <a:buFont typeface="Arial" panose="020B0604020202020204" pitchFamily="34" charset="0"/>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May </a:t>
            </a:r>
            <a:r>
              <a:rPr lang="en-US" sz="1600" u="sng" dirty="0">
                <a:solidFill>
                  <a:srgbClr val="000000"/>
                </a:solidFill>
                <a:latin typeface="Arial" panose="020B0604020202020204" pitchFamily="34" charset="0"/>
                <a:ea typeface="Calibri" panose="020F0502020204030204" pitchFamily="34" charset="0"/>
                <a:cs typeface="Arial" panose="020B0604020202020204" pitchFamily="34" charset="0"/>
              </a:rPr>
              <a:t>NOT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have existing/aligned curriculum, POI, training standards, or T&amp;R events.</a:t>
            </a:r>
          </a:p>
          <a:p>
            <a:pPr marL="742950" lvl="1" indent="-285750" algn="just">
              <a:lnSpc>
                <a:spcPct val="105000"/>
              </a:lnSpc>
              <a:spcBef>
                <a:spcPts val="0"/>
              </a:spcBef>
              <a:spcAft>
                <a:spcPts val="0"/>
              </a:spcAft>
              <a:buFont typeface="Arial" panose="020B0604020202020204" pitchFamily="34" charset="0"/>
              <a:buChar char="•"/>
            </a:pPr>
            <a:r>
              <a:rPr lang="en-US" sz="1600" u="sng" dirty="0">
                <a:solidFill>
                  <a:srgbClr val="000000"/>
                </a:solidFill>
                <a:latin typeface="Arial" panose="020B0604020202020204" pitchFamily="34" charset="0"/>
                <a:ea typeface="Calibri" panose="020F0502020204030204" pitchFamily="34" charset="0"/>
                <a:cs typeface="Arial" panose="020B0604020202020204" pitchFamily="34" charset="0"/>
              </a:rPr>
              <a:t>Requires experimentation/exercises IOT determine MET-to-training feasibility</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742950" lvl="1" indent="-285750" algn="just">
              <a:lnSpc>
                <a:spcPct val="105000"/>
              </a:lnSpc>
              <a:spcBef>
                <a:spcPts val="0"/>
              </a:spcBef>
              <a:spcAft>
                <a:spcPts val="0"/>
              </a:spcAft>
              <a:buFont typeface="Arial" panose="020B0604020202020204" pitchFamily="34" charset="0"/>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Are </a:t>
            </a:r>
            <a:r>
              <a:rPr lang="en-US" sz="1600" u="sng" dirty="0">
                <a:solidFill>
                  <a:srgbClr val="000000"/>
                </a:solidFill>
                <a:latin typeface="Arial" panose="020B0604020202020204" pitchFamily="34" charset="0"/>
                <a:ea typeface="Calibri" panose="020F0502020204030204" pitchFamily="34" charset="0"/>
                <a:cs typeface="Arial" panose="020B0604020202020204" pitchFamily="34" charset="0"/>
              </a:rPr>
              <a:t>NOT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officially published/available within MCTL / MCTIMS.  </a:t>
            </a:r>
          </a:p>
          <a:p>
            <a:pPr marL="285750" indent="-285750" algn="just">
              <a:lnSpc>
                <a:spcPct val="105000"/>
              </a:lnSpc>
              <a:spcBef>
                <a:spcPts val="0"/>
              </a:spcBef>
              <a:spcAft>
                <a:spcPts val="0"/>
              </a:spcAft>
              <a:buFont typeface="Wingdings" panose="05000000000000000000" pitchFamily="2" charset="2"/>
              <a:buChar char="Ø"/>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Validated/approved DRAFT MCTs, “Future METs”, will be incorporated within MCTL and used in the MCTIMS training modules to aid in training alignments.</a:t>
            </a:r>
          </a:p>
        </p:txBody>
      </p:sp>
      <p:sp>
        <p:nvSpPr>
          <p:cNvPr id="5" name="Text Box 3"/>
          <p:cNvSpPr txBox="1">
            <a:spLocks noChangeArrowheads="1"/>
          </p:cNvSpPr>
          <p:nvPr/>
        </p:nvSpPr>
        <p:spPr bwMode="auto">
          <a:xfrm>
            <a:off x="1532964" y="262865"/>
            <a:ext cx="7366983"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pPr>
            <a:r>
              <a:rPr lang="en-US" altLang="en-US" b="1" dirty="0">
                <a:latin typeface="Arial" charset="0"/>
                <a:cs typeface="Arial" charset="0"/>
              </a:rPr>
              <a:t>MCT/MET/METL &amp; T&amp;R Development Process</a:t>
            </a:r>
            <a:r>
              <a:rPr lang="en-US" altLang="en-US" sz="2000" b="1" dirty="0">
                <a:latin typeface="Arial" charset="0"/>
                <a:cs typeface="Arial" charset="0"/>
              </a:rPr>
              <a:t> </a:t>
            </a:r>
          </a:p>
          <a:p>
            <a:pPr algn="ctr" eaLnBrk="1" hangingPunct="1">
              <a:spcBef>
                <a:spcPct val="50000"/>
              </a:spcBef>
            </a:pPr>
            <a:r>
              <a:rPr lang="en-US" altLang="en-US" sz="1800" b="1" dirty="0">
                <a:solidFill>
                  <a:srgbClr val="FF0000"/>
                </a:solidFill>
                <a:latin typeface="Arial" charset="0"/>
                <a:cs typeface="Arial" charset="0"/>
              </a:rPr>
              <a:t>Adapting to Future Force Design and Modernization</a:t>
            </a:r>
          </a:p>
        </p:txBody>
      </p:sp>
    </p:spTree>
    <p:extLst>
      <p:ext uri="{BB962C8B-B14F-4D97-AF65-F5344CB8AC3E}">
        <p14:creationId xmlns:p14="http://schemas.microsoft.com/office/powerpoint/2010/main" val="42273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7D7F152-42F7-4C0B-ACE2-8696607C202E}" type="slidenum">
              <a:rPr lang="en-US" b="1" smtClean="0"/>
              <a:pPr/>
              <a:t>13</a:t>
            </a:fld>
            <a:endParaRPr lang="en-US" b="1" dirty="0"/>
          </a:p>
        </p:txBody>
      </p:sp>
      <p:sp>
        <p:nvSpPr>
          <p:cNvPr id="5" name="TextBox 4"/>
          <p:cNvSpPr txBox="1"/>
          <p:nvPr/>
        </p:nvSpPr>
        <p:spPr>
          <a:xfrm>
            <a:off x="507999" y="1357439"/>
            <a:ext cx="8178801" cy="5262979"/>
          </a:xfrm>
          <a:prstGeom prst="rect">
            <a:avLst/>
          </a:prstGeom>
          <a:noFill/>
        </p:spPr>
        <p:txBody>
          <a:bodyPr wrap="square" rtlCol="0">
            <a:spAutoFit/>
          </a:bodyPr>
          <a:lstStyle/>
          <a:p>
            <a:pPr marL="285750" indent="-285750">
              <a:buFont typeface="Arial" panose="020B0604020202020204" pitchFamily="34" charset="0"/>
              <a:buChar char="•"/>
            </a:pPr>
            <a:r>
              <a:rPr lang="en-US" sz="1600" dirty="0"/>
              <a:t>Validates TECOM’s capability doctrine, TTPs, training references and standards-based inventory of core competencies necessary to support essential billet MOS training and education.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Supports Service/TECOM’s prioritized battle rhythms and synchronization of necessary training experimentation, events, exercises, and any necessary changes and alignments of METs to the respective community T&amp;R Manuals.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Ensures TECOM’s curriculum, syllabus and POI development or modifications sustaining MET-defined capabilities, training and education content.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Validates TECOM’s current E-coded training events or allows NEW individual, collective or chained training event recommendations or experimentation training requirements.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Ensures “Feedback Loop” CD&amp;I-to-TECOM to refine/modify existing training standards or create new standards.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Provides Leaders and Marines with Service-level minimum standards and resources supporting managed on the job training (MOJT) and skills progression training.</a:t>
            </a:r>
          </a:p>
          <a:p>
            <a:endParaRPr lang="en-US" sz="1600" dirty="0"/>
          </a:p>
        </p:txBody>
      </p:sp>
      <p:sp>
        <p:nvSpPr>
          <p:cNvPr id="2" name="Footer Placeholder 1"/>
          <p:cNvSpPr>
            <a:spLocks noGrp="1"/>
          </p:cNvSpPr>
          <p:nvPr>
            <p:ph type="ftr" sz="quarter" idx="11"/>
          </p:nvPr>
        </p:nvSpPr>
        <p:spPr>
          <a:xfrm>
            <a:off x="507999" y="6255293"/>
            <a:ext cx="1872673" cy="365125"/>
          </a:xfrm>
        </p:spPr>
        <p:txBody>
          <a:bodyPr/>
          <a:lstStyle/>
          <a:p>
            <a:r>
              <a:rPr lang="en-US">
                <a:solidFill>
                  <a:schemeClr val="tx1"/>
                </a:solidFill>
              </a:rPr>
              <a:t>MAR 2023-CUI</a:t>
            </a:r>
            <a:endParaRPr lang="en-US" dirty="0">
              <a:solidFill>
                <a:schemeClr val="tx1"/>
              </a:solidFill>
            </a:endParaRPr>
          </a:p>
        </p:txBody>
      </p:sp>
      <p:sp>
        <p:nvSpPr>
          <p:cNvPr id="7" name="Text Box 3"/>
          <p:cNvSpPr txBox="1">
            <a:spLocks noChangeArrowheads="1"/>
          </p:cNvSpPr>
          <p:nvPr/>
        </p:nvSpPr>
        <p:spPr bwMode="auto">
          <a:xfrm>
            <a:off x="1508990" y="362703"/>
            <a:ext cx="7015862" cy="769441"/>
          </a:xfrm>
          <a:prstGeom prst="rect">
            <a:avLst/>
          </a:prstGeom>
          <a:noFill/>
          <a:ln w="9525">
            <a:noFill/>
            <a:miter lim="800000"/>
            <a:headEnd/>
            <a:tailEnd/>
          </a:ln>
          <a:effectLst/>
        </p:spPr>
        <p:txBody>
          <a:bodyPr wrap="square">
            <a:spAutoFit/>
          </a:bodyPr>
          <a:lstStyle/>
          <a:p>
            <a:pPr algn="ctr">
              <a:spcBef>
                <a:spcPts val="0"/>
              </a:spcBef>
            </a:pPr>
            <a:r>
              <a:rPr lang="en-US" sz="2400" b="1" dirty="0"/>
              <a:t>MCT / MET / METL Development</a:t>
            </a:r>
          </a:p>
          <a:p>
            <a:pPr algn="ctr">
              <a:spcBef>
                <a:spcPts val="0"/>
              </a:spcBef>
            </a:pPr>
            <a:r>
              <a:rPr lang="en-US" sz="2000" b="1" dirty="0"/>
              <a:t>Phases &amp; TECOM Training Roadmap</a:t>
            </a:r>
          </a:p>
        </p:txBody>
      </p:sp>
    </p:spTree>
    <p:extLst>
      <p:ext uri="{BB962C8B-B14F-4D97-AF65-F5344CB8AC3E}">
        <p14:creationId xmlns:p14="http://schemas.microsoft.com/office/powerpoint/2010/main" val="229235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332438"/>
            <a:ext cx="2299546" cy="365125"/>
          </a:xfrm>
        </p:spPr>
        <p:txBody>
          <a:bodyPr/>
          <a:lstStyle/>
          <a:p>
            <a:r>
              <a:rPr lang="en-US">
                <a:solidFill>
                  <a:schemeClr val="tx1"/>
                </a:solidFill>
              </a:rPr>
              <a:t>MAR 2023-CUI</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57D7F152-42F7-4C0B-ACE2-8696607C202E}" type="slidenum">
              <a:rPr lang="en-US" smtClean="0"/>
              <a:pPr/>
              <a:t>14</a:t>
            </a:fld>
            <a:endParaRPr lang="en-US" dirty="0"/>
          </a:p>
        </p:txBody>
      </p:sp>
      <p:sp>
        <p:nvSpPr>
          <p:cNvPr id="4" name="TextBox 3"/>
          <p:cNvSpPr txBox="1"/>
          <p:nvPr/>
        </p:nvSpPr>
        <p:spPr>
          <a:xfrm>
            <a:off x="440267" y="1462703"/>
            <a:ext cx="8246533" cy="4893647"/>
          </a:xfrm>
          <a:prstGeom prst="rect">
            <a:avLst/>
          </a:prstGeom>
          <a:noFill/>
        </p:spPr>
        <p:txBody>
          <a:bodyPr wrap="square" rtlCol="0">
            <a:spAutoFit/>
          </a:bodyPr>
          <a:lstStyle/>
          <a:p>
            <a:r>
              <a:rPr lang="en-US" sz="1200" b="1" dirty="0"/>
              <a:t>Establishment Goal:  </a:t>
            </a:r>
            <a:r>
              <a:rPr lang="en-US" sz="1200" dirty="0"/>
              <a:t>To adopt an agreed methodology wherein concept development, </a:t>
            </a:r>
            <a:r>
              <a:rPr lang="en-US" sz="1200" dirty="0" err="1"/>
              <a:t>wargaming</a:t>
            </a:r>
            <a:r>
              <a:rPr lang="en-US" sz="1200" dirty="0"/>
              <a:t> and scenario experimentation information conducted by MCWL’s Force Design and Future Force efforts is integrated or made visible to the MET/METL and training development process.</a:t>
            </a:r>
          </a:p>
          <a:p>
            <a:endParaRPr lang="en-US" sz="1200" dirty="0"/>
          </a:p>
          <a:p>
            <a:r>
              <a:rPr lang="en-US" sz="1200" b="1" dirty="0"/>
              <a:t>Objective:  </a:t>
            </a:r>
            <a:r>
              <a:rPr lang="en-US" sz="1200" dirty="0"/>
              <a:t>Would ensure NEW/Future Force structure, unit repurposing and/or evolving unit formations factor “current” capability data injects (man/train/equip standards) the MET/METL/T&amp;R Manual processes develop and maintain.</a:t>
            </a:r>
          </a:p>
          <a:p>
            <a:endParaRPr lang="en-US" sz="1200" dirty="0"/>
          </a:p>
          <a:p>
            <a:pPr marL="171450" indent="-171450">
              <a:buFont typeface="Arial" panose="020B0604020202020204" pitchFamily="34" charset="0"/>
              <a:buChar char="•"/>
            </a:pPr>
            <a:r>
              <a:rPr lang="en-US" sz="1200" dirty="0"/>
              <a:t>Doctrine alignments or development considerations necessary to validate future TTPs and academics development.</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Concepts, once approved by Senior leadership, could provide source docs (i.e., TMEABO) to aid, guide and inform MCT/MET capability and associated training development.</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Mission Statement development, ICW CDD/TFS and community stakeholder, aligns to new MCTs/METs.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Identification of required MOSs within the new formation, required to perform the future formation METs (i.e., T/O-to-MET)</a:t>
            </a:r>
          </a:p>
          <a:p>
            <a:pPr marL="628650" lvl="1" indent="-171450">
              <a:buFont typeface="Arial" panose="020B0604020202020204" pitchFamily="34" charset="0"/>
              <a:buChar char="•"/>
            </a:pPr>
            <a:endParaRPr lang="en-US" sz="1200" dirty="0"/>
          </a:p>
          <a:p>
            <a:pPr marL="628650" lvl="1" indent="-171450">
              <a:buFont typeface="Courier New" panose="02070309020205020404" pitchFamily="49" charset="0"/>
              <a:buChar char="o"/>
            </a:pPr>
            <a:r>
              <a:rPr lang="en-US" sz="1200" dirty="0"/>
              <a:t>Will the new unit formation require MOS recruitment, MOS refinement or repurposing requiring coordination between M&amp;RA and TECOM? </a:t>
            </a:r>
          </a:p>
          <a:p>
            <a:pPr lvl="1"/>
            <a:r>
              <a:rPr lang="en-US" sz="1200" dirty="0"/>
              <a:t> </a:t>
            </a:r>
          </a:p>
          <a:p>
            <a:pPr marL="628650" lvl="1" indent="-171450">
              <a:buFont typeface="Courier New" panose="02070309020205020404" pitchFamily="49" charset="0"/>
              <a:buChar char="o"/>
            </a:pPr>
            <a:r>
              <a:rPr lang="en-US" sz="1200" dirty="0"/>
              <a:t>What training curriculum or Formal School POIs will be required for future force formations?</a:t>
            </a:r>
          </a:p>
          <a:p>
            <a:pPr marL="628650" lvl="1" indent="-171450">
              <a:buFont typeface="Courier New" panose="02070309020205020404" pitchFamily="49" charset="0"/>
              <a:buChar char="o"/>
            </a:pPr>
            <a:endParaRPr lang="en-US" sz="1200" dirty="0"/>
          </a:p>
          <a:p>
            <a:pPr marL="628650" lvl="1" indent="-171450">
              <a:buFont typeface="Courier New" panose="02070309020205020404" pitchFamily="49" charset="0"/>
              <a:buChar char="o"/>
            </a:pPr>
            <a:r>
              <a:rPr lang="en-US" sz="1200" dirty="0"/>
              <a:t>Will new unit formations have the necessary materiel, equipment or gear available within an established timeline to ensure adequate training, experimentation, simulation or physical range and field exercises associated to the future formation MET (i.e., T/E-to-MET)?</a:t>
            </a:r>
          </a:p>
        </p:txBody>
      </p:sp>
      <p:sp>
        <p:nvSpPr>
          <p:cNvPr id="5" name="Text Box 3"/>
          <p:cNvSpPr txBox="1">
            <a:spLocks noChangeArrowheads="1"/>
          </p:cNvSpPr>
          <p:nvPr/>
        </p:nvSpPr>
        <p:spPr bwMode="auto">
          <a:xfrm>
            <a:off x="1447800" y="286286"/>
            <a:ext cx="7015862" cy="769441"/>
          </a:xfrm>
          <a:prstGeom prst="rect">
            <a:avLst/>
          </a:prstGeom>
          <a:noFill/>
          <a:ln w="9525">
            <a:noFill/>
            <a:miter lim="800000"/>
            <a:headEnd/>
            <a:tailEnd/>
          </a:ln>
          <a:effectLst/>
        </p:spPr>
        <p:txBody>
          <a:bodyPr wrap="square">
            <a:spAutoFit/>
          </a:bodyPr>
          <a:lstStyle/>
          <a:p>
            <a:pPr algn="ctr">
              <a:spcBef>
                <a:spcPts val="0"/>
              </a:spcBef>
            </a:pPr>
            <a:r>
              <a:rPr lang="en-US" sz="2400" b="1" dirty="0"/>
              <a:t>MCT / MET / METL Development</a:t>
            </a:r>
          </a:p>
          <a:p>
            <a:pPr algn="ctr">
              <a:spcBef>
                <a:spcPts val="0"/>
              </a:spcBef>
            </a:pPr>
            <a:r>
              <a:rPr lang="en-US" sz="2000" b="1" dirty="0"/>
              <a:t>Improved Coordination:  MCWL</a:t>
            </a:r>
          </a:p>
        </p:txBody>
      </p:sp>
    </p:spTree>
    <p:extLst>
      <p:ext uri="{BB962C8B-B14F-4D97-AF65-F5344CB8AC3E}">
        <p14:creationId xmlns:p14="http://schemas.microsoft.com/office/powerpoint/2010/main" val="2677024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a:xfrm>
            <a:off x="393494" y="1400174"/>
            <a:ext cx="8652184" cy="6245225"/>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2" name="Rectangle 1"/>
          <p:cNvSpPr/>
          <p:nvPr/>
        </p:nvSpPr>
        <p:spPr>
          <a:xfrm>
            <a:off x="393494" y="1482014"/>
            <a:ext cx="8404636" cy="3539430"/>
          </a:xfrm>
          <a:prstGeom prst="rect">
            <a:avLst/>
          </a:prstGeom>
        </p:spPr>
        <p:txBody>
          <a:bodyPr wrap="square">
            <a:spAutoFit/>
          </a:bodyPr>
          <a:lstStyle/>
          <a:p>
            <a:pPr marL="0" indent="0" algn="ctr">
              <a:spcBef>
                <a:spcPts val="0"/>
              </a:spcBef>
              <a:buFontTx/>
              <a:buNone/>
            </a:pPr>
            <a:r>
              <a:rPr lang="en-US" sz="1400" b="1" dirty="0"/>
              <a:t>Select MCTs as METs and Develop COI CORE METL = 10% of the WG’s time</a:t>
            </a:r>
          </a:p>
          <a:p>
            <a:pPr marL="0" indent="0">
              <a:spcBef>
                <a:spcPts val="0"/>
              </a:spcBef>
              <a:buFontTx/>
              <a:buNone/>
            </a:pPr>
            <a:br>
              <a:rPr lang="en-US" sz="1400" b="1" dirty="0"/>
            </a:br>
            <a:endParaRPr lang="en-US" sz="1400" b="1" dirty="0"/>
          </a:p>
          <a:p>
            <a:pPr algn="ctr">
              <a:buFontTx/>
              <a:buNone/>
            </a:pPr>
            <a:r>
              <a:rPr lang="en-US" sz="1400" b="1" dirty="0"/>
              <a:t>Determine Baseline / Advanced Capability Statements = 20% of the WG’s time</a:t>
            </a:r>
          </a:p>
          <a:p>
            <a:pPr>
              <a:buFontTx/>
              <a:buNone/>
            </a:pPr>
            <a:endParaRPr lang="en-US" sz="1400" dirty="0"/>
          </a:p>
          <a:p>
            <a:pPr>
              <a:buFontTx/>
              <a:buNone/>
            </a:pPr>
            <a:endParaRPr lang="en-US" sz="1400" b="1" dirty="0"/>
          </a:p>
          <a:p>
            <a:pPr algn="ctr">
              <a:buFontTx/>
              <a:buNone/>
            </a:pPr>
            <a:r>
              <a:rPr lang="en-US" sz="1400" b="1" dirty="0"/>
              <a:t>Establish Capability Output Standards = 30% of the WG’s time</a:t>
            </a:r>
          </a:p>
          <a:p>
            <a:pPr algn="ctr">
              <a:buFontTx/>
              <a:buNone/>
            </a:pPr>
            <a:endParaRPr lang="en-US" sz="1400" b="1" dirty="0"/>
          </a:p>
          <a:p>
            <a:pPr algn="ctr">
              <a:buFontTx/>
              <a:buNone/>
            </a:pPr>
            <a:endParaRPr lang="en-US" sz="1400" b="1" dirty="0"/>
          </a:p>
          <a:p>
            <a:pPr algn="ctr">
              <a:buFontTx/>
              <a:buNone/>
            </a:pPr>
            <a:r>
              <a:rPr lang="en-US" sz="1400" b="1" dirty="0"/>
              <a:t>Determine Unit’s Critical MOSs required to execute the capability = 10% of the WG’s time</a:t>
            </a:r>
          </a:p>
          <a:p>
            <a:pPr algn="ctr">
              <a:buFontTx/>
              <a:buNone/>
            </a:pPr>
            <a:endParaRPr lang="en-US" sz="1400" b="1" dirty="0"/>
          </a:p>
          <a:p>
            <a:pPr algn="ctr">
              <a:buFontTx/>
              <a:buNone/>
            </a:pPr>
            <a:endParaRPr lang="en-US" sz="1400" b="1" dirty="0"/>
          </a:p>
          <a:p>
            <a:pPr algn="ctr">
              <a:buFontTx/>
              <a:buNone/>
            </a:pPr>
            <a:r>
              <a:rPr lang="en-US" sz="1400" b="1" dirty="0"/>
              <a:t>Determine the Unit’s Mission Essential Equipment (MEE) required = 10% of the WG’s time </a:t>
            </a:r>
          </a:p>
          <a:p>
            <a:pPr algn="ctr">
              <a:buFontTx/>
              <a:buNone/>
            </a:pPr>
            <a:endParaRPr lang="en-US" sz="1400" b="1" dirty="0"/>
          </a:p>
          <a:p>
            <a:pPr algn="ctr">
              <a:buFontTx/>
              <a:buNone/>
            </a:pPr>
            <a:endParaRPr lang="en-US" sz="1400" b="1" dirty="0"/>
          </a:p>
          <a:p>
            <a:pPr algn="ctr">
              <a:buFontTx/>
              <a:buNone/>
            </a:pPr>
            <a:r>
              <a:rPr lang="en-US" sz="1400" b="1" dirty="0"/>
              <a:t>Determine the E-coded Training events necessary to train to the capability = 20% of the WG time</a:t>
            </a:r>
          </a:p>
        </p:txBody>
      </p:sp>
      <p:sp>
        <p:nvSpPr>
          <p:cNvPr id="9" name="Text Box 4"/>
          <p:cNvSpPr txBox="1">
            <a:spLocks noChangeArrowheads="1"/>
          </p:cNvSpPr>
          <p:nvPr/>
        </p:nvSpPr>
        <p:spPr bwMode="auto">
          <a:xfrm>
            <a:off x="442294" y="1799429"/>
            <a:ext cx="8362950" cy="307777"/>
          </a:xfrm>
          <a:prstGeom prst="rect">
            <a:avLst/>
          </a:prstGeom>
          <a:solidFill>
            <a:srgbClr val="FF3300"/>
          </a:solidFill>
          <a:ln w="9525">
            <a:solidFill>
              <a:schemeClr val="tx1"/>
            </a:solidFill>
            <a:miter lim="800000"/>
            <a:headEnd/>
            <a:tailEnd/>
          </a:ln>
        </p:spPr>
        <p:txBody>
          <a:bodyPr wrap="square">
            <a:spAutoFit/>
          </a:bodyPr>
          <a:lstStyle/>
          <a:p>
            <a:pPr algn="ctr" eaLnBrk="1" hangingPunct="1">
              <a:spcBef>
                <a:spcPct val="50000"/>
              </a:spcBef>
            </a:pPr>
            <a:r>
              <a:rPr lang="en-US" sz="1400" b="1" dirty="0">
                <a:solidFill>
                  <a:schemeClr val="bg1"/>
                </a:solidFill>
                <a:cs typeface="Arial" charset="0"/>
              </a:rPr>
              <a:t>An accurate accounting of mission  “essential” tasks your organization does for the fight </a:t>
            </a:r>
          </a:p>
        </p:txBody>
      </p:sp>
      <p:sp>
        <p:nvSpPr>
          <p:cNvPr id="10" name="Text Box 6"/>
          <p:cNvSpPr txBox="1">
            <a:spLocks noChangeArrowheads="1"/>
          </p:cNvSpPr>
          <p:nvPr/>
        </p:nvSpPr>
        <p:spPr bwMode="auto">
          <a:xfrm>
            <a:off x="435180" y="2412638"/>
            <a:ext cx="8362950" cy="307777"/>
          </a:xfrm>
          <a:prstGeom prst="rect">
            <a:avLst/>
          </a:prstGeom>
          <a:solidFill>
            <a:srgbClr val="FF3300"/>
          </a:solidFill>
          <a:ln w="9525">
            <a:solidFill>
              <a:schemeClr val="tx1"/>
            </a:solidFill>
            <a:miter lim="800000"/>
            <a:headEnd/>
            <a:tailEnd/>
          </a:ln>
        </p:spPr>
        <p:txBody>
          <a:bodyPr wrap="square">
            <a:spAutoFit/>
          </a:bodyPr>
          <a:lstStyle/>
          <a:p>
            <a:pPr algn="ctr" eaLnBrk="1" hangingPunct="1">
              <a:spcBef>
                <a:spcPct val="50000"/>
              </a:spcBef>
            </a:pPr>
            <a:r>
              <a:rPr lang="en-US" sz="1400" b="1" dirty="0">
                <a:solidFill>
                  <a:schemeClr val="bg1"/>
                </a:solidFill>
                <a:cs typeface="Arial" charset="0"/>
              </a:rPr>
              <a:t>Overview of the baseline capability and advanced capability being provided per MET </a:t>
            </a:r>
          </a:p>
        </p:txBody>
      </p:sp>
      <p:sp>
        <p:nvSpPr>
          <p:cNvPr id="11" name="Text Box 5"/>
          <p:cNvSpPr txBox="1">
            <a:spLocks noChangeArrowheads="1"/>
          </p:cNvSpPr>
          <p:nvPr/>
        </p:nvSpPr>
        <p:spPr bwMode="auto">
          <a:xfrm>
            <a:off x="442295" y="3053576"/>
            <a:ext cx="8362949" cy="307777"/>
          </a:xfrm>
          <a:prstGeom prst="rect">
            <a:avLst/>
          </a:prstGeom>
          <a:solidFill>
            <a:srgbClr val="FF3300"/>
          </a:solidFill>
          <a:ln w="9525">
            <a:solidFill>
              <a:schemeClr val="tx1"/>
            </a:solidFill>
            <a:miter lim="800000"/>
            <a:headEnd/>
            <a:tailEnd/>
          </a:ln>
        </p:spPr>
        <p:txBody>
          <a:bodyPr wrap="square">
            <a:spAutoFit/>
          </a:bodyPr>
          <a:lstStyle/>
          <a:p>
            <a:pPr algn="ctr" eaLnBrk="1" hangingPunct="1">
              <a:spcBef>
                <a:spcPct val="50000"/>
              </a:spcBef>
            </a:pPr>
            <a:r>
              <a:rPr lang="en-US" sz="1400" b="1" dirty="0">
                <a:solidFill>
                  <a:schemeClr val="bg1"/>
                </a:solidFill>
                <a:cs typeface="Arial" charset="0"/>
              </a:rPr>
              <a:t>Relevant, measurable metrics shaping the evaluation of COI readiness to execute the MET</a:t>
            </a:r>
          </a:p>
        </p:txBody>
      </p:sp>
      <p:sp>
        <p:nvSpPr>
          <p:cNvPr id="7" name="Slide Number Placeholder 6"/>
          <p:cNvSpPr>
            <a:spLocks noGrp="1"/>
          </p:cNvSpPr>
          <p:nvPr>
            <p:ph type="sldNum" sz="quarter" idx="12"/>
          </p:nvPr>
        </p:nvSpPr>
        <p:spPr>
          <a:xfrm>
            <a:off x="6841750" y="6356349"/>
            <a:ext cx="2133600" cy="365125"/>
          </a:xfrm>
        </p:spPr>
        <p:txBody>
          <a:bodyPr/>
          <a:lstStyle/>
          <a:p>
            <a:r>
              <a:rPr lang="en-US" dirty="0">
                <a:solidFill>
                  <a:schemeClr val="tx1"/>
                </a:solidFill>
              </a:rPr>
              <a:t>17</a:t>
            </a:r>
          </a:p>
        </p:txBody>
      </p:sp>
      <p:sp>
        <p:nvSpPr>
          <p:cNvPr id="3" name="Footer Placeholder 2"/>
          <p:cNvSpPr>
            <a:spLocks noGrp="1"/>
          </p:cNvSpPr>
          <p:nvPr>
            <p:ph type="ftr" sz="quarter" idx="11"/>
          </p:nvPr>
        </p:nvSpPr>
        <p:spPr>
          <a:xfrm>
            <a:off x="125506" y="6313276"/>
            <a:ext cx="2895600" cy="365125"/>
          </a:xfrm>
        </p:spPr>
        <p:txBody>
          <a:bodyPr/>
          <a:lstStyle/>
          <a:p>
            <a:r>
              <a:rPr lang="en-US">
                <a:solidFill>
                  <a:schemeClr val="tx1"/>
                </a:solidFill>
              </a:rPr>
              <a:t>MAR 2023-CUI</a:t>
            </a:r>
            <a:endParaRPr lang="en-US" dirty="0">
              <a:solidFill>
                <a:schemeClr val="tx1"/>
              </a:solidFill>
            </a:endParaRPr>
          </a:p>
        </p:txBody>
      </p:sp>
      <p:sp>
        <p:nvSpPr>
          <p:cNvPr id="13" name="Text Box 6"/>
          <p:cNvSpPr txBox="1">
            <a:spLocks noChangeArrowheads="1"/>
          </p:cNvSpPr>
          <p:nvPr/>
        </p:nvSpPr>
        <p:spPr bwMode="auto">
          <a:xfrm>
            <a:off x="463137" y="5036624"/>
            <a:ext cx="8362950" cy="307777"/>
          </a:xfrm>
          <a:prstGeom prst="rect">
            <a:avLst/>
          </a:prstGeom>
          <a:solidFill>
            <a:srgbClr val="FF3300"/>
          </a:solidFill>
          <a:ln w="9525">
            <a:solidFill>
              <a:schemeClr val="tx1"/>
            </a:solidFill>
            <a:miter lim="800000"/>
            <a:headEnd/>
            <a:tailEnd/>
          </a:ln>
        </p:spPr>
        <p:txBody>
          <a:bodyPr wrap="square">
            <a:spAutoFit/>
          </a:bodyPr>
          <a:lstStyle/>
          <a:p>
            <a:pPr algn="ctr" eaLnBrk="1" hangingPunct="1">
              <a:spcBef>
                <a:spcPct val="50000"/>
              </a:spcBef>
            </a:pPr>
            <a:r>
              <a:rPr lang="en-US" sz="1400" b="1" dirty="0">
                <a:solidFill>
                  <a:schemeClr val="bg1"/>
                </a:solidFill>
                <a:cs typeface="Arial" charset="0"/>
              </a:rPr>
              <a:t>Individual Series 1000-2000 or 3000-9000 Series Collective per MET </a:t>
            </a:r>
          </a:p>
        </p:txBody>
      </p:sp>
      <p:sp>
        <p:nvSpPr>
          <p:cNvPr id="14" name="Text Box 6"/>
          <p:cNvSpPr txBox="1">
            <a:spLocks noChangeArrowheads="1"/>
          </p:cNvSpPr>
          <p:nvPr/>
        </p:nvSpPr>
        <p:spPr bwMode="auto">
          <a:xfrm>
            <a:off x="463137" y="3745384"/>
            <a:ext cx="8362950" cy="307777"/>
          </a:xfrm>
          <a:prstGeom prst="rect">
            <a:avLst/>
          </a:prstGeom>
          <a:solidFill>
            <a:srgbClr val="FF3300"/>
          </a:solidFill>
          <a:ln w="9525">
            <a:solidFill>
              <a:schemeClr val="tx1"/>
            </a:solidFill>
            <a:miter lim="800000"/>
            <a:headEnd/>
            <a:tailEnd/>
          </a:ln>
        </p:spPr>
        <p:txBody>
          <a:bodyPr wrap="square">
            <a:spAutoFit/>
          </a:bodyPr>
          <a:lstStyle/>
          <a:p>
            <a:pPr algn="ctr" eaLnBrk="1" hangingPunct="1">
              <a:spcBef>
                <a:spcPct val="50000"/>
              </a:spcBef>
            </a:pPr>
            <a:r>
              <a:rPr lang="en-US" sz="1400" b="1" dirty="0">
                <a:solidFill>
                  <a:schemeClr val="bg1"/>
                </a:solidFill>
                <a:cs typeface="Arial" charset="0"/>
              </a:rPr>
              <a:t>Current TFSMS / ASR Table of Organization (T/O) </a:t>
            </a:r>
          </a:p>
        </p:txBody>
      </p:sp>
      <p:sp>
        <p:nvSpPr>
          <p:cNvPr id="15" name="Text Box 6"/>
          <p:cNvSpPr txBox="1">
            <a:spLocks noChangeArrowheads="1"/>
          </p:cNvSpPr>
          <p:nvPr/>
        </p:nvSpPr>
        <p:spPr bwMode="auto">
          <a:xfrm>
            <a:off x="463137" y="4391299"/>
            <a:ext cx="8362950" cy="307777"/>
          </a:xfrm>
          <a:prstGeom prst="rect">
            <a:avLst/>
          </a:prstGeom>
          <a:solidFill>
            <a:srgbClr val="FF3300"/>
          </a:solidFill>
          <a:ln w="9525">
            <a:solidFill>
              <a:schemeClr val="tx1"/>
            </a:solidFill>
            <a:miter lim="800000"/>
            <a:headEnd/>
            <a:tailEnd/>
          </a:ln>
        </p:spPr>
        <p:txBody>
          <a:bodyPr wrap="square">
            <a:spAutoFit/>
          </a:bodyPr>
          <a:lstStyle/>
          <a:p>
            <a:pPr algn="ctr" eaLnBrk="1" hangingPunct="1">
              <a:spcBef>
                <a:spcPct val="50000"/>
              </a:spcBef>
            </a:pPr>
            <a:r>
              <a:rPr lang="en-US" sz="1400" b="1" dirty="0">
                <a:solidFill>
                  <a:schemeClr val="bg1"/>
                </a:solidFill>
                <a:cs typeface="Arial" charset="0"/>
              </a:rPr>
              <a:t>Current TFSMS / ASR Table of Equipment (T/E) </a:t>
            </a:r>
          </a:p>
        </p:txBody>
      </p:sp>
      <p:sp>
        <p:nvSpPr>
          <p:cNvPr id="16" name="Text Box 3"/>
          <p:cNvSpPr txBox="1">
            <a:spLocks noChangeArrowheads="1"/>
          </p:cNvSpPr>
          <p:nvPr/>
        </p:nvSpPr>
        <p:spPr bwMode="auto">
          <a:xfrm>
            <a:off x="1392382" y="388226"/>
            <a:ext cx="7015862" cy="769441"/>
          </a:xfrm>
          <a:prstGeom prst="rect">
            <a:avLst/>
          </a:prstGeom>
          <a:noFill/>
          <a:ln w="9525">
            <a:noFill/>
            <a:miter lim="800000"/>
            <a:headEnd/>
            <a:tailEnd/>
          </a:ln>
          <a:effectLst/>
        </p:spPr>
        <p:txBody>
          <a:bodyPr wrap="square">
            <a:spAutoFit/>
          </a:bodyPr>
          <a:lstStyle/>
          <a:p>
            <a:pPr algn="ctr">
              <a:spcBef>
                <a:spcPts val="0"/>
              </a:spcBef>
            </a:pPr>
            <a:r>
              <a:rPr lang="en-US" sz="2400" b="1" dirty="0"/>
              <a:t>MCT / MET / METL Development</a:t>
            </a:r>
          </a:p>
          <a:p>
            <a:pPr algn="ctr">
              <a:spcBef>
                <a:spcPts val="0"/>
              </a:spcBef>
            </a:pPr>
            <a:r>
              <a:rPr lang="en-US" sz="2000" b="1" dirty="0"/>
              <a:t>Workshop Goals</a:t>
            </a:r>
          </a:p>
        </p:txBody>
      </p:sp>
    </p:spTree>
    <p:extLst>
      <p:ext uri="{BB962C8B-B14F-4D97-AF65-F5344CB8AC3E}">
        <p14:creationId xmlns:p14="http://schemas.microsoft.com/office/powerpoint/2010/main" val="1663280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808" y="1463964"/>
            <a:ext cx="8497455" cy="5140036"/>
          </a:xfrm>
          <a:prstGeom prst="rect">
            <a:avLst/>
          </a:prstGeom>
          <a:noFill/>
        </p:spPr>
        <p:txBody>
          <a:bodyPr wrap="square" rtlCol="0" anchor="t">
            <a:noAutofit/>
          </a:bodyPr>
          <a:lstStyle/>
          <a:p>
            <a:pPr marL="228600" indent="-228600">
              <a:buFont typeface="+mj-lt"/>
              <a:buAutoNum type="arabicPeriod"/>
            </a:pPr>
            <a:r>
              <a:rPr lang="en-US" sz="1400" dirty="0"/>
              <a:t>Defined capability statements for two levels of trained proficiency is required per MET:</a:t>
            </a:r>
          </a:p>
          <a:p>
            <a:pPr marL="228600" indent="-228600">
              <a:buFont typeface="+mj-lt"/>
              <a:buAutoNum type="arabicPeriod"/>
            </a:pPr>
            <a:endParaRPr lang="en-US" sz="1400" dirty="0"/>
          </a:p>
          <a:p>
            <a:pPr lvl="1"/>
            <a:r>
              <a:rPr lang="en-US" sz="1400" u="sng" dirty="0"/>
              <a:t>Baseline</a:t>
            </a:r>
            <a:r>
              <a:rPr lang="en-US" sz="1400" dirty="0"/>
              <a:t>:  Readiness expected from a USMC tactical unit, normally sustained through unit home station core training and achieved without requiring a DFT, dedicated at-sea training, or external MAGTF support.</a:t>
            </a:r>
          </a:p>
          <a:p>
            <a:pPr lvl="1"/>
            <a:endParaRPr lang="en-US" sz="1400" dirty="0"/>
          </a:p>
          <a:p>
            <a:pPr lvl="1"/>
            <a:r>
              <a:rPr lang="en-US" sz="1400" u="sng" dirty="0"/>
              <a:t>Advanced</a:t>
            </a:r>
            <a:r>
              <a:rPr lang="en-US" sz="1400" dirty="0"/>
              <a:t>:  Readiness required by specific units expected to perform a critical role in a mission or OPLAN.  Typically requires external MAGTF support, ship-to-shore movement, or a Service-level or Joint training exercise.  </a:t>
            </a:r>
          </a:p>
          <a:p>
            <a:pPr lvl="1"/>
            <a:endParaRPr lang="en-US" sz="1400" dirty="0"/>
          </a:p>
          <a:p>
            <a:pPr marL="228600" indent="-228600">
              <a:buFont typeface="+mj-lt"/>
              <a:buAutoNum type="arabicPeriod"/>
            </a:pPr>
            <a:r>
              <a:rPr lang="en-US" sz="1400" dirty="0"/>
              <a:t>Man/Train/Equip standards are auto-populated with assessed values drawn from ADS systems.  Commanders can correct inaccurate data or input data when automatic feeds are not in place.</a:t>
            </a:r>
          </a:p>
          <a:p>
            <a:pPr marL="228600" indent="-228600">
              <a:buFont typeface="+mj-lt"/>
              <a:buAutoNum type="arabicPeriod"/>
            </a:pPr>
            <a:endParaRPr lang="en-US" sz="1400" dirty="0"/>
          </a:p>
          <a:p>
            <a:pPr marL="228600" indent="-228600">
              <a:buFont typeface="+mj-lt"/>
              <a:buAutoNum type="arabicPeriod"/>
            </a:pPr>
            <a:r>
              <a:rPr lang="en-US" sz="1400" dirty="0"/>
              <a:t>DRRS auto-calculates achievement of each standard via ADS populated (and/or corrected) data.</a:t>
            </a:r>
          </a:p>
          <a:p>
            <a:pPr marL="228600" indent="-228600">
              <a:buFont typeface="+mj-lt"/>
              <a:buAutoNum type="arabicPeriod"/>
            </a:pPr>
            <a:endParaRPr lang="en-US" sz="1400" dirty="0"/>
          </a:p>
          <a:p>
            <a:pPr marL="228600" indent="-228600">
              <a:buFont typeface="+mj-lt"/>
              <a:buAutoNum type="arabicPeriod"/>
            </a:pPr>
            <a:endParaRPr lang="en-US" sz="1400" dirty="0"/>
          </a:p>
          <a:p>
            <a:pPr marL="228600" indent="-228600">
              <a:buFont typeface="+mj-lt"/>
              <a:buAutoNum type="arabicPeriod"/>
            </a:pPr>
            <a:endParaRPr lang="en-US" sz="1400" dirty="0"/>
          </a:p>
          <a:p>
            <a:pPr marL="228600" indent="-228600">
              <a:buFont typeface="+mj-lt"/>
              <a:buAutoNum type="arabicPeriod"/>
            </a:pPr>
            <a:r>
              <a:rPr lang="en-US" sz="1400" dirty="0"/>
              <a:t>If a unit meets all “Baseline” output standards, but does not meet certain other standards, the Commander may choose to override the calculated MET assessment from “No” to “Qualified Yes”.</a:t>
            </a:r>
          </a:p>
          <a:p>
            <a:pPr marL="228600" indent="-228600">
              <a:buFont typeface="+mj-lt"/>
              <a:buAutoNum type="arabicPeriod"/>
            </a:pPr>
            <a:endParaRPr lang="en-US" sz="1400" dirty="0"/>
          </a:p>
          <a:p>
            <a:pPr marL="228600" indent="-228600">
              <a:buFont typeface="+mj-lt"/>
              <a:buAutoNum type="arabicPeriod"/>
            </a:pPr>
            <a:r>
              <a:rPr lang="en-US" sz="1400" dirty="0"/>
              <a:t>In order to report “Yes”, a unit must achieve all “Baseline” and “Advanced” standards.</a:t>
            </a:r>
          </a:p>
        </p:txBody>
      </p:sp>
      <p:sp>
        <p:nvSpPr>
          <p:cNvPr id="2" name="Slide Number Placeholder 1"/>
          <p:cNvSpPr>
            <a:spLocks noGrp="1"/>
          </p:cNvSpPr>
          <p:nvPr>
            <p:ph type="sldNum" sz="quarter" idx="12"/>
          </p:nvPr>
        </p:nvSpPr>
        <p:spPr>
          <a:xfrm>
            <a:off x="7010400" y="6492875"/>
            <a:ext cx="2133600" cy="365125"/>
          </a:xfrm>
        </p:spPr>
        <p:txBody>
          <a:bodyPr/>
          <a:lstStyle/>
          <a:p>
            <a:fld id="{57D7F152-42F7-4C0B-ACE2-8696607C202E}" type="slidenum">
              <a:rPr lang="en-US" smtClean="0"/>
              <a:pPr/>
              <a:t>16</a:t>
            </a:fld>
            <a:endParaRPr lang="en-US" dirty="0"/>
          </a:p>
        </p:txBody>
      </p:sp>
      <p:sp>
        <p:nvSpPr>
          <p:cNvPr id="3" name="Footer Placeholder 2"/>
          <p:cNvSpPr>
            <a:spLocks noGrp="1"/>
          </p:cNvSpPr>
          <p:nvPr>
            <p:ph type="ftr" sz="quarter" idx="11"/>
          </p:nvPr>
        </p:nvSpPr>
        <p:spPr>
          <a:xfrm>
            <a:off x="237083" y="6310312"/>
            <a:ext cx="1776426" cy="365125"/>
          </a:xfrm>
        </p:spPr>
        <p:txBody>
          <a:bodyPr/>
          <a:lstStyle/>
          <a:p>
            <a:r>
              <a:rPr lang="en-US">
                <a:solidFill>
                  <a:schemeClr val="tx1"/>
                </a:solidFill>
              </a:rPr>
              <a:t>MAR 2023-CUI</a:t>
            </a:r>
            <a:endParaRPr lang="en-US" dirty="0">
              <a:solidFill>
                <a:schemeClr val="tx1"/>
              </a:solidFill>
            </a:endParaRPr>
          </a:p>
        </p:txBody>
      </p:sp>
      <p:sp>
        <p:nvSpPr>
          <p:cNvPr id="7" name="Rectangle 6"/>
          <p:cNvSpPr/>
          <p:nvPr/>
        </p:nvSpPr>
        <p:spPr>
          <a:xfrm>
            <a:off x="1695608" y="4646173"/>
            <a:ext cx="533400" cy="30227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NO</a:t>
            </a:r>
          </a:p>
        </p:txBody>
      </p:sp>
      <p:sp>
        <p:nvSpPr>
          <p:cNvPr id="8" name="Rectangle 7"/>
          <p:cNvSpPr/>
          <p:nvPr/>
        </p:nvSpPr>
        <p:spPr>
          <a:xfrm>
            <a:off x="3550659" y="4646173"/>
            <a:ext cx="1462068" cy="30227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QUALIFIED - YES</a:t>
            </a:r>
          </a:p>
        </p:txBody>
      </p:sp>
      <p:sp>
        <p:nvSpPr>
          <p:cNvPr id="9" name="Rectangle 8"/>
          <p:cNvSpPr/>
          <p:nvPr/>
        </p:nvSpPr>
        <p:spPr>
          <a:xfrm>
            <a:off x="6318829" y="4655952"/>
            <a:ext cx="691571" cy="30227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YES</a:t>
            </a:r>
          </a:p>
        </p:txBody>
      </p:sp>
      <p:sp>
        <p:nvSpPr>
          <p:cNvPr id="10" name="Text Box 3"/>
          <p:cNvSpPr txBox="1">
            <a:spLocks noChangeArrowheads="1"/>
          </p:cNvSpPr>
          <p:nvPr/>
        </p:nvSpPr>
        <p:spPr bwMode="auto">
          <a:xfrm>
            <a:off x="1430905" y="311921"/>
            <a:ext cx="7015862" cy="769441"/>
          </a:xfrm>
          <a:prstGeom prst="rect">
            <a:avLst/>
          </a:prstGeom>
          <a:noFill/>
          <a:ln w="9525">
            <a:noFill/>
            <a:miter lim="800000"/>
            <a:headEnd/>
            <a:tailEnd/>
          </a:ln>
          <a:effectLst/>
        </p:spPr>
        <p:txBody>
          <a:bodyPr wrap="square">
            <a:spAutoFit/>
          </a:bodyPr>
          <a:lstStyle/>
          <a:p>
            <a:pPr algn="ctr">
              <a:spcBef>
                <a:spcPts val="0"/>
              </a:spcBef>
            </a:pPr>
            <a:r>
              <a:rPr lang="en-US" sz="2400" b="1" dirty="0"/>
              <a:t>MCT / MET / METL Development</a:t>
            </a:r>
          </a:p>
          <a:p>
            <a:pPr algn="ctr">
              <a:spcBef>
                <a:spcPts val="0"/>
              </a:spcBef>
            </a:pPr>
            <a:r>
              <a:rPr lang="en-US" sz="2000" b="1" dirty="0"/>
              <a:t>PP&amp;O DRRS Assessment Process</a:t>
            </a:r>
          </a:p>
        </p:txBody>
      </p:sp>
    </p:spTree>
    <p:extLst>
      <p:ext uri="{BB962C8B-B14F-4D97-AF65-F5344CB8AC3E}">
        <p14:creationId xmlns:p14="http://schemas.microsoft.com/office/powerpoint/2010/main" val="2668338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05" y="1423604"/>
            <a:ext cx="6607002" cy="2499686"/>
          </a:xfrm>
          <a:prstGeom prst="rect">
            <a:avLst/>
          </a:prstGeom>
          <a:noFill/>
        </p:spPr>
        <p:txBody>
          <a:bodyPr wrap="square" rtlCol="0" anchor="t">
            <a:noAutofit/>
          </a:bodyPr>
          <a:lstStyle/>
          <a:p>
            <a:pPr indent="-171450" algn="just">
              <a:buFont typeface="Arial" panose="020B0604020202020204" pitchFamily="34" charset="0"/>
              <a:buChar char="•"/>
            </a:pPr>
            <a:r>
              <a:rPr lang="en-US" sz="1200" dirty="0"/>
              <a:t>“Qualified Yes”: Unit can accomplish all or most tasks to standard under most conditions.  Specific standards and conditions that cannot be met, as well as the shortfalls or issues impacts the unit’s inability to accomplish the task. Must be clearly detailed in MET assessment.</a:t>
            </a:r>
          </a:p>
          <a:p>
            <a:pPr indent="-171450" algn="just">
              <a:buFont typeface="Arial" panose="020B0604020202020204" pitchFamily="34" charset="0"/>
              <a:buChar char="•"/>
            </a:pPr>
            <a:r>
              <a:rPr lang="en-US" sz="1200" dirty="0"/>
              <a:t>“Yes”:  Unit can accomplish the task to established standards and conditions.  The assessment should reflect demonstrated performance in training or operations.</a:t>
            </a:r>
          </a:p>
          <a:p>
            <a:pPr marL="0" lvl="1" algn="just"/>
            <a:r>
              <a:rPr lang="en-US" sz="1200" b="1" dirty="0"/>
              <a:t>Challenge:  </a:t>
            </a:r>
            <a:r>
              <a:rPr lang="en-US" sz="1200" dirty="0"/>
              <a:t>What is “most”?</a:t>
            </a:r>
            <a:endParaRPr lang="en-US" sz="1200" b="1" dirty="0"/>
          </a:p>
          <a:p>
            <a:pPr marL="0" lvl="1" algn="just"/>
            <a:r>
              <a:rPr lang="en-US" sz="1200" b="1" dirty="0"/>
              <a:t>Solution:  </a:t>
            </a:r>
            <a:r>
              <a:rPr lang="en-US" sz="1200" dirty="0"/>
              <a:t>USMC re-defined the assessment process to distinguish between baseline standards (equivalent to “most”) and advanced standards (equivalent to “all” established standards).</a:t>
            </a:r>
          </a:p>
          <a:p>
            <a:pPr algn="just"/>
            <a:r>
              <a:rPr lang="en-US" sz="1200" b="1" dirty="0"/>
              <a:t>USMC DRRS</a:t>
            </a:r>
          </a:p>
          <a:p>
            <a:pPr indent="-171450" algn="just">
              <a:buFont typeface="Arial" panose="020B0604020202020204" pitchFamily="34" charset="0"/>
              <a:buChar char="•"/>
            </a:pPr>
            <a:r>
              <a:rPr lang="en-US" sz="1200" dirty="0"/>
              <a:t>“Qualified Yes” = Baseline readiness:  Level of readiness expected from a USMC tactical unit, normally sustained through unit core training at home station and achieved without requiring a Deployment for Training, dedicated at-sea training, or external support</a:t>
            </a:r>
          </a:p>
          <a:p>
            <a:pPr indent="-171450" algn="just">
              <a:buFont typeface="Arial" panose="020B0604020202020204" pitchFamily="34" charset="0"/>
              <a:buChar char="•"/>
            </a:pPr>
            <a:r>
              <a:rPr lang="en-US" sz="1200" dirty="0"/>
              <a:t>“Yes” = Advanced readiness:  Level of readiness required by specific units expected to perform a critical role in a mission or OPLAN.  This level of readiness normally requires external support, ship-to-shore movement, or a Service-level or Joint training exercise.  Units designated for training to this level are normally selected through the force synchronization process.</a:t>
            </a:r>
          </a:p>
        </p:txBody>
      </p:sp>
      <p:sp>
        <p:nvSpPr>
          <p:cNvPr id="10" name="Rounded Rectangle 9"/>
          <p:cNvSpPr/>
          <p:nvPr/>
        </p:nvSpPr>
        <p:spPr>
          <a:xfrm>
            <a:off x="3337529" y="1514439"/>
            <a:ext cx="826098" cy="1634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6" name="Content Placeholder 2"/>
          <p:cNvSpPr txBox="1">
            <a:spLocks/>
          </p:cNvSpPr>
          <p:nvPr/>
        </p:nvSpPr>
        <p:spPr>
          <a:xfrm>
            <a:off x="158483" y="4800198"/>
            <a:ext cx="6358091" cy="1877077"/>
          </a:xfrm>
          <a:prstGeom prst="rect">
            <a:avLst/>
          </a:prstGeom>
          <a:noFill/>
          <a:ln>
            <a:solidFill>
              <a:schemeClr val="bg1">
                <a:lumMod val="10000"/>
              </a:schemeClr>
            </a:solidFill>
          </a:ln>
        </p:spPr>
        <p:txBody>
          <a:bodyPr/>
          <a:lst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200" b="1" kern="0" dirty="0">
                <a:solidFill>
                  <a:schemeClr val="bg1">
                    <a:lumMod val="10000"/>
                  </a:schemeClr>
                </a:solidFill>
              </a:rPr>
              <a:t>Example:  </a:t>
            </a:r>
            <a:r>
              <a:rPr lang="en-US" sz="1200" b="1" dirty="0">
                <a:solidFill>
                  <a:schemeClr val="tx1"/>
                </a:solidFill>
              </a:rPr>
              <a:t>MCT 1.6.1  Conduct Offensive Operations (INF BN</a:t>
            </a:r>
            <a:r>
              <a:rPr lang="en-US" sz="1200" b="1" kern="0" dirty="0">
                <a:solidFill>
                  <a:schemeClr val="bg1">
                    <a:lumMod val="10000"/>
                  </a:schemeClr>
                </a:solidFill>
              </a:rPr>
              <a:t>)</a:t>
            </a:r>
          </a:p>
          <a:p>
            <a:pPr marL="169069" indent="-169069" algn="just" eaLnBrk="1" fontAlgn="ctr" hangingPunct="1"/>
            <a:r>
              <a:rPr lang="en-US" sz="1000" b="1" kern="0" dirty="0">
                <a:solidFill>
                  <a:schemeClr val="tx1"/>
                </a:solidFill>
              </a:rPr>
              <a:t>Baseline Capability:  </a:t>
            </a:r>
            <a:r>
              <a:rPr lang="en-US" sz="1000" dirty="0">
                <a:solidFill>
                  <a:schemeClr val="tx1"/>
                </a:solidFill>
              </a:rPr>
              <a:t>Company-level maneuver to seize maritime terrain objectives in support of naval operations.</a:t>
            </a:r>
          </a:p>
          <a:p>
            <a:pPr marL="169069" indent="-169069" algn="just" eaLnBrk="1" fontAlgn="ctr" hangingPunct="1"/>
            <a:r>
              <a:rPr lang="en-US" sz="1000" b="1" kern="0" dirty="0">
                <a:solidFill>
                  <a:schemeClr val="tx1"/>
                </a:solidFill>
              </a:rPr>
              <a:t>Baseline Outputs:  </a:t>
            </a:r>
            <a:r>
              <a:rPr lang="en-US" sz="1000" dirty="0">
                <a:solidFill>
                  <a:schemeClr val="tx1"/>
                </a:solidFill>
              </a:rPr>
              <a:t>Coordinated company attacks, d</a:t>
            </a:r>
            <a:r>
              <a:rPr lang="en-US" sz="1000" dirty="0">
                <a:solidFill>
                  <a:schemeClr val="tx1"/>
                </a:solidFill>
                <a:ea typeface="Times New Roman" panose="02020603050405020304" pitchFamily="18" charset="0"/>
                <a:cs typeface="Times New Roman" pitchFamily="18" charset="0"/>
              </a:rPr>
              <a:t>estroy an enemy force, of company strength, in prepared defensive positions.  </a:t>
            </a:r>
            <a:r>
              <a:rPr lang="en-US" sz="1000" dirty="0">
                <a:solidFill>
                  <a:schemeClr val="tx1"/>
                </a:solidFill>
              </a:rPr>
              <a:t>Exercise C2 and signature management across all expeditionary sites.  Employ aviation-delivered fires.</a:t>
            </a:r>
          </a:p>
          <a:p>
            <a:pPr marL="169069" indent="-169069" algn="just" eaLnBrk="1" fontAlgn="auto" hangingPunct="1"/>
            <a:r>
              <a:rPr lang="en-US" sz="1000" b="1" kern="0" dirty="0">
                <a:solidFill>
                  <a:schemeClr val="tx1"/>
                </a:solidFill>
              </a:rPr>
              <a:t>Advanced Capability:  </a:t>
            </a:r>
            <a:r>
              <a:rPr lang="en-US" sz="1000" dirty="0">
                <a:solidFill>
                  <a:schemeClr val="tx1"/>
                </a:solidFill>
              </a:rPr>
              <a:t>Synchronized company-level maneuver to seize maritime terrain objectives defended by a peer adversary, in complex terrain, in a contested and/or degraded command and control environment.</a:t>
            </a:r>
          </a:p>
          <a:p>
            <a:pPr marL="169069" indent="-169069" algn="just" eaLnBrk="1" fontAlgn="auto" hangingPunct="1"/>
            <a:r>
              <a:rPr lang="en-US" sz="1000" b="1" kern="0" dirty="0">
                <a:solidFill>
                  <a:schemeClr val="tx1"/>
                </a:solidFill>
              </a:rPr>
              <a:t>Advanced Outputs:  </a:t>
            </a:r>
            <a:r>
              <a:rPr lang="en-US" sz="1000" dirty="0">
                <a:solidFill>
                  <a:schemeClr val="tx1"/>
                </a:solidFill>
              </a:rPr>
              <a:t>Integrate naval and joint fires into the scheme of maneuver.  </a:t>
            </a:r>
            <a:r>
              <a:rPr lang="en-US" sz="1000" dirty="0">
                <a:solidFill>
                  <a:schemeClr val="tx1"/>
                </a:solidFill>
                <a:ea typeface="Times New Roman" panose="02020603050405020304" pitchFamily="18" charset="0"/>
                <a:cs typeface="Times New Roman" pitchFamily="18" charset="0"/>
              </a:rPr>
              <a:t>S</a:t>
            </a:r>
            <a:r>
              <a:rPr lang="en-US" sz="1000" dirty="0">
                <a:solidFill>
                  <a:schemeClr val="tx1"/>
                </a:solidFill>
              </a:rPr>
              <a:t>ynchronized company-level maneuver </a:t>
            </a:r>
            <a:r>
              <a:rPr lang="en-US" sz="1000" dirty="0">
                <a:solidFill>
                  <a:schemeClr val="tx1"/>
                </a:solidFill>
                <a:ea typeface="Times New Roman" panose="02020603050405020304" pitchFamily="18" charset="0"/>
                <a:cs typeface="Times New Roman" pitchFamily="18" charset="0"/>
              </a:rPr>
              <a:t>in complex terrain.  </a:t>
            </a:r>
            <a:r>
              <a:rPr lang="en-US" sz="1000" dirty="0">
                <a:solidFill>
                  <a:schemeClr val="tx1"/>
                </a:solidFill>
              </a:rPr>
              <a:t>Prepared positions / complex obstacles. </a:t>
            </a:r>
            <a:r>
              <a:rPr lang="en-US" sz="1000" dirty="0">
                <a:solidFill>
                  <a:schemeClr val="tx1"/>
                </a:solidFill>
                <a:cs typeface="Times New Roman" pitchFamily="18" charset="0"/>
              </a:rPr>
              <a:t>Explosive hazard / improvised threat environment.  </a:t>
            </a:r>
            <a:r>
              <a:rPr lang="en-US" sz="1000" dirty="0">
                <a:solidFill>
                  <a:schemeClr val="tx1"/>
                </a:solidFill>
              </a:rPr>
              <a:t>Contested / C2D2 environment. Externally evaluated</a:t>
            </a:r>
            <a:r>
              <a:rPr lang="en-US" sz="1000" u="sng" dirty="0">
                <a:solidFill>
                  <a:schemeClr val="tx1"/>
                </a:solidFill>
              </a:rPr>
              <a:t> live </a:t>
            </a:r>
            <a:r>
              <a:rPr lang="en-US" sz="1000" dirty="0">
                <a:solidFill>
                  <a:schemeClr val="tx1"/>
                </a:solidFill>
              </a:rPr>
              <a:t>exercise with naval force participation and a peer enemy force within the last 12 months.</a:t>
            </a:r>
          </a:p>
          <a:p>
            <a:endParaRPr lang="en-US" sz="900" kern="0" dirty="0">
              <a:solidFill>
                <a:srgbClr val="00B050"/>
              </a:solidFill>
            </a:endParaRPr>
          </a:p>
        </p:txBody>
      </p:sp>
      <p:sp>
        <p:nvSpPr>
          <p:cNvPr id="8" name="Text Box 3"/>
          <p:cNvSpPr txBox="1">
            <a:spLocks noChangeArrowheads="1"/>
          </p:cNvSpPr>
          <p:nvPr/>
        </p:nvSpPr>
        <p:spPr bwMode="auto">
          <a:xfrm>
            <a:off x="1458576" y="214641"/>
            <a:ext cx="7015862" cy="1384995"/>
          </a:xfrm>
          <a:prstGeom prst="rect">
            <a:avLst/>
          </a:prstGeom>
          <a:noFill/>
          <a:ln w="9525">
            <a:noFill/>
            <a:miter lim="800000"/>
            <a:headEnd/>
            <a:tailEnd/>
          </a:ln>
          <a:effectLst/>
        </p:spPr>
        <p:txBody>
          <a:bodyPr wrap="square">
            <a:spAutoFit/>
          </a:bodyPr>
          <a:lstStyle/>
          <a:p>
            <a:pPr algn="ctr">
              <a:spcBef>
                <a:spcPts val="0"/>
              </a:spcBef>
            </a:pPr>
            <a:r>
              <a:rPr lang="en-US" sz="2400" b="1" dirty="0"/>
              <a:t>MCT / MET / METL Development</a:t>
            </a:r>
          </a:p>
          <a:p>
            <a:pPr algn="ctr">
              <a:spcBef>
                <a:spcPts val="0"/>
              </a:spcBef>
            </a:pPr>
            <a:r>
              <a:rPr lang="en-US" sz="2000" b="1" dirty="0"/>
              <a:t>MET Baseline / Advanced Capability Statements</a:t>
            </a:r>
          </a:p>
          <a:p>
            <a:pPr algn="ctr">
              <a:spcBef>
                <a:spcPts val="0"/>
              </a:spcBef>
            </a:pPr>
            <a:r>
              <a:rPr lang="en-US" sz="1800" b="1" dirty="0"/>
              <a:t>Per </a:t>
            </a:r>
            <a:r>
              <a:rPr lang="en-US" sz="1800" b="1" i="1" dirty="0"/>
              <a:t>CJCSI 3401.02 Force Readiness Reporting</a:t>
            </a:r>
            <a:endParaRPr lang="en-US" sz="1800" b="1" dirty="0"/>
          </a:p>
          <a:p>
            <a:pPr algn="ctr">
              <a:spcBef>
                <a:spcPts val="0"/>
              </a:spcBef>
            </a:pPr>
            <a:endParaRPr lang="en-US" sz="2000" b="1" dirty="0"/>
          </a:p>
        </p:txBody>
      </p:sp>
      <p:sp>
        <p:nvSpPr>
          <p:cNvPr id="9" name="TextBox 8"/>
          <p:cNvSpPr txBox="1"/>
          <p:nvPr/>
        </p:nvSpPr>
        <p:spPr>
          <a:xfrm>
            <a:off x="6709342" y="1423604"/>
            <a:ext cx="2284050" cy="5404591"/>
          </a:xfrm>
          <a:prstGeom prst="rect">
            <a:avLst/>
          </a:prstGeom>
          <a:solidFill>
            <a:srgbClr val="FFFF00"/>
          </a:solidFill>
          <a:ln>
            <a:solidFill>
              <a:schemeClr val="tx1"/>
            </a:solidFill>
          </a:ln>
        </p:spPr>
        <p:txBody>
          <a:bodyPr wrap="square" rtlCol="0" anchor="t">
            <a:noAutofit/>
          </a:bodyPr>
          <a:lstStyle/>
          <a:p>
            <a:r>
              <a:rPr lang="en-US" sz="1100" b="1" dirty="0"/>
              <a:t>Considerations for Baseline:</a:t>
            </a:r>
          </a:p>
          <a:p>
            <a:pPr marL="171450" indent="-171450">
              <a:buFont typeface="+mj-lt"/>
              <a:buAutoNum type="arabicPeriod"/>
            </a:pPr>
            <a:r>
              <a:rPr lang="en-US" sz="1100" dirty="0"/>
              <a:t>Sustainment at Home Station</a:t>
            </a:r>
          </a:p>
          <a:p>
            <a:pPr marL="171450" indent="-171450">
              <a:buFont typeface="+mj-lt"/>
              <a:buAutoNum type="arabicPeriod"/>
            </a:pPr>
            <a:r>
              <a:rPr lang="en-US" sz="1100" dirty="0"/>
              <a:t>Sustained across most of a unit’s lifecycle</a:t>
            </a:r>
          </a:p>
          <a:p>
            <a:pPr marL="171450" indent="-171450">
              <a:buFont typeface="+mj-lt"/>
              <a:buAutoNum type="arabicPeriod"/>
            </a:pPr>
            <a:r>
              <a:rPr lang="en-US" sz="1100" dirty="0"/>
              <a:t>No external MAGTF support required (evaluators or attachments)</a:t>
            </a:r>
          </a:p>
          <a:p>
            <a:pPr marL="171450" indent="-171450">
              <a:buFont typeface="+mj-lt"/>
              <a:buAutoNum type="arabicPeriod"/>
            </a:pPr>
            <a:r>
              <a:rPr lang="en-US" sz="1100" dirty="0"/>
              <a:t>No dedicated at-sea training required</a:t>
            </a:r>
          </a:p>
          <a:p>
            <a:endParaRPr lang="en-US" sz="1100" b="1" dirty="0"/>
          </a:p>
          <a:p>
            <a:r>
              <a:rPr lang="en-US" sz="1100" b="1" dirty="0"/>
              <a:t>Considerations for Advanced:</a:t>
            </a:r>
          </a:p>
          <a:p>
            <a:pPr marL="171450" indent="-171450">
              <a:buFont typeface="+mj-lt"/>
              <a:buAutoNum type="arabicPeriod"/>
            </a:pPr>
            <a:r>
              <a:rPr lang="en-US" sz="1100" dirty="0"/>
              <a:t>Peer threat</a:t>
            </a:r>
          </a:p>
          <a:p>
            <a:pPr marL="171450" indent="-171450">
              <a:buFont typeface="+mj-lt"/>
              <a:buAutoNum type="arabicPeriod"/>
            </a:pPr>
            <a:r>
              <a:rPr lang="en-US" sz="1100" dirty="0"/>
              <a:t>Adversary force used for training</a:t>
            </a:r>
          </a:p>
          <a:p>
            <a:pPr marL="171450" indent="-171450">
              <a:buFont typeface="+mj-lt"/>
              <a:buAutoNum type="arabicPeriod"/>
            </a:pPr>
            <a:r>
              <a:rPr lang="en-US" sz="1100" dirty="0"/>
              <a:t>Degraded/denied C2 environment</a:t>
            </a:r>
          </a:p>
          <a:p>
            <a:pPr marL="171450" indent="-171450">
              <a:buFont typeface="+mj-lt"/>
              <a:buAutoNum type="arabicPeriod"/>
            </a:pPr>
            <a:r>
              <a:rPr lang="en-US" sz="1100" dirty="0"/>
              <a:t>Training with attachments (external MAGTF support)</a:t>
            </a:r>
          </a:p>
          <a:p>
            <a:pPr marL="171450" indent="-171450">
              <a:buFont typeface="+mj-lt"/>
              <a:buAutoNum type="arabicPeriod"/>
            </a:pPr>
            <a:r>
              <a:rPr lang="en-US" sz="1100" dirty="0"/>
              <a:t>Deployment for training (Arctic, Jungle, etc.)</a:t>
            </a:r>
          </a:p>
          <a:p>
            <a:pPr marL="171450" indent="-171450">
              <a:buFont typeface="+mj-lt"/>
              <a:buAutoNum type="arabicPeriod"/>
            </a:pPr>
            <a:r>
              <a:rPr lang="en-US" sz="1100" dirty="0"/>
              <a:t>Ship-to-shore movement / at-sea training (naval platforms or connectors)</a:t>
            </a:r>
          </a:p>
          <a:p>
            <a:pPr marL="171450" indent="-171450">
              <a:buFont typeface="+mj-lt"/>
              <a:buAutoNum type="arabicPeriod"/>
            </a:pPr>
            <a:r>
              <a:rPr lang="en-US" sz="1100" dirty="0"/>
              <a:t>Joint or Naval context</a:t>
            </a:r>
          </a:p>
          <a:p>
            <a:pPr marL="171450" indent="-171450">
              <a:buFont typeface="+mj-lt"/>
              <a:buAutoNum type="arabicPeriod"/>
            </a:pPr>
            <a:r>
              <a:rPr lang="en-US" sz="1100" dirty="0"/>
              <a:t>Complex terrain</a:t>
            </a:r>
          </a:p>
          <a:p>
            <a:pPr marL="171450" indent="-171450">
              <a:buFont typeface="+mj-lt"/>
              <a:buAutoNum type="arabicPeriod"/>
            </a:pPr>
            <a:r>
              <a:rPr lang="en-US" sz="1100" dirty="0"/>
              <a:t>Accelerated response timelines</a:t>
            </a:r>
          </a:p>
          <a:p>
            <a:pPr marL="171450" indent="-171450">
              <a:buFont typeface="+mj-lt"/>
              <a:buAutoNum type="arabicPeriod"/>
            </a:pPr>
            <a:r>
              <a:rPr lang="en-US" sz="1100" dirty="0"/>
              <a:t>Evaluated exercise or MCCRE</a:t>
            </a:r>
          </a:p>
        </p:txBody>
      </p:sp>
      <p:sp>
        <p:nvSpPr>
          <p:cNvPr id="3" name="Footer Placeholder 2">
            <a:extLst>
              <a:ext uri="{FF2B5EF4-FFF2-40B4-BE49-F238E27FC236}">
                <a16:creationId xmlns:a16="http://schemas.microsoft.com/office/drawing/2014/main" id="{10CCC17B-A4EF-4429-C7C9-F369B2EF85FD}"/>
              </a:ext>
            </a:extLst>
          </p:cNvPr>
          <p:cNvSpPr>
            <a:spLocks noGrp="1"/>
          </p:cNvSpPr>
          <p:nvPr>
            <p:ph type="ftr" sz="quarter" idx="11"/>
          </p:nvPr>
        </p:nvSpPr>
        <p:spPr/>
        <p:txBody>
          <a:bodyPr/>
          <a:lstStyle/>
          <a:p>
            <a:r>
              <a:rPr lang="en-US">
                <a:solidFill>
                  <a:schemeClr val="tx1"/>
                </a:solidFill>
              </a:rPr>
              <a:t>MAR 2023-CUI</a:t>
            </a:r>
            <a:endParaRPr lang="en-US" dirty="0">
              <a:solidFill>
                <a:schemeClr val="tx1"/>
              </a:solidFill>
            </a:endParaRPr>
          </a:p>
        </p:txBody>
      </p:sp>
      <p:sp>
        <p:nvSpPr>
          <p:cNvPr id="4" name="Slide Number Placeholder 3">
            <a:extLst>
              <a:ext uri="{FF2B5EF4-FFF2-40B4-BE49-F238E27FC236}">
                <a16:creationId xmlns:a16="http://schemas.microsoft.com/office/drawing/2014/main" id="{CB1281DE-6FF7-22B2-168B-8DB367F1F722}"/>
              </a:ext>
            </a:extLst>
          </p:cNvPr>
          <p:cNvSpPr>
            <a:spLocks noGrp="1"/>
          </p:cNvSpPr>
          <p:nvPr>
            <p:ph type="sldNum" sz="quarter" idx="12"/>
          </p:nvPr>
        </p:nvSpPr>
        <p:spPr/>
        <p:txBody>
          <a:bodyPr/>
          <a:lstStyle/>
          <a:p>
            <a:fld id="{57D7F152-42F7-4C0B-ACE2-8696607C202E}" type="slidenum">
              <a:rPr lang="en-US" smtClean="0"/>
              <a:pPr/>
              <a:t>17</a:t>
            </a:fld>
            <a:endParaRPr lang="en-US" dirty="0"/>
          </a:p>
        </p:txBody>
      </p:sp>
    </p:spTree>
    <p:extLst>
      <p:ext uri="{BB962C8B-B14F-4D97-AF65-F5344CB8AC3E}">
        <p14:creationId xmlns:p14="http://schemas.microsoft.com/office/powerpoint/2010/main" val="2946768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1"/>
          <p:cNvSpPr txBox="1">
            <a:spLocks noChangeArrowheads="1"/>
          </p:cNvSpPr>
          <p:nvPr/>
        </p:nvSpPr>
        <p:spPr bwMode="auto">
          <a:xfrm>
            <a:off x="450496" y="2011491"/>
            <a:ext cx="8255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pPr>
            <a:r>
              <a:rPr lang="en-US" altLang="en-US" sz="1600" b="1" u="sng" dirty="0">
                <a:solidFill>
                  <a:srgbClr val="000000"/>
                </a:solidFill>
              </a:rPr>
              <a:t>Virtual Reviews</a:t>
            </a:r>
            <a:r>
              <a:rPr lang="en-US" altLang="en-US" sz="1600" dirty="0">
                <a:solidFill>
                  <a:srgbClr val="000000"/>
                </a:solidFill>
              </a:rPr>
              <a:t>:</a:t>
            </a:r>
          </a:p>
          <a:p>
            <a:pPr eaLnBrk="1" hangingPunct="1">
              <a:spcBef>
                <a:spcPct val="0"/>
              </a:spcBef>
              <a:buFont typeface="Wingdings" panose="05000000000000000000" pitchFamily="2" charset="2"/>
              <a:buChar char="q"/>
            </a:pPr>
            <a:r>
              <a:rPr lang="en-US" altLang="en-US" sz="1600" dirty="0">
                <a:solidFill>
                  <a:srgbClr val="000000"/>
                </a:solidFill>
              </a:rPr>
              <a:t>Reviewed current and updated Core METs of the unit METL</a:t>
            </a:r>
          </a:p>
          <a:p>
            <a:pPr eaLnBrk="1" hangingPunct="1">
              <a:spcBef>
                <a:spcPct val="0"/>
              </a:spcBef>
              <a:buFont typeface="Wingdings" panose="05000000000000000000" pitchFamily="2" charset="2"/>
              <a:buChar char="q"/>
            </a:pPr>
            <a:r>
              <a:rPr lang="en-US" altLang="en-US" sz="1600" dirty="0">
                <a:solidFill>
                  <a:srgbClr val="000000"/>
                </a:solidFill>
              </a:rPr>
              <a:t>Determined or revised Baseline and Advanced capability statements</a:t>
            </a:r>
          </a:p>
          <a:p>
            <a:pPr eaLnBrk="1" hangingPunct="1">
              <a:spcBef>
                <a:spcPct val="0"/>
              </a:spcBef>
              <a:buFont typeface="Wingdings" panose="05000000000000000000" pitchFamily="2" charset="2"/>
              <a:buChar char="q"/>
            </a:pPr>
            <a:r>
              <a:rPr lang="en-US" altLang="en-US" sz="1600" dirty="0">
                <a:solidFill>
                  <a:srgbClr val="000000"/>
                </a:solidFill>
              </a:rPr>
              <a:t>Developed standards for each MET:</a:t>
            </a:r>
          </a:p>
          <a:p>
            <a:pPr lvl="1" eaLnBrk="1" hangingPunct="1">
              <a:spcBef>
                <a:spcPct val="0"/>
              </a:spcBef>
              <a:buFont typeface="Wingdings" panose="05000000000000000000" pitchFamily="2" charset="2"/>
              <a:buChar char="q"/>
            </a:pPr>
            <a:r>
              <a:rPr lang="en-US" altLang="en-US" sz="1600" dirty="0">
                <a:solidFill>
                  <a:srgbClr val="000000"/>
                </a:solidFill>
              </a:rPr>
              <a:t>Identified critical MOSs necessary to execute the METs</a:t>
            </a:r>
          </a:p>
          <a:p>
            <a:pPr lvl="1" eaLnBrk="1" hangingPunct="1">
              <a:spcBef>
                <a:spcPct val="0"/>
              </a:spcBef>
              <a:buFont typeface="Wingdings" panose="05000000000000000000" pitchFamily="2" charset="2"/>
              <a:buChar char="q"/>
            </a:pPr>
            <a:r>
              <a:rPr lang="en-US" altLang="en-US" sz="1600" dirty="0">
                <a:solidFill>
                  <a:srgbClr val="000000"/>
                </a:solidFill>
              </a:rPr>
              <a:t>Identified mission-essential equipment (MEE) necessary to execute the METs</a:t>
            </a:r>
          </a:p>
          <a:p>
            <a:pPr lvl="1" eaLnBrk="1" hangingPunct="1">
              <a:spcBef>
                <a:spcPct val="0"/>
              </a:spcBef>
              <a:buFont typeface="Wingdings" panose="05000000000000000000" pitchFamily="2" charset="2"/>
              <a:buChar char="q"/>
            </a:pPr>
            <a:r>
              <a:rPr lang="en-US" altLang="en-US" sz="1600" dirty="0">
                <a:solidFill>
                  <a:srgbClr val="000000"/>
                </a:solidFill>
              </a:rPr>
              <a:t>Developed MET training standards aligned with updated T&amp;R manuals</a:t>
            </a:r>
          </a:p>
          <a:p>
            <a:pPr eaLnBrk="1" hangingPunct="1">
              <a:spcBef>
                <a:spcPct val="0"/>
              </a:spcBef>
              <a:buFont typeface="Wingdings" panose="05000000000000000000" pitchFamily="2" charset="2"/>
              <a:buChar char="q"/>
            </a:pPr>
            <a:r>
              <a:rPr lang="en-US" altLang="en-US" sz="1600" dirty="0">
                <a:solidFill>
                  <a:srgbClr val="000000"/>
                </a:solidFill>
              </a:rPr>
              <a:t>Captured C-IED training requirement into Baseline standards for at least one MET of unit METL</a:t>
            </a:r>
          </a:p>
          <a:p>
            <a:pPr eaLnBrk="1" hangingPunct="1">
              <a:spcBef>
                <a:spcPct val="0"/>
              </a:spcBef>
              <a:buFont typeface="Wingdings" panose="05000000000000000000" pitchFamily="2" charset="2"/>
              <a:buChar char="q"/>
            </a:pPr>
            <a:r>
              <a:rPr lang="en-US" altLang="en-US" sz="1600" dirty="0">
                <a:solidFill>
                  <a:srgbClr val="000000"/>
                </a:solidFill>
              </a:rPr>
              <a:t>Capture live </a:t>
            </a:r>
            <a:r>
              <a:rPr lang="en-US" altLang="en-US" sz="1600" dirty="0" err="1">
                <a:solidFill>
                  <a:srgbClr val="000000"/>
                </a:solidFill>
              </a:rPr>
              <a:t>Amphib</a:t>
            </a:r>
            <a:r>
              <a:rPr lang="en-US" altLang="en-US" sz="1600" dirty="0">
                <a:solidFill>
                  <a:srgbClr val="000000"/>
                </a:solidFill>
              </a:rPr>
              <a:t> exercise in Advanced standards for at least one MET</a:t>
            </a:r>
          </a:p>
          <a:p>
            <a:pPr eaLnBrk="1" hangingPunct="1">
              <a:spcBef>
                <a:spcPct val="0"/>
              </a:spcBef>
              <a:buFont typeface="Wingdings" panose="05000000000000000000" pitchFamily="2" charset="2"/>
              <a:buChar char="q"/>
            </a:pPr>
            <a:r>
              <a:rPr lang="en-US" altLang="en-US" sz="1600" dirty="0">
                <a:solidFill>
                  <a:srgbClr val="000000"/>
                </a:solidFill>
              </a:rPr>
              <a:t>Identified Units of Employment (UE)* standards</a:t>
            </a:r>
          </a:p>
          <a:p>
            <a:pPr marL="457200" lvl="1" indent="0" eaLnBrk="1" hangingPunct="1">
              <a:spcBef>
                <a:spcPct val="0"/>
              </a:spcBef>
              <a:buNone/>
            </a:pPr>
            <a:r>
              <a:rPr lang="en-US" altLang="en-US" sz="1600" dirty="0">
                <a:solidFill>
                  <a:srgbClr val="000000"/>
                </a:solidFill>
              </a:rPr>
              <a:t>*UE is the level at which a unit generates forces for deployment, normally the building blocks of standard task organization.</a:t>
            </a:r>
          </a:p>
          <a:p>
            <a:pPr eaLnBrk="1" hangingPunct="1">
              <a:spcBef>
                <a:spcPct val="0"/>
              </a:spcBef>
              <a:buFont typeface="Wingdings" panose="05000000000000000000" pitchFamily="2" charset="2"/>
              <a:buChar char="q"/>
            </a:pPr>
            <a:r>
              <a:rPr lang="en-US" altLang="en-US" sz="1600" dirty="0">
                <a:solidFill>
                  <a:srgbClr val="000000"/>
                </a:solidFill>
              </a:rPr>
              <a:t>Identified supporting/subordinate unit necessary to achieve defined MET capability. </a:t>
            </a:r>
          </a:p>
          <a:p>
            <a:pPr eaLnBrk="1" hangingPunct="1">
              <a:spcBef>
                <a:spcPct val="0"/>
              </a:spcBef>
              <a:buFont typeface="Wingdings" panose="05000000000000000000" pitchFamily="2" charset="2"/>
              <a:buChar char="q"/>
            </a:pPr>
            <a:r>
              <a:rPr lang="en-US" altLang="en-US" sz="1600" dirty="0">
                <a:solidFill>
                  <a:srgbClr val="000000"/>
                </a:solidFill>
              </a:rPr>
              <a:t>Determined staffing requirements, internal and external, of developed deliverables. </a:t>
            </a:r>
          </a:p>
          <a:p>
            <a:pPr eaLnBrk="1" hangingPunct="1">
              <a:spcBef>
                <a:spcPct val="0"/>
              </a:spcBef>
              <a:buFont typeface="Wingdings" panose="05000000000000000000" pitchFamily="2" charset="2"/>
              <a:buChar char="q"/>
            </a:pPr>
            <a:endParaRPr lang="en-US" altLang="en-US" sz="1600" dirty="0">
              <a:solidFill>
                <a:srgbClr val="000000"/>
              </a:solidFill>
            </a:endParaRPr>
          </a:p>
        </p:txBody>
      </p:sp>
      <p:sp>
        <p:nvSpPr>
          <p:cNvPr id="6" name="TextBox 5"/>
          <p:cNvSpPr txBox="1">
            <a:spLocks noChangeArrowheads="1"/>
          </p:cNvSpPr>
          <p:nvPr/>
        </p:nvSpPr>
        <p:spPr bwMode="auto">
          <a:xfrm>
            <a:off x="8528204" y="6397307"/>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Times New Roman" pitchFamily="18" charset="0"/>
                <a:cs typeface="Arial" charset="0"/>
              </a:defRPr>
            </a:lvl1pPr>
            <a:lvl2pPr marL="742950" indent="-285750" eaLnBrk="0" hangingPunct="0">
              <a:defRPr sz="3200" b="1">
                <a:solidFill>
                  <a:schemeClr val="tx1"/>
                </a:solidFill>
                <a:latin typeface="Times New Roman" pitchFamily="18" charset="0"/>
                <a:cs typeface="Arial" charset="0"/>
              </a:defRPr>
            </a:lvl2pPr>
            <a:lvl3pPr marL="1143000" indent="-228600" eaLnBrk="0" hangingPunct="0">
              <a:defRPr sz="3200" b="1">
                <a:solidFill>
                  <a:schemeClr val="tx1"/>
                </a:solidFill>
                <a:latin typeface="Times New Roman" pitchFamily="18" charset="0"/>
                <a:cs typeface="Arial" charset="0"/>
              </a:defRPr>
            </a:lvl3pPr>
            <a:lvl4pPr marL="1600200" indent="-228600" eaLnBrk="0" hangingPunct="0">
              <a:defRPr sz="3200" b="1">
                <a:solidFill>
                  <a:schemeClr val="tx1"/>
                </a:solidFill>
                <a:latin typeface="Times New Roman" pitchFamily="18" charset="0"/>
                <a:cs typeface="Arial" charset="0"/>
              </a:defRPr>
            </a:lvl4pPr>
            <a:lvl5pPr marL="2057400" indent="-228600" eaLnBrk="0" hangingPunct="0">
              <a:defRPr sz="32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b="1">
                <a:solidFill>
                  <a:schemeClr val="tx1"/>
                </a:solidFill>
                <a:latin typeface="Times New Roman" pitchFamily="18" charset="0"/>
                <a:cs typeface="Arial" charset="0"/>
              </a:defRPr>
            </a:lvl9pPr>
          </a:lstStyle>
          <a:p>
            <a:pPr algn="ctr" eaLnBrk="1" hangingPunct="1"/>
            <a:fld id="{B2658035-64B9-4833-87D2-D21A12C012A9}" type="slidenum">
              <a:rPr lang="en-US" sz="1200" b="0">
                <a:latin typeface="Arial" panose="020B0604020202020204" pitchFamily="34" charset="0"/>
                <a:cs typeface="Arial" panose="020B0604020202020204" pitchFamily="34" charset="0"/>
              </a:rPr>
              <a:pPr algn="ctr" eaLnBrk="1" hangingPunct="1"/>
              <a:t>18</a:t>
            </a:fld>
            <a:endParaRPr lang="en-US" sz="1200" b="0" dirty="0">
              <a:latin typeface="Arial" panose="020B0604020202020204" pitchFamily="34" charset="0"/>
              <a:cs typeface="Arial" panose="020B0604020202020204" pitchFamily="34" charset="0"/>
            </a:endParaRPr>
          </a:p>
        </p:txBody>
      </p:sp>
      <p:sp>
        <p:nvSpPr>
          <p:cNvPr id="2" name="Rectangle 1"/>
          <p:cNvSpPr/>
          <p:nvPr/>
        </p:nvSpPr>
        <p:spPr>
          <a:xfrm>
            <a:off x="1422400" y="1139252"/>
            <a:ext cx="7460388" cy="830997"/>
          </a:xfrm>
          <a:prstGeom prst="rect">
            <a:avLst/>
          </a:prstGeom>
          <a:solidFill>
            <a:srgbClr val="FFFF00"/>
          </a:solidFill>
          <a:ln>
            <a:solidFill>
              <a:schemeClr val="tx1"/>
            </a:solidFill>
          </a:ln>
        </p:spPr>
        <p:txBody>
          <a:bodyPr wrap="square">
            <a:spAutoFit/>
          </a:bodyPr>
          <a:lstStyle/>
          <a:p>
            <a:pPr algn="ctr"/>
            <a:r>
              <a:rPr lang="en-US" sz="1200" b="1" dirty="0"/>
              <a:t>Per DOD COVID and restricted TAD guidance, METL Review Workshops were conducted virtually beginning FY20 using </a:t>
            </a:r>
            <a:r>
              <a:rPr lang="en-US" sz="1200" b="1" dirty="0" err="1"/>
              <a:t>MSOutlook</a:t>
            </a:r>
            <a:r>
              <a:rPr lang="en-US" sz="1200" b="1" dirty="0"/>
              <a:t> TEAMS collaborative environment.</a:t>
            </a:r>
          </a:p>
          <a:p>
            <a:pPr algn="ctr"/>
            <a:r>
              <a:rPr lang="en-US" sz="1200" b="1" dirty="0"/>
              <a:t>TEAMS continues to provide tools to aid in reviews.</a:t>
            </a:r>
          </a:p>
          <a:p>
            <a:pPr algn="ctr"/>
            <a:r>
              <a:rPr lang="en-US" sz="1200" b="1" dirty="0"/>
              <a:t>Physical Reviews will be scheduled as noted within MARADMIN for FY23 MET/METL &amp; T&amp;R Reviews</a:t>
            </a:r>
          </a:p>
        </p:txBody>
      </p:sp>
      <p:sp>
        <p:nvSpPr>
          <p:cNvPr id="9" name="Text Box 3"/>
          <p:cNvSpPr txBox="1">
            <a:spLocks noChangeArrowheads="1"/>
          </p:cNvSpPr>
          <p:nvPr/>
        </p:nvSpPr>
        <p:spPr bwMode="auto">
          <a:xfrm>
            <a:off x="1512342" y="145745"/>
            <a:ext cx="7015862" cy="769441"/>
          </a:xfrm>
          <a:prstGeom prst="rect">
            <a:avLst/>
          </a:prstGeom>
          <a:noFill/>
          <a:ln w="9525">
            <a:noFill/>
            <a:miter lim="800000"/>
            <a:headEnd/>
            <a:tailEnd/>
          </a:ln>
          <a:effectLst/>
        </p:spPr>
        <p:txBody>
          <a:bodyPr wrap="square">
            <a:spAutoFit/>
          </a:bodyPr>
          <a:lstStyle/>
          <a:p>
            <a:pPr algn="ctr">
              <a:spcBef>
                <a:spcPts val="0"/>
              </a:spcBef>
            </a:pPr>
            <a:r>
              <a:rPr lang="en-US" sz="2400" b="1" dirty="0"/>
              <a:t>MCT / MET / METL Development</a:t>
            </a:r>
          </a:p>
          <a:p>
            <a:pPr algn="ctr">
              <a:spcBef>
                <a:spcPts val="0"/>
              </a:spcBef>
            </a:pPr>
            <a:r>
              <a:rPr lang="en-US" sz="2000" b="1" dirty="0"/>
              <a:t>Virtual MET / METL Review Workshop Deliverables</a:t>
            </a:r>
          </a:p>
        </p:txBody>
      </p:sp>
    </p:spTree>
    <p:extLst>
      <p:ext uri="{BB962C8B-B14F-4D97-AF65-F5344CB8AC3E}">
        <p14:creationId xmlns:p14="http://schemas.microsoft.com/office/powerpoint/2010/main" val="1719631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ChangeArrowheads="1"/>
          </p:cNvSpPr>
          <p:nvPr/>
        </p:nvSpPr>
        <p:spPr bwMode="auto">
          <a:xfrm>
            <a:off x="4536281" y="1461177"/>
            <a:ext cx="451961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marL="171450" lvl="1" indent="-171450" algn="just">
              <a:spcBef>
                <a:spcPts val="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“Current” unit capabilities, manned and resourced, supports current mission requirements.</a:t>
            </a:r>
          </a:p>
          <a:p>
            <a:pPr marL="171450" lvl="1" indent="-171450" algn="just">
              <a:spcBef>
                <a:spcPts val="0"/>
              </a:spcBef>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171450" lvl="1" indent="-171450" algn="just">
              <a:spcBef>
                <a:spcPts val="0"/>
              </a:spcBef>
              <a:buFont typeface="Arial" panose="020B0604020202020204" pitchFamily="34" charset="0"/>
              <a:buChar char="•"/>
            </a:pPr>
            <a:r>
              <a:rPr lang="en-US" sz="1200" b="1" dirty="0">
                <a:solidFill>
                  <a:srgbClr val="000000"/>
                </a:solidFill>
                <a:latin typeface="Arial" panose="020B0604020202020204" pitchFamily="34" charset="0"/>
                <a:cs typeface="Arial" panose="020B0604020202020204" pitchFamily="34" charset="0"/>
              </a:rPr>
              <a:t>“Future” Force Design </a:t>
            </a:r>
            <a:r>
              <a:rPr lang="en-US" sz="1200" dirty="0">
                <a:solidFill>
                  <a:srgbClr val="000000"/>
                </a:solidFill>
                <a:latin typeface="Arial" panose="020B0604020202020204" pitchFamily="34" charset="0"/>
                <a:cs typeface="Arial" panose="020B0604020202020204" pitchFamily="34" charset="0"/>
              </a:rPr>
              <a:t>developed METs are </a:t>
            </a:r>
            <a:r>
              <a:rPr lang="en-US" sz="1200" u="sng" dirty="0">
                <a:solidFill>
                  <a:srgbClr val="000000"/>
                </a:solidFill>
                <a:latin typeface="Arial" panose="020B0604020202020204" pitchFamily="34" charset="0"/>
                <a:cs typeface="Arial" panose="020B0604020202020204" pitchFamily="34" charset="0"/>
              </a:rPr>
              <a:t>NOT</a:t>
            </a:r>
            <a:r>
              <a:rPr lang="en-US" sz="1200" dirty="0">
                <a:solidFill>
                  <a:srgbClr val="000000"/>
                </a:solidFill>
                <a:latin typeface="Arial" panose="020B0604020202020204" pitchFamily="34" charset="0"/>
                <a:cs typeface="Arial" panose="020B0604020202020204" pitchFamily="34" charset="0"/>
              </a:rPr>
              <a:t> incorporated into current Core METLs but can assist TECOM in necessary experimentation, curriculum and training roadmap development.</a:t>
            </a:r>
          </a:p>
          <a:p>
            <a:pPr marL="171450" lvl="1" indent="-171450" algn="just">
              <a:spcBef>
                <a:spcPts val="0"/>
              </a:spcBef>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171450" lvl="1" indent="-171450" algn="just">
              <a:spcBef>
                <a:spcPts val="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MCT/MET changes requires stakeholder coordination across echelons.</a:t>
            </a:r>
            <a:endParaRPr lang="en-US" sz="1200" dirty="0">
              <a:latin typeface="Arial" panose="020B0604020202020204" pitchFamily="34" charset="0"/>
              <a:cs typeface="Arial" panose="020B0604020202020204" pitchFamily="34" charset="0"/>
            </a:endParaRPr>
          </a:p>
          <a:p>
            <a:pPr marL="171450" lvl="1" indent="-171450" algn="just">
              <a:spcBef>
                <a:spcPts val="0"/>
              </a:spcBef>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lvl="1" indent="-171450" algn="just">
              <a:spcBef>
                <a:spcPts val="0"/>
              </a:spcBef>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p:txBody>
      </p:sp>
      <p:sp>
        <p:nvSpPr>
          <p:cNvPr id="21508" name="Rectangle 6"/>
          <p:cNvSpPr>
            <a:spLocks noChangeArrowheads="1"/>
          </p:cNvSpPr>
          <p:nvPr/>
        </p:nvSpPr>
        <p:spPr bwMode="auto">
          <a:xfrm>
            <a:off x="-1" y="1468208"/>
            <a:ext cx="4467226" cy="223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marL="171450" lvl="1" indent="-171450" algn="just">
              <a:spcBef>
                <a:spcPts val="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TECOM / CD&amp;I FY MARADMIN announces coordinated MET/METL / T&amp;R Manual / TMT Reviews per Service priority.</a:t>
            </a:r>
          </a:p>
          <a:p>
            <a:pPr marL="171450" lvl="1" indent="-171450" algn="just">
              <a:spcBef>
                <a:spcPts val="0"/>
              </a:spcBef>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171450" lvl="1" indent="-171450" algn="just">
              <a:spcBef>
                <a:spcPts val="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COIs may request MCT/MET refinement, change, or modification that addresses mission or structure change, resource or training requirements or deficiencies.</a:t>
            </a:r>
          </a:p>
          <a:p>
            <a:pPr marL="0" lvl="1" algn="just">
              <a:spcBef>
                <a:spcPts val="0"/>
              </a:spcBef>
            </a:pPr>
            <a:endParaRPr lang="en-US" sz="1200" dirty="0">
              <a:solidFill>
                <a:srgbClr val="FF0000"/>
              </a:solidFill>
              <a:latin typeface="Arial" panose="020B0604020202020204" pitchFamily="34" charset="0"/>
              <a:cs typeface="Arial" panose="020B0604020202020204" pitchFamily="34" charset="0"/>
            </a:endParaRPr>
          </a:p>
          <a:p>
            <a:pPr marL="0" lvl="1" algn="just">
              <a:spcBef>
                <a:spcPts val="0"/>
              </a:spcBef>
            </a:pPr>
            <a:r>
              <a:rPr lang="en-US" sz="1200" b="1" dirty="0">
                <a:solidFill>
                  <a:srgbClr val="FF0000"/>
                </a:solidFill>
                <a:latin typeface="Arial" panose="020B0604020202020204" pitchFamily="34" charset="0"/>
                <a:cs typeface="Arial" panose="020B0604020202020204" pitchFamily="34" charset="0"/>
              </a:rPr>
              <a:t>**Virtual collaborative tools during COVID enabled shortened cycle ensuring participation consistency.</a:t>
            </a:r>
            <a:endParaRPr lang="en-US" sz="1200" b="1" dirty="0">
              <a:solidFill>
                <a:srgbClr val="000000"/>
              </a:solidFill>
              <a:latin typeface="Arial" panose="020B0604020202020204" pitchFamily="34" charset="0"/>
              <a:cs typeface="Arial" panose="020B0604020202020204" pitchFamily="34" charset="0"/>
            </a:endParaRPr>
          </a:p>
        </p:txBody>
      </p:sp>
      <p:sp>
        <p:nvSpPr>
          <p:cNvPr id="21509" name="Rectangle 6"/>
          <p:cNvSpPr>
            <a:spLocks noChangeArrowheads="1"/>
          </p:cNvSpPr>
          <p:nvPr/>
        </p:nvSpPr>
        <p:spPr bwMode="auto">
          <a:xfrm>
            <a:off x="0" y="3942654"/>
            <a:ext cx="4495800" cy="232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marL="171450" indent="-171450">
              <a:lnSpc>
                <a:spcPct val="90000"/>
              </a:lnSpc>
              <a:spcBef>
                <a:spcPct val="2000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COI Mission Statement should support chosen METs.</a:t>
            </a:r>
          </a:p>
          <a:p>
            <a:pPr marL="171450" indent="-171450">
              <a:lnSpc>
                <a:spcPct val="90000"/>
              </a:lnSpc>
              <a:spcBef>
                <a:spcPct val="20000"/>
              </a:spcBef>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171450" indent="-171450">
              <a:lnSpc>
                <a:spcPct val="90000"/>
              </a:lnSpc>
              <a:spcBef>
                <a:spcPct val="2000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Workshop “data-driven” deliverables receive stakeholder visibility through staffing.</a:t>
            </a:r>
          </a:p>
          <a:p>
            <a:pPr marL="171450" indent="-171450">
              <a:lnSpc>
                <a:spcPct val="90000"/>
              </a:lnSpc>
              <a:spcBef>
                <a:spcPct val="20000"/>
              </a:spcBef>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171450" indent="-171450">
              <a:lnSpc>
                <a:spcPct val="90000"/>
              </a:lnSpc>
              <a:spcBef>
                <a:spcPct val="2000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Identified capabilities/tasks, w/training aligned to the T&amp;R Manual, and man/equip/output standards, provides a Commander the adequate ability to build a Training Plan and to assess his unit’s METL readiness in DRRS.</a:t>
            </a:r>
          </a:p>
          <a:p>
            <a:pPr marL="171450" indent="-171450">
              <a:lnSpc>
                <a:spcPct val="90000"/>
              </a:lnSpc>
              <a:spcBef>
                <a:spcPct val="20000"/>
              </a:spcBef>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p:txBody>
      </p:sp>
      <p:sp>
        <p:nvSpPr>
          <p:cNvPr id="21510" name="Rectangle 6"/>
          <p:cNvSpPr>
            <a:spLocks noChangeArrowheads="1"/>
          </p:cNvSpPr>
          <p:nvPr/>
        </p:nvSpPr>
        <p:spPr bwMode="auto">
          <a:xfrm>
            <a:off x="4486275" y="3917110"/>
            <a:ext cx="46577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marL="171450" indent="-171450">
              <a:spcBef>
                <a:spcPts val="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Developed deliverables with Record of Proceeding (ROP) is staffed via TMT for proper COI and HHQ review.  GO-Level staffing sometimes required.</a:t>
            </a:r>
          </a:p>
          <a:p>
            <a:pPr marL="171450" indent="-171450">
              <a:lnSpc>
                <a:spcPct val="90000"/>
              </a:lnSpc>
              <a:spcBef>
                <a:spcPct val="20000"/>
              </a:spcBef>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171450" indent="-171450">
              <a:lnSpc>
                <a:spcPct val="90000"/>
              </a:lnSpc>
              <a:spcBef>
                <a:spcPct val="2000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CD&amp;I/CDD/MCID facilitates new / modified MCT changes within MCTIMS Task Master for immediate use as a reportable MET.</a:t>
            </a:r>
          </a:p>
          <a:p>
            <a:pPr marL="171450" indent="-171450">
              <a:lnSpc>
                <a:spcPct val="90000"/>
              </a:lnSpc>
              <a:spcBef>
                <a:spcPct val="20000"/>
              </a:spcBef>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171450" indent="-171450">
              <a:lnSpc>
                <a:spcPct val="90000"/>
              </a:lnSpc>
              <a:spcBef>
                <a:spcPct val="20000"/>
              </a:spcBef>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Approved FMF METs ISO RFF/RFC, Force Mgmt./ Global Force Synch processes are facilitated through MCTIMS and interfaced to DRRS.  </a:t>
            </a:r>
          </a:p>
          <a:p>
            <a:pPr marL="742950" lvl="1" indent="-285750">
              <a:lnSpc>
                <a:spcPct val="90000"/>
              </a:lnSpc>
              <a:spcBef>
                <a:spcPct val="20000"/>
              </a:spcBef>
              <a:buFontTx/>
              <a:buChar char="•"/>
            </a:pPr>
            <a:endParaRPr lang="en-US" dirty="0">
              <a:solidFill>
                <a:srgbClr val="000000"/>
              </a:solidFill>
              <a:cs typeface="Times New Roman" pitchFamily="18" charset="0"/>
            </a:endParaRPr>
          </a:p>
        </p:txBody>
      </p:sp>
      <p:sp>
        <p:nvSpPr>
          <p:cNvPr id="21511" name="Text Box 27"/>
          <p:cNvSpPr txBox="1">
            <a:spLocks noChangeArrowheads="1"/>
          </p:cNvSpPr>
          <p:nvPr/>
        </p:nvSpPr>
        <p:spPr bwMode="auto">
          <a:xfrm>
            <a:off x="136340" y="6055287"/>
            <a:ext cx="8867775" cy="307777"/>
          </a:xfrm>
          <a:prstGeom prst="rect">
            <a:avLst/>
          </a:prstGeom>
          <a:solidFill>
            <a:srgbClr val="FFFF00"/>
          </a:solidFill>
          <a:ln w="9525">
            <a:solidFill>
              <a:srgbClr val="FF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00"/>
                </a:solidFill>
              </a:rPr>
              <a:t>CD&amp;I’s collaborative/coordinated process codified per MCO 3500.110 </a:t>
            </a:r>
          </a:p>
        </p:txBody>
      </p:sp>
      <p:cxnSp>
        <p:nvCxnSpPr>
          <p:cNvPr id="9" name="Straight Connector 8"/>
          <p:cNvCxnSpPr/>
          <p:nvPr/>
        </p:nvCxnSpPr>
        <p:spPr>
          <a:xfrm>
            <a:off x="4467225" y="1352550"/>
            <a:ext cx="19050" cy="45624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3562350"/>
            <a:ext cx="9144000" cy="95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6"/>
          <p:cNvSpPr txBox="1">
            <a:spLocks noChangeArrowheads="1"/>
          </p:cNvSpPr>
          <p:nvPr/>
        </p:nvSpPr>
        <p:spPr bwMode="auto">
          <a:xfrm>
            <a:off x="5692646" y="1140756"/>
            <a:ext cx="2154514" cy="259832"/>
          </a:xfrm>
          <a:prstGeom prst="rect">
            <a:avLst/>
          </a:prstGeom>
          <a:solidFill>
            <a:srgbClr val="FFFF00"/>
          </a:solidFill>
          <a:ln w="9525">
            <a:solidFill>
              <a:srgbClr val="000000"/>
            </a:solidFill>
            <a:miter lim="800000"/>
            <a:headEnd/>
            <a:tailEnd/>
          </a:ln>
        </p:spPr>
        <p:txBody>
          <a:bodyPr/>
          <a:lstStyle/>
          <a:p>
            <a:pPr algn="ctr" eaLnBrk="1" hangingPunct="1">
              <a:spcBef>
                <a:spcPct val="50000"/>
              </a:spcBef>
            </a:pPr>
            <a:r>
              <a:rPr lang="en-US" sz="1400" b="1" dirty="0">
                <a:solidFill>
                  <a:srgbClr val="1C1C1C"/>
                </a:solidFill>
              </a:rPr>
              <a:t>CONSIDERATIONS</a:t>
            </a:r>
          </a:p>
        </p:txBody>
      </p:sp>
      <p:sp>
        <p:nvSpPr>
          <p:cNvPr id="17" name="Text 6"/>
          <p:cNvSpPr txBox="1">
            <a:spLocks noChangeArrowheads="1"/>
          </p:cNvSpPr>
          <p:nvPr/>
        </p:nvSpPr>
        <p:spPr bwMode="auto">
          <a:xfrm flipH="1">
            <a:off x="1620351" y="1113427"/>
            <a:ext cx="2272379" cy="287161"/>
          </a:xfrm>
          <a:prstGeom prst="rect">
            <a:avLst/>
          </a:prstGeom>
          <a:solidFill>
            <a:srgbClr val="FFFF00"/>
          </a:solidFill>
          <a:ln w="9525">
            <a:solidFill>
              <a:srgbClr val="000000"/>
            </a:solidFill>
            <a:miter lim="800000"/>
            <a:headEnd/>
            <a:tailEnd/>
          </a:ln>
        </p:spPr>
        <p:txBody>
          <a:bodyPr/>
          <a:lstStyle/>
          <a:p>
            <a:pPr algn="ctr" eaLnBrk="1" hangingPunct="1">
              <a:spcBef>
                <a:spcPct val="50000"/>
              </a:spcBef>
            </a:pPr>
            <a:r>
              <a:rPr lang="en-US" sz="1400" b="1" dirty="0">
                <a:solidFill>
                  <a:srgbClr val="1C1C1C"/>
                </a:solidFill>
              </a:rPr>
              <a:t>REVIEW WORKSHOP</a:t>
            </a:r>
          </a:p>
        </p:txBody>
      </p:sp>
      <p:sp>
        <p:nvSpPr>
          <p:cNvPr id="21" name="Slide Number Placeholder 20"/>
          <p:cNvSpPr>
            <a:spLocks noGrp="1"/>
          </p:cNvSpPr>
          <p:nvPr>
            <p:ph type="sldNum" sz="quarter" idx="12"/>
          </p:nvPr>
        </p:nvSpPr>
        <p:spPr>
          <a:xfrm>
            <a:off x="6755606" y="6482033"/>
            <a:ext cx="2133600" cy="365125"/>
          </a:xfrm>
        </p:spPr>
        <p:txBody>
          <a:bodyPr/>
          <a:lstStyle/>
          <a:p>
            <a:fld id="{57D7F152-42F7-4C0B-ACE2-8696607C202E}" type="slidenum">
              <a:rPr lang="en-US" smtClean="0">
                <a:solidFill>
                  <a:schemeClr val="tx1"/>
                </a:solidFill>
              </a:rPr>
              <a:pPr/>
              <a:t>19</a:t>
            </a:fld>
            <a:endParaRPr lang="en-US" dirty="0">
              <a:solidFill>
                <a:schemeClr val="tx1"/>
              </a:solidFill>
            </a:endParaRPr>
          </a:p>
        </p:txBody>
      </p:sp>
      <p:sp>
        <p:nvSpPr>
          <p:cNvPr id="24" name="Text 6"/>
          <p:cNvSpPr txBox="1">
            <a:spLocks noChangeArrowheads="1"/>
          </p:cNvSpPr>
          <p:nvPr/>
        </p:nvSpPr>
        <p:spPr bwMode="auto">
          <a:xfrm flipH="1">
            <a:off x="1620351" y="3623906"/>
            <a:ext cx="2054520" cy="287161"/>
          </a:xfrm>
          <a:prstGeom prst="rect">
            <a:avLst/>
          </a:prstGeom>
          <a:solidFill>
            <a:srgbClr val="FFFF00"/>
          </a:solidFill>
          <a:ln w="9525">
            <a:solidFill>
              <a:srgbClr val="000000"/>
            </a:solidFill>
            <a:miter lim="800000"/>
            <a:headEnd/>
            <a:tailEnd/>
          </a:ln>
        </p:spPr>
        <p:txBody>
          <a:bodyPr/>
          <a:lstStyle/>
          <a:p>
            <a:pPr algn="ctr" eaLnBrk="1" hangingPunct="1">
              <a:spcBef>
                <a:spcPct val="50000"/>
              </a:spcBef>
            </a:pPr>
            <a:r>
              <a:rPr lang="en-US" sz="1400" b="1" dirty="0">
                <a:solidFill>
                  <a:srgbClr val="1C1C1C"/>
                </a:solidFill>
              </a:rPr>
              <a:t>PROCESS CONTROL</a:t>
            </a:r>
          </a:p>
        </p:txBody>
      </p:sp>
      <p:sp>
        <p:nvSpPr>
          <p:cNvPr id="25" name="Text 6"/>
          <p:cNvSpPr txBox="1">
            <a:spLocks noChangeArrowheads="1"/>
          </p:cNvSpPr>
          <p:nvPr/>
        </p:nvSpPr>
        <p:spPr bwMode="auto">
          <a:xfrm flipH="1">
            <a:off x="5692646" y="3608173"/>
            <a:ext cx="2154514" cy="287161"/>
          </a:xfrm>
          <a:prstGeom prst="rect">
            <a:avLst/>
          </a:prstGeom>
          <a:solidFill>
            <a:srgbClr val="FFFF00"/>
          </a:solidFill>
          <a:ln w="9525">
            <a:solidFill>
              <a:srgbClr val="000000"/>
            </a:solidFill>
            <a:miter lim="800000"/>
            <a:headEnd/>
            <a:tailEnd/>
          </a:ln>
        </p:spPr>
        <p:txBody>
          <a:bodyPr/>
          <a:lstStyle/>
          <a:p>
            <a:pPr algn="ctr" eaLnBrk="1" hangingPunct="1">
              <a:spcBef>
                <a:spcPct val="50000"/>
              </a:spcBef>
            </a:pPr>
            <a:r>
              <a:rPr lang="en-US" sz="1400" b="1" dirty="0">
                <a:solidFill>
                  <a:srgbClr val="1C1C1C"/>
                </a:solidFill>
              </a:rPr>
              <a:t>ENDSTATE</a:t>
            </a:r>
          </a:p>
        </p:txBody>
      </p:sp>
      <p:sp>
        <p:nvSpPr>
          <p:cNvPr id="18" name="AutoShape 6"/>
          <p:cNvSpPr>
            <a:spLocks noChangeArrowheads="1"/>
          </p:cNvSpPr>
          <p:nvPr/>
        </p:nvSpPr>
        <p:spPr bwMode="auto">
          <a:xfrm flipH="1">
            <a:off x="4136314" y="1198294"/>
            <a:ext cx="718972" cy="195263"/>
          </a:xfrm>
          <a:prstGeom prst="leftArrow">
            <a:avLst>
              <a:gd name="adj1" fmla="val 50000"/>
              <a:gd name="adj2" fmla="val 90747"/>
            </a:avLst>
          </a:prstGeom>
          <a:solidFill>
            <a:srgbClr val="FF0000"/>
          </a:solidFill>
          <a:ln w="12700">
            <a:solidFill>
              <a:schemeClr val="tx1"/>
            </a:solidFill>
            <a:miter lim="800000"/>
            <a:headEnd/>
            <a:tailEnd/>
          </a:ln>
          <a:effectLst/>
        </p:spPr>
        <p:txBody>
          <a:bodyPr wrap="none" anchor="ctr"/>
          <a:lstStyle/>
          <a:p>
            <a:endParaRPr lang="en-US"/>
          </a:p>
        </p:txBody>
      </p:sp>
      <p:sp>
        <p:nvSpPr>
          <p:cNvPr id="19" name="AutoShape 6"/>
          <p:cNvSpPr>
            <a:spLocks noChangeArrowheads="1"/>
          </p:cNvSpPr>
          <p:nvPr/>
        </p:nvSpPr>
        <p:spPr bwMode="auto">
          <a:xfrm flipH="1">
            <a:off x="4136314" y="3639495"/>
            <a:ext cx="718972" cy="195263"/>
          </a:xfrm>
          <a:prstGeom prst="leftArrow">
            <a:avLst>
              <a:gd name="adj1" fmla="val 50000"/>
              <a:gd name="adj2" fmla="val 90747"/>
            </a:avLst>
          </a:prstGeom>
          <a:solidFill>
            <a:srgbClr val="FF0000"/>
          </a:solidFill>
          <a:ln w="12700">
            <a:solidFill>
              <a:schemeClr val="tx1"/>
            </a:solidFill>
            <a:miter lim="800000"/>
            <a:headEnd/>
            <a:tailEnd/>
          </a:ln>
          <a:effectLst/>
        </p:spPr>
        <p:txBody>
          <a:bodyPr wrap="none" anchor="ctr"/>
          <a:lstStyle/>
          <a:p>
            <a:endParaRPr lang="en-US"/>
          </a:p>
        </p:txBody>
      </p:sp>
      <p:sp>
        <p:nvSpPr>
          <p:cNvPr id="3" name="Footer Placeholder 2"/>
          <p:cNvSpPr>
            <a:spLocks noGrp="1"/>
          </p:cNvSpPr>
          <p:nvPr>
            <p:ph type="ftr" sz="quarter" idx="11"/>
          </p:nvPr>
        </p:nvSpPr>
        <p:spPr>
          <a:xfrm>
            <a:off x="0" y="6404773"/>
            <a:ext cx="2895600" cy="365125"/>
          </a:xfrm>
        </p:spPr>
        <p:txBody>
          <a:bodyPr/>
          <a:lstStyle/>
          <a:p>
            <a:r>
              <a:rPr lang="en-US">
                <a:solidFill>
                  <a:schemeClr val="tx1"/>
                </a:solidFill>
              </a:rPr>
              <a:t>MAR 2023-CUI</a:t>
            </a:r>
            <a:endParaRPr lang="en-US" dirty="0">
              <a:solidFill>
                <a:schemeClr val="tx1"/>
              </a:solidFill>
            </a:endParaRPr>
          </a:p>
        </p:txBody>
      </p:sp>
      <p:sp>
        <p:nvSpPr>
          <p:cNvPr id="20" name="Text Box 3"/>
          <p:cNvSpPr txBox="1">
            <a:spLocks noChangeArrowheads="1"/>
          </p:cNvSpPr>
          <p:nvPr/>
        </p:nvSpPr>
        <p:spPr bwMode="auto">
          <a:xfrm>
            <a:off x="1447800" y="203724"/>
            <a:ext cx="7015862" cy="769441"/>
          </a:xfrm>
          <a:prstGeom prst="rect">
            <a:avLst/>
          </a:prstGeom>
          <a:noFill/>
          <a:ln w="9525">
            <a:noFill/>
            <a:miter lim="800000"/>
            <a:headEnd/>
            <a:tailEnd/>
          </a:ln>
          <a:effectLst/>
        </p:spPr>
        <p:txBody>
          <a:bodyPr wrap="square">
            <a:spAutoFit/>
          </a:bodyPr>
          <a:lstStyle/>
          <a:p>
            <a:pPr algn="ctr">
              <a:spcBef>
                <a:spcPts val="0"/>
              </a:spcBef>
            </a:pPr>
            <a:r>
              <a:rPr lang="en-US" sz="2400" b="1" dirty="0"/>
              <a:t>MCT / MET / METL Development</a:t>
            </a:r>
          </a:p>
          <a:p>
            <a:pPr algn="ctr">
              <a:spcBef>
                <a:spcPts val="0"/>
              </a:spcBef>
            </a:pPr>
            <a:r>
              <a:rPr lang="en-US" sz="2000" b="1" dirty="0"/>
              <a:t>Results &amp; Approvals</a:t>
            </a:r>
          </a:p>
        </p:txBody>
      </p:sp>
    </p:spTree>
    <p:extLst>
      <p:ext uri="{BB962C8B-B14F-4D97-AF65-F5344CB8AC3E}">
        <p14:creationId xmlns:p14="http://schemas.microsoft.com/office/powerpoint/2010/main" val="56763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2909" y="6492874"/>
            <a:ext cx="1657927" cy="365125"/>
          </a:xfrm>
        </p:spPr>
        <p:txBody>
          <a:bodyPr/>
          <a:lstStyle/>
          <a:p>
            <a:fld id="{876C7D1B-8046-453A-B0B4-8D4724EF200B}" type="slidenum">
              <a:rPr lang="en-US" sz="1000">
                <a:solidFill>
                  <a:schemeClr val="tx1"/>
                </a:solidFill>
              </a:rPr>
              <a:pPr/>
              <a:t>2</a:t>
            </a:fld>
            <a:endParaRPr lang="en-US" sz="1000" dirty="0">
              <a:solidFill>
                <a:schemeClr val="tx1"/>
              </a:solidFill>
            </a:endParaRPr>
          </a:p>
        </p:txBody>
      </p:sp>
      <p:sp>
        <p:nvSpPr>
          <p:cNvPr id="1311746" name="Text Box 2"/>
          <p:cNvSpPr txBox="1">
            <a:spLocks noChangeArrowheads="1"/>
          </p:cNvSpPr>
          <p:nvPr/>
        </p:nvSpPr>
        <p:spPr bwMode="auto">
          <a:xfrm>
            <a:off x="715365" y="516527"/>
            <a:ext cx="8168367" cy="6124754"/>
          </a:xfrm>
          <a:prstGeom prst="rect">
            <a:avLst/>
          </a:prstGeom>
          <a:noFill/>
          <a:ln w="9525">
            <a:noFill/>
            <a:miter lim="800000"/>
            <a:headEnd/>
            <a:tailEnd/>
          </a:ln>
          <a:effectLst/>
        </p:spPr>
        <p:txBody>
          <a:bodyPr wrap="square">
            <a:spAutoFit/>
          </a:bodyPr>
          <a:lstStyle/>
          <a:p>
            <a:pPr algn="ctr"/>
            <a:r>
              <a:rPr lang="en-US" sz="2800" b="1" dirty="0"/>
              <a:t>Overview</a:t>
            </a:r>
          </a:p>
          <a:p>
            <a:pPr algn="ctr"/>
            <a:endParaRPr lang="en-US" sz="2800" b="1" dirty="0"/>
          </a:p>
          <a:p>
            <a:pPr marL="285750" indent="-285750">
              <a:buFont typeface="Arial" panose="020B0604020202020204" pitchFamily="34" charset="0"/>
              <a:buChar char="•"/>
            </a:pPr>
            <a:r>
              <a:rPr lang="en-US" sz="1400" b="1" dirty="0"/>
              <a:t>MCTL Branch Mission = Life Cycle “Data Driven” Deliverables</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Integrated Planning-to-Capabilities-to-Readiness</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CD&amp;I’s Process/Policy Alignments = Workshop “Data Driven” Deliverables</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MCTL:  The Dictionary of Current Capabilities, MET Building Blocks, New/Revised MCTs</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MCT / MET Review Process:  Intent, Coordination, Validation, Adaptation, Integration</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MCTL/MET/METL Development Process Supports Force Design 2030</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Review Workshop Goals: MET “Baseline/Advanced” Capability Statements, Deliverables, Staffing, Approvals and DRRS Assessments</a:t>
            </a:r>
          </a:p>
          <a:p>
            <a:r>
              <a:rPr lang="en-US" sz="1400" b="1" dirty="0"/>
              <a:t> </a:t>
            </a:r>
          </a:p>
          <a:p>
            <a:pPr marL="285750" indent="-285750">
              <a:buFont typeface="Arial" panose="020B0604020202020204" pitchFamily="34" charset="0"/>
              <a:buChar char="•"/>
            </a:pPr>
            <a:r>
              <a:rPr lang="en-US" sz="1400" b="1" dirty="0"/>
              <a:t>TFSMS / MCTIMS / MSHARP:  Authoritative Data Source Systems detailing Current MAGTF Capabilities</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CD&amp;I METL Governance Board and Quarterly Checklist</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CD&amp;I’s Role in Force Development, GFM, Readiness Synch, MET Alignments-DRRS, IRWG/QRB and PPBE</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MCTL/MET/METL Life Cycle Products Info:  HQMC CD&amp;I MCTL Website; MCTIMS</a:t>
            </a:r>
            <a:endParaRPr lang="en-US" sz="1800" b="1" dirty="0"/>
          </a:p>
        </p:txBody>
      </p:sp>
      <p:sp>
        <p:nvSpPr>
          <p:cNvPr id="2" name="Footer Placeholder 1"/>
          <p:cNvSpPr>
            <a:spLocks noGrp="1"/>
          </p:cNvSpPr>
          <p:nvPr>
            <p:ph type="ftr" sz="quarter" idx="11"/>
          </p:nvPr>
        </p:nvSpPr>
        <p:spPr>
          <a:xfrm>
            <a:off x="0" y="6492873"/>
            <a:ext cx="2895600" cy="365125"/>
          </a:xfrm>
        </p:spPr>
        <p:txBody>
          <a:bodyPr/>
          <a:lstStyle/>
          <a:p>
            <a:r>
              <a:rPr lang="en-US">
                <a:solidFill>
                  <a:schemeClr val="tx1"/>
                </a:solidFill>
              </a:rPr>
              <a:t>MAR 2023-CUI</a:t>
            </a:r>
            <a:endParaRPr lang="en-US" dirty="0">
              <a:solidFill>
                <a:schemeClr val="tx1"/>
              </a:solidFill>
            </a:endParaRPr>
          </a:p>
        </p:txBody>
      </p:sp>
    </p:spTree>
    <p:extLst>
      <p:ext uri="{BB962C8B-B14F-4D97-AF65-F5344CB8AC3E}">
        <p14:creationId xmlns:p14="http://schemas.microsoft.com/office/powerpoint/2010/main" val="3890043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7D7F152-42F7-4C0B-ACE2-8696607C202E}" type="slidenum">
              <a:rPr lang="en-US" smtClean="0"/>
              <a:pPr/>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20925020"/>
              </p:ext>
            </p:extLst>
          </p:nvPr>
        </p:nvGraphicFramePr>
        <p:xfrm>
          <a:off x="4071572" y="1212350"/>
          <a:ext cx="5001345" cy="1715490"/>
        </p:xfrm>
        <a:graphic>
          <a:graphicData uri="http://schemas.openxmlformats.org/drawingml/2006/table">
            <a:tbl>
              <a:tblPr/>
              <a:tblGrid>
                <a:gridCol w="1306988">
                  <a:extLst>
                    <a:ext uri="{9D8B030D-6E8A-4147-A177-3AD203B41FA5}">
                      <a16:colId xmlns:a16="http://schemas.microsoft.com/office/drawing/2014/main" val="20000"/>
                    </a:ext>
                  </a:extLst>
                </a:gridCol>
                <a:gridCol w="602540">
                  <a:extLst>
                    <a:ext uri="{9D8B030D-6E8A-4147-A177-3AD203B41FA5}">
                      <a16:colId xmlns:a16="http://schemas.microsoft.com/office/drawing/2014/main" val="20001"/>
                    </a:ext>
                  </a:extLst>
                </a:gridCol>
                <a:gridCol w="615745">
                  <a:extLst>
                    <a:ext uri="{9D8B030D-6E8A-4147-A177-3AD203B41FA5}">
                      <a16:colId xmlns:a16="http://schemas.microsoft.com/office/drawing/2014/main" val="20002"/>
                    </a:ext>
                  </a:extLst>
                </a:gridCol>
                <a:gridCol w="595901">
                  <a:extLst>
                    <a:ext uri="{9D8B030D-6E8A-4147-A177-3AD203B41FA5}">
                      <a16:colId xmlns:a16="http://schemas.microsoft.com/office/drawing/2014/main" val="20003"/>
                    </a:ext>
                  </a:extLst>
                </a:gridCol>
                <a:gridCol w="629454">
                  <a:extLst>
                    <a:ext uri="{9D8B030D-6E8A-4147-A177-3AD203B41FA5}">
                      <a16:colId xmlns:a16="http://schemas.microsoft.com/office/drawing/2014/main" val="20004"/>
                    </a:ext>
                  </a:extLst>
                </a:gridCol>
                <a:gridCol w="610910">
                  <a:extLst>
                    <a:ext uri="{9D8B030D-6E8A-4147-A177-3AD203B41FA5}">
                      <a16:colId xmlns:a16="http://schemas.microsoft.com/office/drawing/2014/main" val="20005"/>
                    </a:ext>
                  </a:extLst>
                </a:gridCol>
                <a:gridCol w="639807">
                  <a:extLst>
                    <a:ext uri="{9D8B030D-6E8A-4147-A177-3AD203B41FA5}">
                      <a16:colId xmlns:a16="http://schemas.microsoft.com/office/drawing/2014/main" val="20006"/>
                    </a:ext>
                  </a:extLst>
                </a:gridCol>
              </a:tblGrid>
              <a:tr h="715134">
                <a:tc>
                  <a:txBody>
                    <a:bodyPr/>
                    <a:lstStyle/>
                    <a:p>
                      <a:pPr algn="ctr" fontAlgn="b"/>
                      <a:r>
                        <a:rPr lang="en-US" sz="900" b="0" i="0" u="none" strike="noStrike" dirty="0">
                          <a:solidFill>
                            <a:schemeClr val="tx1"/>
                          </a:solidFill>
                          <a:effectLst/>
                          <a:latin typeface="+mn-lt"/>
                        </a:rPr>
                        <a:t>    AAV BN</a:t>
                      </a:r>
                    </a:p>
                    <a:p>
                      <a:pPr algn="ctr" fontAlgn="b"/>
                      <a:r>
                        <a:rPr lang="en-US" sz="900" b="0" i="0" u="none" strike="noStrike" dirty="0">
                          <a:solidFill>
                            <a:schemeClr val="tx1"/>
                          </a:solidFill>
                          <a:effectLst/>
                          <a:latin typeface="+mn-lt"/>
                        </a:rPr>
                        <a:t>Critical MOS</a:t>
                      </a:r>
                    </a:p>
                  </a:txBody>
                  <a:tcPr marL="8001" marR="8001" marT="79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900" b="0" i="0" u="none" strike="noStrike" dirty="0">
                          <a:solidFill>
                            <a:schemeClr val="tx1"/>
                          </a:solidFill>
                          <a:effectLst/>
                          <a:latin typeface="Calibri"/>
                        </a:rPr>
                        <a:t>MCT 1.1.2 Provide Forces</a:t>
                      </a:r>
                    </a:p>
                  </a:txBody>
                  <a:tcPr marL="9525" marR="9525"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900" b="0" i="0" u="none" strike="noStrike" dirty="0">
                          <a:solidFill>
                            <a:schemeClr val="tx1"/>
                          </a:solidFill>
                          <a:effectLst/>
                          <a:latin typeface="Calibri"/>
                        </a:rPr>
                        <a:t>MCT 1.4.1.1 Conduct Breaching Operations</a:t>
                      </a:r>
                    </a:p>
                  </a:txBody>
                  <a:tcPr marL="9525" marR="9525"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900" b="0" i="0" u="none" strike="noStrike" dirty="0">
                          <a:solidFill>
                            <a:schemeClr val="tx1"/>
                          </a:solidFill>
                          <a:effectLst/>
                          <a:latin typeface="Calibri"/>
                        </a:rPr>
                        <a:t>MCT 1.6.1 Conduct Offensive Operations</a:t>
                      </a:r>
                    </a:p>
                  </a:txBody>
                  <a:tcPr marL="9525" marR="9525"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900" b="0" i="0" u="none" strike="noStrike" dirty="0">
                          <a:solidFill>
                            <a:schemeClr val="tx1"/>
                          </a:solidFill>
                          <a:effectLst/>
                          <a:latin typeface="Calibri"/>
                        </a:rPr>
                        <a:t>MCT 1.6.4 Conduct Defensive Operations</a:t>
                      </a:r>
                    </a:p>
                  </a:txBody>
                  <a:tcPr marL="9525" marR="9525"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900" b="0" i="0" u="none" strike="noStrike" dirty="0">
                          <a:solidFill>
                            <a:schemeClr val="tx1"/>
                          </a:solidFill>
                          <a:effectLst/>
                          <a:latin typeface="Calibri"/>
                        </a:rPr>
                        <a:t>MCT 1.12.1 Conduct Amphibious Operations</a:t>
                      </a:r>
                    </a:p>
                  </a:txBody>
                  <a:tcPr marL="9525" marR="9525"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900" b="0" i="0" u="none" strike="noStrike" dirty="0">
                          <a:solidFill>
                            <a:schemeClr val="tx1"/>
                          </a:solidFill>
                          <a:effectLst/>
                          <a:latin typeface="Calibri"/>
                        </a:rPr>
                        <a:t>MCT 5.3.2 Establish Means for Command and Control</a:t>
                      </a:r>
                    </a:p>
                  </a:txBody>
                  <a:tcPr marL="9525" marR="9525"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66726">
                <a:tc>
                  <a:txBody>
                    <a:bodyPr/>
                    <a:lstStyle/>
                    <a:p>
                      <a:pPr algn="l" rtl="0" fontAlgn="ctr"/>
                      <a:r>
                        <a:rPr lang="en-US" sz="900" b="0" i="0" u="none" strike="noStrike" dirty="0">
                          <a:solidFill>
                            <a:schemeClr val="tx1"/>
                          </a:solidFill>
                          <a:effectLst/>
                          <a:latin typeface="+mn-lt"/>
                        </a:rPr>
                        <a:t>1803 AAV Officer</a:t>
                      </a:r>
                    </a:p>
                  </a:txBody>
                  <a:tcPr marL="8001" marR="8001" marT="79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6726">
                <a:tc>
                  <a:txBody>
                    <a:bodyPr/>
                    <a:lstStyle/>
                    <a:p>
                      <a:pPr algn="l" rtl="0" fontAlgn="ctr"/>
                      <a:r>
                        <a:rPr lang="en-US" sz="900" b="0" i="0" u="none" strike="noStrike" dirty="0">
                          <a:solidFill>
                            <a:schemeClr val="tx1"/>
                          </a:solidFill>
                          <a:effectLst/>
                          <a:latin typeface="+mn-lt"/>
                        </a:rPr>
                        <a:t>2141</a:t>
                      </a:r>
                      <a:r>
                        <a:rPr lang="en-US" sz="900" b="0" i="0" u="none" strike="noStrike" baseline="0" dirty="0">
                          <a:solidFill>
                            <a:schemeClr val="tx1"/>
                          </a:solidFill>
                          <a:effectLst/>
                          <a:latin typeface="+mn-lt"/>
                        </a:rPr>
                        <a:t> Amtrac Repair/Tech</a:t>
                      </a:r>
                    </a:p>
                  </a:txBody>
                  <a:tcPr marL="8001" marR="8001" marT="79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6726">
                <a:tc>
                  <a:txBody>
                    <a:bodyPr/>
                    <a:lstStyle/>
                    <a:p>
                      <a:pPr algn="l" rtl="0" fontAlgn="ctr"/>
                      <a:r>
                        <a:rPr lang="en-US" sz="900" b="0" i="0" u="none" strike="noStrike" dirty="0">
                          <a:solidFill>
                            <a:schemeClr val="tx1"/>
                          </a:solidFill>
                          <a:effectLst/>
                          <a:latin typeface="+mn-lt"/>
                        </a:rPr>
                        <a:t>2841 Systems Repairer</a:t>
                      </a:r>
                    </a:p>
                  </a:txBody>
                  <a:tcPr marL="8001" marR="8001" marT="79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6726">
                <a:tc>
                  <a:txBody>
                    <a:bodyPr/>
                    <a:lstStyle/>
                    <a:p>
                      <a:pPr algn="l" rtl="0" fontAlgn="ctr"/>
                      <a:r>
                        <a:rPr lang="en-US" sz="900" b="0" i="0" u="none" strike="noStrike" dirty="0">
                          <a:solidFill>
                            <a:schemeClr val="tx1"/>
                          </a:solidFill>
                          <a:effectLst/>
                          <a:latin typeface="+mn-lt"/>
                        </a:rPr>
                        <a:t>0621 Field Radio Operator</a:t>
                      </a:r>
                    </a:p>
                  </a:txBody>
                  <a:tcPr marL="8001" marR="8001" marT="79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66726">
                <a:tc>
                  <a:txBody>
                    <a:bodyPr/>
                    <a:lstStyle/>
                    <a:p>
                      <a:pPr algn="l" rtl="0" fontAlgn="ctr"/>
                      <a:r>
                        <a:rPr lang="en-US" sz="900" b="0" i="0" u="none" strike="noStrike" dirty="0">
                          <a:solidFill>
                            <a:schemeClr val="tx1"/>
                          </a:solidFill>
                          <a:effectLst/>
                          <a:latin typeface="+mn-lt"/>
                        </a:rPr>
                        <a:t>0651 Cybernet  Ops</a:t>
                      </a:r>
                    </a:p>
                  </a:txBody>
                  <a:tcPr marL="8001" marR="8001" marT="79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mn-lt"/>
                      </a:endParaRP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mn-lt"/>
                      </a:endParaRP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mn-lt"/>
                      </a:endParaRP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mn-lt"/>
                      </a:endParaRP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66726">
                <a:tc>
                  <a:txBody>
                    <a:bodyPr/>
                    <a:lstStyle/>
                    <a:p>
                      <a:pPr algn="l" rtl="0" fontAlgn="ctr"/>
                      <a:r>
                        <a:rPr lang="en-US" sz="900" b="0" i="0" u="none" strike="noStrike" dirty="0">
                          <a:solidFill>
                            <a:srgbClr val="000000"/>
                          </a:solidFill>
                          <a:effectLst/>
                          <a:latin typeface="+mn-lt"/>
                        </a:rPr>
                        <a:t>8404</a:t>
                      </a:r>
                      <a:r>
                        <a:rPr lang="en-US" sz="900" b="0" i="0" u="none" strike="noStrike" baseline="0" dirty="0">
                          <a:solidFill>
                            <a:srgbClr val="000000"/>
                          </a:solidFill>
                          <a:effectLst/>
                          <a:latin typeface="+mn-lt"/>
                        </a:rPr>
                        <a:t> Corpsman</a:t>
                      </a:r>
                      <a:endParaRPr lang="en-US" sz="900" b="0" i="0" u="none" strike="noStrike" dirty="0">
                        <a:solidFill>
                          <a:srgbClr val="000000"/>
                        </a:solidFill>
                        <a:effectLst/>
                        <a:latin typeface="+mn-lt"/>
                      </a:endParaRPr>
                    </a:p>
                  </a:txBody>
                  <a:tcPr marL="8001" marR="8001" marT="79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X</a:t>
                      </a:r>
                    </a:p>
                  </a:txBody>
                  <a:tcPr marL="8001" marR="8001" marT="79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05335069"/>
              </p:ext>
            </p:extLst>
          </p:nvPr>
        </p:nvGraphicFramePr>
        <p:xfrm>
          <a:off x="4071570" y="3026283"/>
          <a:ext cx="5010785" cy="1818315"/>
        </p:xfrm>
        <a:graphic>
          <a:graphicData uri="http://schemas.openxmlformats.org/drawingml/2006/table">
            <a:tbl>
              <a:tblPr/>
              <a:tblGrid>
                <a:gridCol w="427822">
                  <a:extLst>
                    <a:ext uri="{9D8B030D-6E8A-4147-A177-3AD203B41FA5}">
                      <a16:colId xmlns:a16="http://schemas.microsoft.com/office/drawing/2014/main" val="20000"/>
                    </a:ext>
                  </a:extLst>
                </a:gridCol>
                <a:gridCol w="846576">
                  <a:extLst>
                    <a:ext uri="{9D8B030D-6E8A-4147-A177-3AD203B41FA5}">
                      <a16:colId xmlns:a16="http://schemas.microsoft.com/office/drawing/2014/main" val="20001"/>
                    </a:ext>
                  </a:extLst>
                </a:gridCol>
                <a:gridCol w="629771">
                  <a:extLst>
                    <a:ext uri="{9D8B030D-6E8A-4147-A177-3AD203B41FA5}">
                      <a16:colId xmlns:a16="http://schemas.microsoft.com/office/drawing/2014/main" val="20002"/>
                    </a:ext>
                  </a:extLst>
                </a:gridCol>
                <a:gridCol w="640818">
                  <a:extLst>
                    <a:ext uri="{9D8B030D-6E8A-4147-A177-3AD203B41FA5}">
                      <a16:colId xmlns:a16="http://schemas.microsoft.com/office/drawing/2014/main" val="20003"/>
                    </a:ext>
                  </a:extLst>
                </a:gridCol>
                <a:gridCol w="575353">
                  <a:extLst>
                    <a:ext uri="{9D8B030D-6E8A-4147-A177-3AD203B41FA5}">
                      <a16:colId xmlns:a16="http://schemas.microsoft.com/office/drawing/2014/main" val="20004"/>
                    </a:ext>
                  </a:extLst>
                </a:gridCol>
                <a:gridCol w="616450">
                  <a:extLst>
                    <a:ext uri="{9D8B030D-6E8A-4147-A177-3AD203B41FA5}">
                      <a16:colId xmlns:a16="http://schemas.microsoft.com/office/drawing/2014/main" val="20005"/>
                    </a:ext>
                  </a:extLst>
                </a:gridCol>
                <a:gridCol w="626723">
                  <a:extLst>
                    <a:ext uri="{9D8B030D-6E8A-4147-A177-3AD203B41FA5}">
                      <a16:colId xmlns:a16="http://schemas.microsoft.com/office/drawing/2014/main" val="20006"/>
                    </a:ext>
                  </a:extLst>
                </a:gridCol>
                <a:gridCol w="647272">
                  <a:extLst>
                    <a:ext uri="{9D8B030D-6E8A-4147-A177-3AD203B41FA5}">
                      <a16:colId xmlns:a16="http://schemas.microsoft.com/office/drawing/2014/main" val="20007"/>
                    </a:ext>
                  </a:extLst>
                </a:gridCol>
              </a:tblGrid>
              <a:tr h="661592">
                <a:tc>
                  <a:txBody>
                    <a:bodyPr/>
                    <a:lstStyle/>
                    <a:p>
                      <a:pPr algn="ctr" fontAlgn="ctr"/>
                      <a:r>
                        <a:rPr lang="en-US" sz="900" b="0" i="0" u="none" strike="noStrike" dirty="0">
                          <a:solidFill>
                            <a:schemeClr val="tx1"/>
                          </a:solidFill>
                          <a:effectLst/>
                          <a:latin typeface="Calibri"/>
                        </a:rPr>
                        <a:t>MEE</a:t>
                      </a:r>
                    </a:p>
                    <a:p>
                      <a:pPr algn="ctr" fontAlgn="ctr"/>
                      <a:endParaRPr lang="en-US" sz="900" b="0" i="0" u="none" strike="noStrike" dirty="0">
                        <a:solidFill>
                          <a:schemeClr val="tx1"/>
                        </a:solidFill>
                        <a:effectLst/>
                        <a:latin typeface="Calibri"/>
                      </a:endParaRPr>
                    </a:p>
                    <a:p>
                      <a:pPr algn="ctr" fontAlgn="ctr"/>
                      <a:r>
                        <a:rPr lang="en-US" sz="900" b="0" i="0" u="none" strike="noStrike" dirty="0">
                          <a:solidFill>
                            <a:schemeClr val="tx1"/>
                          </a:solidFill>
                          <a:effectLst/>
                          <a:latin typeface="Calibri"/>
                        </a:rPr>
                        <a:t>TAMCN</a:t>
                      </a:r>
                    </a:p>
                  </a:txBody>
                  <a:tcPr marL="7049" marR="7049" marT="70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en-US" sz="900" b="0" i="0" u="none" strike="noStrike" dirty="0">
                          <a:solidFill>
                            <a:schemeClr val="tx1"/>
                          </a:solidFill>
                          <a:effectLst/>
                          <a:latin typeface="Arial"/>
                        </a:rPr>
                        <a:t>NOMEN-CLATURE                                                                                                                                                                                                          </a:t>
                      </a:r>
                    </a:p>
                  </a:txBody>
                  <a:tcPr marL="7049" marR="7049" marT="70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t"/>
                      <a:r>
                        <a:rPr lang="en-US" sz="900" b="0" i="0" u="none" strike="noStrike" dirty="0">
                          <a:solidFill>
                            <a:schemeClr val="tx1"/>
                          </a:solidFill>
                          <a:effectLst/>
                          <a:latin typeface="Calibri"/>
                        </a:rPr>
                        <a:t>MCT 1.1.2 Provide Forces</a:t>
                      </a:r>
                    </a:p>
                  </a:txBody>
                  <a:tcPr marL="7049" marR="7049" marT="704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t"/>
                      <a:r>
                        <a:rPr lang="en-US" sz="900" b="0" i="0" u="none" strike="noStrike" dirty="0">
                          <a:solidFill>
                            <a:schemeClr val="tx1"/>
                          </a:solidFill>
                          <a:effectLst/>
                          <a:latin typeface="Calibri"/>
                        </a:rPr>
                        <a:t>MCT 1.4.1.1 Conduct Breaching Operations</a:t>
                      </a:r>
                    </a:p>
                  </a:txBody>
                  <a:tcPr marL="7049" marR="7049" marT="704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t"/>
                      <a:r>
                        <a:rPr lang="en-US" sz="900" b="0" i="0" u="none" strike="noStrike" dirty="0">
                          <a:solidFill>
                            <a:schemeClr val="tx1"/>
                          </a:solidFill>
                          <a:effectLst/>
                          <a:latin typeface="Calibri"/>
                        </a:rPr>
                        <a:t>MCT 1.6.1 Conduct Offensive Operations</a:t>
                      </a:r>
                    </a:p>
                  </a:txBody>
                  <a:tcPr marL="7049" marR="7049" marT="704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t"/>
                      <a:r>
                        <a:rPr lang="en-US" sz="900" b="0" i="0" u="none" strike="noStrike" dirty="0">
                          <a:solidFill>
                            <a:schemeClr val="tx1"/>
                          </a:solidFill>
                          <a:effectLst/>
                          <a:latin typeface="Calibri"/>
                        </a:rPr>
                        <a:t>MCT 1.6.4 Conduct Defensive Operations</a:t>
                      </a:r>
                    </a:p>
                  </a:txBody>
                  <a:tcPr marL="7049" marR="7049" marT="704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t"/>
                      <a:r>
                        <a:rPr lang="en-US" sz="900" b="0" i="0" u="none" strike="noStrike" dirty="0">
                          <a:solidFill>
                            <a:schemeClr val="tx1"/>
                          </a:solidFill>
                          <a:effectLst/>
                          <a:latin typeface="Calibri"/>
                        </a:rPr>
                        <a:t>MCT 1.12.1 Conduct Amphibious Operations</a:t>
                      </a:r>
                    </a:p>
                  </a:txBody>
                  <a:tcPr marL="7049" marR="7049" marT="704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t"/>
                      <a:r>
                        <a:rPr lang="en-US" sz="900" b="0" i="0" u="none" strike="noStrike" dirty="0">
                          <a:solidFill>
                            <a:schemeClr val="tx1"/>
                          </a:solidFill>
                          <a:effectLst/>
                          <a:latin typeface="Calibri"/>
                        </a:rPr>
                        <a:t>MCT 5.3.2 Establish Means to Command and Control</a:t>
                      </a:r>
                    </a:p>
                  </a:txBody>
                  <a:tcPr marL="7049" marR="7049" marT="704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0"/>
                  </a:ext>
                </a:extLst>
              </a:tr>
              <a:tr h="256969">
                <a:tc>
                  <a:txBody>
                    <a:bodyPr/>
                    <a:lstStyle/>
                    <a:p>
                      <a:pPr algn="l" fontAlgn="b"/>
                      <a:r>
                        <a:rPr lang="en-US" sz="900" b="0" i="0" u="none" strike="noStrike" dirty="0">
                          <a:solidFill>
                            <a:schemeClr val="tx1"/>
                          </a:solidFill>
                          <a:effectLst/>
                          <a:latin typeface="+mn-lt"/>
                        </a:rPr>
                        <a:t>B1315</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b="0" i="0" u="none" strike="noStrike" dirty="0">
                          <a:solidFill>
                            <a:schemeClr val="tx1"/>
                          </a:solidFill>
                          <a:effectLst/>
                          <a:latin typeface="+mn-lt"/>
                        </a:rPr>
                        <a:t>Launcher, MK-154, MOD 1</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 </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 </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 </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 </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4975">
                <a:tc>
                  <a:txBody>
                    <a:bodyPr/>
                    <a:lstStyle/>
                    <a:p>
                      <a:pPr algn="l" fontAlgn="b"/>
                      <a:r>
                        <a:rPr lang="en-US" sz="900" b="0" i="0" u="none" strike="noStrike" dirty="0">
                          <a:solidFill>
                            <a:schemeClr val="tx1"/>
                          </a:solidFill>
                          <a:effectLst/>
                          <a:latin typeface="+mn-lt"/>
                        </a:rPr>
                        <a:t>E0796</a:t>
                      </a:r>
                    </a:p>
                  </a:txBody>
                  <a:tcPr marL="7049" marR="7049" marT="70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b="0" i="0" u="none" strike="noStrike" dirty="0">
                          <a:solidFill>
                            <a:schemeClr val="tx1"/>
                          </a:solidFill>
                          <a:effectLst/>
                          <a:latin typeface="+mn-lt"/>
                        </a:rPr>
                        <a:t>AAV, C4, AAVC7A1</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 </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 </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 </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 </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2225">
                <a:tc>
                  <a:txBody>
                    <a:bodyPr/>
                    <a:lstStyle/>
                    <a:p>
                      <a:pPr algn="l" fontAlgn="b"/>
                      <a:r>
                        <a:rPr lang="en-US" sz="900" b="0" i="0" u="none" strike="noStrike" dirty="0">
                          <a:solidFill>
                            <a:schemeClr val="tx1"/>
                          </a:solidFill>
                          <a:effectLst/>
                          <a:latin typeface="+mn-lt"/>
                        </a:rPr>
                        <a:t>E0846</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b="0" i="0" u="none" strike="noStrike" dirty="0">
                          <a:solidFill>
                            <a:schemeClr val="tx1"/>
                          </a:solidFill>
                          <a:effectLst/>
                          <a:latin typeface="+mn-lt"/>
                        </a:rPr>
                        <a:t>AAV, Personnel, AAVP7A1</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2225">
                <a:tc>
                  <a:txBody>
                    <a:bodyPr/>
                    <a:lstStyle/>
                    <a:p>
                      <a:pPr algn="l" fontAlgn="b"/>
                      <a:r>
                        <a:rPr lang="en-US" sz="900" b="0" i="0" u="none" strike="noStrike" dirty="0">
                          <a:solidFill>
                            <a:schemeClr val="tx1"/>
                          </a:solidFill>
                          <a:effectLst/>
                          <a:latin typeface="+mn-lt"/>
                        </a:rPr>
                        <a:t>E0856</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900" b="0" i="0" u="none" strike="noStrike" dirty="0">
                          <a:solidFill>
                            <a:schemeClr val="tx1"/>
                          </a:solidFill>
                          <a:effectLst/>
                          <a:latin typeface="+mn-lt"/>
                        </a:rPr>
                        <a:t>AAV, Recovery, AAVR7A1</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 </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 </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 </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 </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chemeClr val="tx1"/>
                          </a:solidFill>
                          <a:effectLst/>
                          <a:latin typeface="Arial" panose="020B0604020202020204" pitchFamily="34" charset="0"/>
                          <a:cs typeface="Arial" panose="020B0604020202020204" pitchFamily="34" charset="0"/>
                        </a:rPr>
                        <a:t> </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1291365"/>
              </p:ext>
            </p:extLst>
          </p:nvPr>
        </p:nvGraphicFramePr>
        <p:xfrm>
          <a:off x="4057945" y="4411573"/>
          <a:ext cx="5010785" cy="2345558"/>
        </p:xfrm>
        <a:graphic>
          <a:graphicData uri="http://schemas.openxmlformats.org/drawingml/2006/table">
            <a:tbl>
              <a:tblPr/>
              <a:tblGrid>
                <a:gridCol w="1281266">
                  <a:extLst>
                    <a:ext uri="{9D8B030D-6E8A-4147-A177-3AD203B41FA5}">
                      <a16:colId xmlns:a16="http://schemas.microsoft.com/office/drawing/2014/main" val="20000"/>
                    </a:ext>
                  </a:extLst>
                </a:gridCol>
                <a:gridCol w="606175">
                  <a:extLst>
                    <a:ext uri="{9D8B030D-6E8A-4147-A177-3AD203B41FA5}">
                      <a16:colId xmlns:a16="http://schemas.microsoft.com/office/drawing/2014/main" val="20001"/>
                    </a:ext>
                  </a:extLst>
                </a:gridCol>
                <a:gridCol w="593897">
                  <a:extLst>
                    <a:ext uri="{9D8B030D-6E8A-4147-A177-3AD203B41FA5}">
                      <a16:colId xmlns:a16="http://schemas.microsoft.com/office/drawing/2014/main" val="20002"/>
                    </a:ext>
                  </a:extLst>
                </a:gridCol>
                <a:gridCol w="618454">
                  <a:extLst>
                    <a:ext uri="{9D8B030D-6E8A-4147-A177-3AD203B41FA5}">
                      <a16:colId xmlns:a16="http://schemas.microsoft.com/office/drawing/2014/main" val="20003"/>
                    </a:ext>
                  </a:extLst>
                </a:gridCol>
                <a:gridCol w="595901">
                  <a:extLst>
                    <a:ext uri="{9D8B030D-6E8A-4147-A177-3AD203B41FA5}">
                      <a16:colId xmlns:a16="http://schemas.microsoft.com/office/drawing/2014/main" val="20004"/>
                    </a:ext>
                  </a:extLst>
                </a:gridCol>
                <a:gridCol w="647272">
                  <a:extLst>
                    <a:ext uri="{9D8B030D-6E8A-4147-A177-3AD203B41FA5}">
                      <a16:colId xmlns:a16="http://schemas.microsoft.com/office/drawing/2014/main" val="20005"/>
                    </a:ext>
                  </a:extLst>
                </a:gridCol>
                <a:gridCol w="667820">
                  <a:extLst>
                    <a:ext uri="{9D8B030D-6E8A-4147-A177-3AD203B41FA5}">
                      <a16:colId xmlns:a16="http://schemas.microsoft.com/office/drawing/2014/main" val="20006"/>
                    </a:ext>
                  </a:extLst>
                </a:gridCol>
              </a:tblGrid>
              <a:tr h="945770">
                <a:tc>
                  <a:txBody>
                    <a:bodyPr/>
                    <a:lstStyle/>
                    <a:p>
                      <a:pPr algn="ctr" fontAlgn="ctr"/>
                      <a:r>
                        <a:rPr lang="en-US" sz="900" b="0" i="0" u="none" strike="noStrike" dirty="0">
                          <a:solidFill>
                            <a:schemeClr val="tx1"/>
                          </a:solidFill>
                          <a:effectLst/>
                          <a:latin typeface="Calibri" panose="020F0502020204030204" pitchFamily="34" charset="0"/>
                          <a:cs typeface="Calibri" panose="020F0502020204030204" pitchFamily="34" charset="0"/>
                        </a:rPr>
                        <a:t>TRAINING EVENTS                                                                                                                                                                                                          </a:t>
                      </a:r>
                    </a:p>
                  </a:txBody>
                  <a:tcPr marL="7049" marR="7049" marT="70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900" b="0" i="0" u="none" strike="noStrike" dirty="0">
                          <a:solidFill>
                            <a:schemeClr val="tx1"/>
                          </a:solidFill>
                          <a:effectLst/>
                          <a:latin typeface="Calibri" panose="020F0502020204030204" pitchFamily="34" charset="0"/>
                          <a:cs typeface="Calibri" panose="020F0502020204030204" pitchFamily="34" charset="0"/>
                        </a:rPr>
                        <a:t>MCT 1.1.2 Provide Forces</a:t>
                      </a:r>
                    </a:p>
                  </a:txBody>
                  <a:tcPr marL="7049" marR="7049" marT="704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900" b="0" i="0" u="none" strike="noStrike" dirty="0">
                          <a:solidFill>
                            <a:schemeClr val="tx1"/>
                          </a:solidFill>
                          <a:effectLst/>
                          <a:latin typeface="Calibri" panose="020F0502020204030204" pitchFamily="34" charset="0"/>
                          <a:cs typeface="Calibri" panose="020F0502020204030204" pitchFamily="34" charset="0"/>
                        </a:rPr>
                        <a:t>MCT 1.4.1.1 Conduct Breaching Operations</a:t>
                      </a:r>
                    </a:p>
                  </a:txBody>
                  <a:tcPr marL="7049" marR="7049" marT="704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900" b="0" i="0" u="none" strike="noStrike" dirty="0">
                          <a:solidFill>
                            <a:schemeClr val="tx1"/>
                          </a:solidFill>
                          <a:effectLst/>
                          <a:latin typeface="Calibri" panose="020F0502020204030204" pitchFamily="34" charset="0"/>
                          <a:cs typeface="Calibri" panose="020F0502020204030204" pitchFamily="34" charset="0"/>
                        </a:rPr>
                        <a:t>MCT 1.6.1 Conduct Offensive Operations</a:t>
                      </a:r>
                    </a:p>
                  </a:txBody>
                  <a:tcPr marL="7049" marR="7049" marT="704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900" b="0" i="0" u="none" strike="noStrike" dirty="0">
                          <a:solidFill>
                            <a:schemeClr val="tx1"/>
                          </a:solidFill>
                          <a:effectLst/>
                          <a:latin typeface="Calibri" panose="020F0502020204030204" pitchFamily="34" charset="0"/>
                          <a:cs typeface="Calibri" panose="020F0502020204030204" pitchFamily="34" charset="0"/>
                        </a:rPr>
                        <a:t>MCT 1.6.4 Conduct Defensive Operations</a:t>
                      </a:r>
                    </a:p>
                  </a:txBody>
                  <a:tcPr marL="7049" marR="7049" marT="704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900" b="0" i="0" u="none" strike="noStrike" dirty="0">
                          <a:solidFill>
                            <a:schemeClr val="tx1"/>
                          </a:solidFill>
                          <a:effectLst/>
                          <a:latin typeface="Calibri" panose="020F0502020204030204" pitchFamily="34" charset="0"/>
                          <a:cs typeface="Calibri" panose="020F0502020204030204" pitchFamily="34" charset="0"/>
                        </a:rPr>
                        <a:t>MCT 1.12.1 Conduct Amphibious Operations</a:t>
                      </a:r>
                    </a:p>
                  </a:txBody>
                  <a:tcPr marL="7049" marR="7049" marT="704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900" b="0" i="0" u="none" strike="noStrike" dirty="0">
                          <a:solidFill>
                            <a:schemeClr val="tx1"/>
                          </a:solidFill>
                          <a:effectLst/>
                          <a:latin typeface="Calibri" panose="020F0502020204030204" pitchFamily="34" charset="0"/>
                          <a:cs typeface="Calibri" panose="020F0502020204030204" pitchFamily="34" charset="0"/>
                        </a:rPr>
                        <a:t>MCT 5.3.2 Establish Means to Command and Control</a:t>
                      </a:r>
                    </a:p>
                  </a:txBody>
                  <a:tcPr marL="7049" marR="7049" marT="704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77164">
                <a:tc>
                  <a:txBody>
                    <a:bodyPr/>
                    <a:lstStyle/>
                    <a:p>
                      <a:pPr algn="l" fontAlgn="b"/>
                      <a:r>
                        <a:rPr lang="en-US" sz="900" b="0" i="0" u="none" strike="noStrike" dirty="0">
                          <a:solidFill>
                            <a:srgbClr val="000000"/>
                          </a:solidFill>
                          <a:effectLst/>
                          <a:latin typeface="Calibri" panose="020F0502020204030204" pitchFamily="34" charset="0"/>
                          <a:cs typeface="Calibri" panose="020F0502020204030204" pitchFamily="34" charset="0"/>
                        </a:rPr>
                        <a:t>AAV-CSS-7002</a:t>
                      </a:r>
                      <a:r>
                        <a:rPr lang="en-US" sz="900" b="0" i="0" u="none" strike="noStrike" baseline="0" dirty="0">
                          <a:solidFill>
                            <a:srgbClr val="000000"/>
                          </a:solidFill>
                          <a:effectLst/>
                          <a:latin typeface="Calibri" panose="020F0502020204030204" pitchFamily="34" charset="0"/>
                          <a:cs typeface="Calibri" panose="020F0502020204030204" pitchFamily="34" charset="0"/>
                        </a:rPr>
                        <a:t> Conduct Recovery and Evacuation Operations</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cs typeface="Calibri" panose="020F050202020403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cs typeface="Calibri" panose="020F050202020403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cs typeface="Calibri" panose="020F050202020403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cs typeface="Calibri" panose="020F050202020403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7164">
                <a:tc>
                  <a:txBody>
                    <a:bodyPr/>
                    <a:lstStyle/>
                    <a:p>
                      <a:pPr algn="l" fontAlgn="b"/>
                      <a:r>
                        <a:rPr lang="en-US" sz="900" b="0" i="0" u="none" strike="noStrike" dirty="0">
                          <a:solidFill>
                            <a:srgbClr val="000000"/>
                          </a:solidFill>
                          <a:effectLst/>
                          <a:latin typeface="Calibri" panose="020F0502020204030204" pitchFamily="34" charset="0"/>
                          <a:cs typeface="Calibri" panose="020F0502020204030204" pitchFamily="34" charset="0"/>
                        </a:rPr>
                        <a:t>CIED-OPS-7001 Operate in Environments with an</a:t>
                      </a:r>
                      <a:r>
                        <a:rPr lang="en-US" sz="900" b="0" i="0" u="none" strike="noStrike" baseline="0" dirty="0">
                          <a:solidFill>
                            <a:srgbClr val="000000"/>
                          </a:solidFill>
                          <a:effectLst/>
                          <a:latin typeface="Calibri" panose="020F0502020204030204" pitchFamily="34" charset="0"/>
                          <a:cs typeface="Calibri" panose="020F0502020204030204" pitchFamily="34" charset="0"/>
                        </a:rPr>
                        <a:t> IED Threat</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cs typeface="Calibri" panose="020F050202020403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cs typeface="Calibri" panose="020F050202020403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165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altLang="en-US" sz="900" dirty="0">
                          <a:latin typeface="Calibri" panose="020F0502020204030204" pitchFamily="34" charset="0"/>
                          <a:cs typeface="Calibri" panose="020F0502020204030204" pitchFamily="34" charset="0"/>
                        </a:rPr>
                        <a:t>AAV-CSS-6001- Employ Combat Trains</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cs typeface="Calibri" panose="020F050202020403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cs typeface="Calibri" panose="020F050202020403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51656">
                <a:tc>
                  <a:txBody>
                    <a:bodyPr/>
                    <a:lstStyle/>
                    <a:p>
                      <a:pPr marL="0" marR="0" lvl="0" indent="-225425" algn="l" defTabSz="914400" rtl="0" eaLnBrk="1" fontAlgn="auto" latinLnBrk="0" hangingPunct="1">
                        <a:lnSpc>
                          <a:spcPct val="100000"/>
                        </a:lnSpc>
                        <a:spcBef>
                          <a:spcPts val="0"/>
                        </a:spcBef>
                        <a:spcAft>
                          <a:spcPts val="0"/>
                        </a:spcAft>
                        <a:buClrTx/>
                        <a:buSzTx/>
                        <a:buFontTx/>
                        <a:buNone/>
                        <a:tabLst/>
                        <a:defRPr/>
                      </a:pPr>
                      <a:r>
                        <a:rPr lang="en-US" sz="900" dirty="0">
                          <a:latin typeface="Calibri" panose="020F0502020204030204" pitchFamily="34" charset="0"/>
                          <a:cs typeface="Calibri" panose="020F0502020204030204" pitchFamily="34" charset="0"/>
                        </a:rPr>
                        <a:t>AAV-CBST-5001 Support a Breach</a:t>
                      </a:r>
                      <a:endParaRPr lang="en-US" sz="900" b="0"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cs typeface="Calibri" panose="020F0502020204030204" pitchFamily="34" charset="0"/>
                        </a:rPr>
                        <a:t>X</a:t>
                      </a: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7049" marR="7049" marT="70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0" name="Picture 124" descr="C:\Users\maryroi.GOLDMAN\Desktop\LOGOS\tfsms_logo_large.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7128" y="1462728"/>
            <a:ext cx="959582" cy="8511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7128" y="2365227"/>
            <a:ext cx="945980" cy="747844"/>
          </a:xfrm>
          <a:prstGeom prst="rect">
            <a:avLst/>
          </a:prstGeom>
          <a:noFill/>
          <a:ln w="9525">
            <a:noFill/>
            <a:miter lim="800000"/>
            <a:headEnd/>
            <a:tailEnd/>
          </a:ln>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4308" r="55252" b="27178"/>
          <a:stretch/>
        </p:blipFill>
        <p:spPr>
          <a:xfrm>
            <a:off x="1337188" y="1217928"/>
            <a:ext cx="2664542" cy="3193645"/>
          </a:xfrm>
          <a:prstGeom prst="rect">
            <a:avLst/>
          </a:prstGeom>
          <a:ln w="38100">
            <a:solidFill>
              <a:srgbClr val="FF0000"/>
            </a:solidFill>
          </a:ln>
        </p:spPr>
      </p:pic>
      <p:pic>
        <p:nvPicPr>
          <p:cNvPr id="9"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9587" y="3565850"/>
            <a:ext cx="3159304" cy="2300694"/>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236012" y="1113750"/>
            <a:ext cx="2134019" cy="25420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Personnel Standards/Critical MOS</a:t>
            </a:r>
          </a:p>
        </p:txBody>
      </p:sp>
      <p:sp>
        <p:nvSpPr>
          <p:cNvPr id="14" name="Rectangle 13"/>
          <p:cNvSpPr/>
          <p:nvPr/>
        </p:nvSpPr>
        <p:spPr>
          <a:xfrm>
            <a:off x="3658891" y="2884969"/>
            <a:ext cx="1706112" cy="28262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Equipment Standards/MEE</a:t>
            </a:r>
          </a:p>
        </p:txBody>
      </p:sp>
      <p:sp>
        <p:nvSpPr>
          <p:cNvPr id="15" name="Rectangle 14"/>
          <p:cNvSpPr/>
          <p:nvPr/>
        </p:nvSpPr>
        <p:spPr>
          <a:xfrm>
            <a:off x="3677755" y="4400007"/>
            <a:ext cx="1706112" cy="28262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Training Standards</a:t>
            </a:r>
          </a:p>
        </p:txBody>
      </p:sp>
      <p:sp>
        <p:nvSpPr>
          <p:cNvPr id="16" name="Rectangle 10"/>
          <p:cNvSpPr>
            <a:spLocks noChangeArrowheads="1"/>
          </p:cNvSpPr>
          <p:nvPr/>
        </p:nvSpPr>
        <p:spPr bwMode="auto">
          <a:xfrm>
            <a:off x="181070" y="5866544"/>
            <a:ext cx="3671739" cy="506757"/>
          </a:xfrm>
          <a:prstGeom prst="rect">
            <a:avLst/>
          </a:prstGeom>
          <a:solidFill>
            <a:srgbClr val="FFFF00"/>
          </a:solidFill>
          <a:ln w="25400" algn="ctr">
            <a:solidFill>
              <a:schemeClr val="tx1"/>
            </a:solidFill>
            <a:round/>
            <a:headEnd/>
            <a:tailEnd/>
          </a:ln>
        </p:spPr>
        <p:txBody>
          <a:bodyPr wrap="none" lIns="45717" tIns="45717" rIns="91433" bIns="45717" anchor="ctr"/>
          <a:lstStyle/>
          <a:p>
            <a:pPr algn="ctr">
              <a:tabLst>
                <a:tab pos="1600200" algn="l"/>
                <a:tab pos="3543300" algn="l"/>
              </a:tabLst>
            </a:pPr>
            <a:r>
              <a:rPr lang="en-US" b="1" dirty="0"/>
              <a:t>MET/METL Review process ensures Alignments</a:t>
            </a:r>
          </a:p>
          <a:p>
            <a:pPr algn="ctr">
              <a:tabLst>
                <a:tab pos="1600200" algn="l"/>
                <a:tab pos="3543300" algn="l"/>
              </a:tabLst>
            </a:pPr>
            <a:r>
              <a:rPr lang="en-US" b="1" dirty="0"/>
              <a:t>to improve data integrity interfaced to DRRS.</a:t>
            </a:r>
          </a:p>
        </p:txBody>
      </p:sp>
      <p:sp>
        <p:nvSpPr>
          <p:cNvPr id="4" name="Footer Placeholder 3"/>
          <p:cNvSpPr>
            <a:spLocks noGrp="1"/>
          </p:cNvSpPr>
          <p:nvPr>
            <p:ph type="ftr" sz="quarter" idx="11"/>
          </p:nvPr>
        </p:nvSpPr>
        <p:spPr>
          <a:xfrm>
            <a:off x="-221090" y="6392006"/>
            <a:ext cx="2895600" cy="365125"/>
          </a:xfrm>
        </p:spPr>
        <p:txBody>
          <a:bodyPr/>
          <a:lstStyle/>
          <a:p>
            <a:r>
              <a:rPr lang="en-US">
                <a:solidFill>
                  <a:schemeClr val="tx1"/>
                </a:solidFill>
              </a:rPr>
              <a:t>MAR 2023-CUI</a:t>
            </a:r>
            <a:endParaRPr lang="en-US" dirty="0">
              <a:solidFill>
                <a:schemeClr val="tx1"/>
              </a:solidFill>
            </a:endParaRPr>
          </a:p>
        </p:txBody>
      </p:sp>
      <p:sp>
        <p:nvSpPr>
          <p:cNvPr id="17" name="Text Box 3"/>
          <p:cNvSpPr txBox="1">
            <a:spLocks noChangeArrowheads="1"/>
          </p:cNvSpPr>
          <p:nvPr/>
        </p:nvSpPr>
        <p:spPr bwMode="auto">
          <a:xfrm>
            <a:off x="1513290" y="211425"/>
            <a:ext cx="7015862" cy="769441"/>
          </a:xfrm>
          <a:prstGeom prst="rect">
            <a:avLst/>
          </a:prstGeom>
          <a:noFill/>
          <a:ln w="9525">
            <a:noFill/>
            <a:miter lim="800000"/>
            <a:headEnd/>
            <a:tailEnd/>
          </a:ln>
          <a:effectLst/>
        </p:spPr>
        <p:txBody>
          <a:bodyPr wrap="square">
            <a:spAutoFit/>
          </a:bodyPr>
          <a:lstStyle/>
          <a:p>
            <a:pPr algn="ctr">
              <a:spcBef>
                <a:spcPts val="0"/>
              </a:spcBef>
            </a:pPr>
            <a:r>
              <a:rPr lang="en-US" sz="2400" b="1" dirty="0"/>
              <a:t>MCT / MET / METL Development</a:t>
            </a:r>
          </a:p>
          <a:p>
            <a:pPr algn="ctr">
              <a:spcBef>
                <a:spcPts val="0"/>
              </a:spcBef>
            </a:pPr>
            <a:r>
              <a:rPr lang="en-US" sz="2000" b="1" dirty="0"/>
              <a:t>Mission Statement, T/O&amp;E and Training Alignments </a:t>
            </a:r>
          </a:p>
        </p:txBody>
      </p:sp>
    </p:spTree>
    <p:extLst>
      <p:ext uri="{BB962C8B-B14F-4D97-AF65-F5344CB8AC3E}">
        <p14:creationId xmlns:p14="http://schemas.microsoft.com/office/powerpoint/2010/main" val="3434957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DEC12896-C41D-40C3-8D31-E44E109A128C}" type="slidenum">
              <a:rPr lang="en-US">
                <a:solidFill>
                  <a:schemeClr val="tx1"/>
                </a:solidFill>
              </a:rPr>
              <a:pPr/>
              <a:t>21</a:t>
            </a:fld>
            <a:endParaRPr lang="en-US" dirty="0">
              <a:solidFill>
                <a:schemeClr val="tx1"/>
              </a:solidFill>
            </a:endParaRPr>
          </a:p>
        </p:txBody>
      </p:sp>
      <p:sp>
        <p:nvSpPr>
          <p:cNvPr id="20" name="Oval 12"/>
          <p:cNvSpPr>
            <a:spLocks noChangeArrowheads="1"/>
          </p:cNvSpPr>
          <p:nvPr/>
        </p:nvSpPr>
        <p:spPr bwMode="auto">
          <a:xfrm>
            <a:off x="5979994" y="2458871"/>
            <a:ext cx="987426" cy="382137"/>
          </a:xfrm>
          <a:prstGeom prst="ellipse">
            <a:avLst/>
          </a:prstGeom>
          <a:noFill/>
          <a:ln w="28575">
            <a:solidFill>
              <a:srgbClr val="FF0000"/>
            </a:solidFill>
            <a:round/>
            <a:headEnd/>
            <a:tailEnd/>
          </a:ln>
          <a:effectLst/>
        </p:spPr>
        <p:txBody>
          <a:bodyPr wrap="none" anchor="ctr"/>
          <a:lstStyle/>
          <a:p>
            <a:endParaRPr lang="en-US"/>
          </a:p>
        </p:txBody>
      </p:sp>
      <p:pic>
        <p:nvPicPr>
          <p:cNvPr id="1198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061885"/>
            <a:ext cx="5431809" cy="339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1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6972" y="2069804"/>
            <a:ext cx="6454710" cy="4034194"/>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6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51767" y="3346808"/>
            <a:ext cx="6379755" cy="3526972"/>
          </a:xfrm>
          <a:prstGeom prst="rect">
            <a:avLst/>
          </a:prstGeom>
          <a:noFill/>
          <a:ln w="9525">
            <a:solidFill>
              <a:schemeClr val="tx1"/>
            </a:solidFill>
            <a:miter lim="800000"/>
            <a:headEnd/>
            <a:tailEnd/>
          </a:ln>
        </p:spPr>
      </p:pic>
      <p:sp>
        <p:nvSpPr>
          <p:cNvPr id="2" name="Oval 1"/>
          <p:cNvSpPr/>
          <p:nvPr/>
        </p:nvSpPr>
        <p:spPr>
          <a:xfrm>
            <a:off x="185057" y="1233488"/>
            <a:ext cx="1811576" cy="4429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utoShape 13"/>
          <p:cNvSpPr>
            <a:spLocks noChangeArrowheads="1"/>
          </p:cNvSpPr>
          <p:nvPr/>
        </p:nvSpPr>
        <p:spPr bwMode="auto">
          <a:xfrm rot="10800000">
            <a:off x="1996633" y="1454944"/>
            <a:ext cx="3817433" cy="221456"/>
          </a:xfrm>
          <a:prstGeom prst="rightArrow">
            <a:avLst>
              <a:gd name="adj1" fmla="val 50000"/>
              <a:gd name="adj2" fmla="val 313911"/>
            </a:avLst>
          </a:prstGeom>
          <a:solidFill>
            <a:srgbClr val="FF0000"/>
          </a:solidFill>
          <a:ln w="9525">
            <a:solidFill>
              <a:schemeClr val="tx1"/>
            </a:solidFill>
            <a:miter lim="800000"/>
            <a:headEnd/>
            <a:tailEnd/>
          </a:ln>
          <a:effectLst/>
        </p:spPr>
        <p:txBody>
          <a:bodyPr wrap="none" anchor="ctr"/>
          <a:lstStyle/>
          <a:p>
            <a:endParaRPr lang="en-US"/>
          </a:p>
        </p:txBody>
      </p:sp>
      <p:sp>
        <p:nvSpPr>
          <p:cNvPr id="23" name="Oval 12"/>
          <p:cNvSpPr>
            <a:spLocks noChangeArrowheads="1"/>
          </p:cNvSpPr>
          <p:nvPr/>
        </p:nvSpPr>
        <p:spPr bwMode="auto">
          <a:xfrm>
            <a:off x="1603757" y="2745737"/>
            <a:ext cx="785751" cy="569001"/>
          </a:xfrm>
          <a:prstGeom prst="ellipse">
            <a:avLst/>
          </a:prstGeom>
          <a:noFill/>
          <a:ln w="28575">
            <a:solidFill>
              <a:srgbClr val="FF0000"/>
            </a:solidFill>
            <a:round/>
            <a:headEnd/>
            <a:tailEnd/>
          </a:ln>
          <a:effectLst/>
        </p:spPr>
        <p:txBody>
          <a:bodyPr wrap="none" anchor="ctr"/>
          <a:lstStyle/>
          <a:p>
            <a:endParaRPr lang="en-US"/>
          </a:p>
        </p:txBody>
      </p:sp>
      <p:sp>
        <p:nvSpPr>
          <p:cNvPr id="25" name="AutoShape 13"/>
          <p:cNvSpPr>
            <a:spLocks noChangeArrowheads="1"/>
          </p:cNvSpPr>
          <p:nvPr/>
        </p:nvSpPr>
        <p:spPr bwMode="auto">
          <a:xfrm rot="10800000">
            <a:off x="2383971" y="2841006"/>
            <a:ext cx="5045529" cy="202816"/>
          </a:xfrm>
          <a:prstGeom prst="rightArrow">
            <a:avLst>
              <a:gd name="adj1" fmla="val 50000"/>
              <a:gd name="adj2" fmla="val 313911"/>
            </a:avLst>
          </a:prstGeom>
          <a:solidFill>
            <a:srgbClr val="FF0000"/>
          </a:solidFill>
          <a:ln w="9525">
            <a:solidFill>
              <a:schemeClr val="tx1"/>
            </a:solidFill>
            <a:miter lim="800000"/>
            <a:headEnd/>
            <a:tailEnd/>
          </a:ln>
          <a:effectLst/>
        </p:spPr>
        <p:txBody>
          <a:bodyPr wrap="none" anchor="ctr"/>
          <a:lstStyle/>
          <a:p>
            <a:endParaRPr lang="en-US"/>
          </a:p>
        </p:txBody>
      </p:sp>
      <p:sp>
        <p:nvSpPr>
          <p:cNvPr id="27" name="Text 6"/>
          <p:cNvSpPr txBox="1">
            <a:spLocks noChangeArrowheads="1"/>
          </p:cNvSpPr>
          <p:nvPr/>
        </p:nvSpPr>
        <p:spPr bwMode="auto">
          <a:xfrm>
            <a:off x="5874617" y="1314365"/>
            <a:ext cx="1198180" cy="504910"/>
          </a:xfrm>
          <a:prstGeom prst="rect">
            <a:avLst/>
          </a:prstGeom>
          <a:solidFill>
            <a:srgbClr val="FFFF00"/>
          </a:solidFill>
          <a:ln w="9525">
            <a:solidFill>
              <a:srgbClr val="000000"/>
            </a:solidFill>
            <a:miter lim="800000"/>
            <a:headEnd/>
            <a:tailEnd/>
          </a:ln>
        </p:spPr>
        <p:txBody>
          <a:bodyPr/>
          <a:lstStyle/>
          <a:p>
            <a:pPr algn="ctr" eaLnBrk="1" hangingPunct="1">
              <a:spcBef>
                <a:spcPct val="50000"/>
              </a:spcBef>
            </a:pPr>
            <a:r>
              <a:rPr lang="en-US" sz="1200" b="1" dirty="0">
                <a:solidFill>
                  <a:srgbClr val="1C1C1C"/>
                </a:solidFill>
              </a:rPr>
              <a:t>MY MODULES</a:t>
            </a:r>
          </a:p>
        </p:txBody>
      </p:sp>
      <p:sp>
        <p:nvSpPr>
          <p:cNvPr id="28" name="Text 6"/>
          <p:cNvSpPr txBox="1">
            <a:spLocks noChangeArrowheads="1"/>
          </p:cNvSpPr>
          <p:nvPr/>
        </p:nvSpPr>
        <p:spPr bwMode="auto">
          <a:xfrm>
            <a:off x="7671682" y="2671526"/>
            <a:ext cx="1327307" cy="461910"/>
          </a:xfrm>
          <a:prstGeom prst="rect">
            <a:avLst/>
          </a:prstGeom>
          <a:solidFill>
            <a:srgbClr val="FFFF00"/>
          </a:solidFill>
          <a:ln w="9525">
            <a:solidFill>
              <a:srgbClr val="000000"/>
            </a:solidFill>
            <a:miter lim="800000"/>
            <a:headEnd/>
            <a:tailEnd/>
          </a:ln>
        </p:spPr>
        <p:txBody>
          <a:bodyPr/>
          <a:lstStyle/>
          <a:p>
            <a:pPr algn="ctr" eaLnBrk="1" hangingPunct="1">
              <a:spcBef>
                <a:spcPts val="0"/>
              </a:spcBef>
            </a:pPr>
            <a:r>
              <a:rPr lang="en-US" sz="1200" b="1" dirty="0">
                <a:solidFill>
                  <a:srgbClr val="1C1C1C"/>
                </a:solidFill>
              </a:rPr>
              <a:t>TM</a:t>
            </a:r>
          </a:p>
          <a:p>
            <a:pPr algn="ctr" eaLnBrk="1" hangingPunct="1">
              <a:spcBef>
                <a:spcPts val="0"/>
              </a:spcBef>
            </a:pPr>
            <a:r>
              <a:rPr lang="en-US" sz="1200" b="1" dirty="0">
                <a:solidFill>
                  <a:srgbClr val="1C1C1C"/>
                </a:solidFill>
              </a:rPr>
              <a:t>TASK MASTER</a:t>
            </a:r>
          </a:p>
        </p:txBody>
      </p:sp>
      <p:sp>
        <p:nvSpPr>
          <p:cNvPr id="22" name="Rectangle 2"/>
          <p:cNvSpPr txBox="1">
            <a:spLocks noChangeArrowheads="1"/>
          </p:cNvSpPr>
          <p:nvPr/>
        </p:nvSpPr>
        <p:spPr>
          <a:xfrm>
            <a:off x="1357810" y="36511"/>
            <a:ext cx="7095074" cy="10618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Arial" charset="0"/>
                <a:cs typeface="Times New Roman" pitchFamily="18" charset="0"/>
              </a:rPr>
              <a:t>MCTIMS Task Master </a:t>
            </a:r>
          </a:p>
          <a:p>
            <a:r>
              <a:rPr lang="en-US" sz="2800" b="1" dirty="0">
                <a:latin typeface="Arial" charset="0"/>
                <a:cs typeface="Times New Roman" pitchFamily="18" charset="0"/>
              </a:rPr>
              <a:t>ADS for MCTL / METs / METLs</a:t>
            </a:r>
          </a:p>
        </p:txBody>
      </p:sp>
      <p:pic>
        <p:nvPicPr>
          <p:cNvPr id="17" name="Picture 1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38904" y="32204"/>
            <a:ext cx="1477925" cy="1379325"/>
          </a:xfrm>
          <a:prstGeom prst="rect">
            <a:avLst/>
          </a:prstGeom>
          <a:noFill/>
          <a:ln w="9525">
            <a:noFill/>
            <a:miter lim="800000"/>
            <a:headEnd/>
            <a:tailEnd/>
          </a:ln>
        </p:spPr>
      </p:pic>
      <p:sp>
        <p:nvSpPr>
          <p:cNvPr id="24" name="Slide Number Placeholder 3"/>
          <p:cNvSpPr txBox="1">
            <a:spLocks/>
          </p:cNvSpPr>
          <p:nvPr/>
        </p:nvSpPr>
        <p:spPr>
          <a:xfrm>
            <a:off x="6705600" y="63162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mn-ea"/>
                <a:cs typeface="+mn-cs"/>
              </a:defRPr>
            </a:lvl1pPr>
            <a:lvl2pPr marL="457200" algn="l" rtl="0" eaLnBrk="0" fontAlgn="base" hangingPunct="0">
              <a:spcBef>
                <a:spcPct val="0"/>
              </a:spcBef>
              <a:spcAft>
                <a:spcPct val="0"/>
              </a:spcAft>
              <a:defRPr sz="1000" kern="1200">
                <a:solidFill>
                  <a:schemeClr val="tx1"/>
                </a:solidFill>
                <a:latin typeface="Arial" charset="0"/>
                <a:ea typeface="+mn-ea"/>
                <a:cs typeface="+mn-cs"/>
              </a:defRPr>
            </a:lvl2pPr>
            <a:lvl3pPr marL="914400" algn="l" rtl="0" eaLnBrk="0" fontAlgn="base" hangingPunct="0">
              <a:spcBef>
                <a:spcPct val="0"/>
              </a:spcBef>
              <a:spcAft>
                <a:spcPct val="0"/>
              </a:spcAft>
              <a:defRPr sz="1000" kern="1200">
                <a:solidFill>
                  <a:schemeClr val="tx1"/>
                </a:solidFill>
                <a:latin typeface="Arial" charset="0"/>
                <a:ea typeface="+mn-ea"/>
                <a:cs typeface="+mn-cs"/>
              </a:defRPr>
            </a:lvl3pPr>
            <a:lvl4pPr marL="1371600" algn="l" rtl="0" eaLnBrk="0" fontAlgn="base" hangingPunct="0">
              <a:spcBef>
                <a:spcPct val="0"/>
              </a:spcBef>
              <a:spcAft>
                <a:spcPct val="0"/>
              </a:spcAft>
              <a:defRPr sz="1000" kern="1200">
                <a:solidFill>
                  <a:schemeClr val="tx1"/>
                </a:solidFill>
                <a:latin typeface="Arial" charset="0"/>
                <a:ea typeface="+mn-ea"/>
                <a:cs typeface="+mn-cs"/>
              </a:defRPr>
            </a:lvl4pPr>
            <a:lvl5pPr marL="1828800" algn="l" rtl="0" eaLnBrk="0" fontAlgn="base" hangingPunct="0">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fld id="{57D7F152-42F7-4C0B-ACE2-8696607C202E}" type="slidenum">
              <a:rPr lang="en-US" smtClean="0">
                <a:solidFill>
                  <a:schemeClr val="tx1"/>
                </a:solidFill>
              </a:rPr>
              <a:pPr/>
              <a:t>21</a:t>
            </a:fld>
            <a:endParaRPr lang="en-US" dirty="0">
              <a:solidFill>
                <a:schemeClr val="tx1"/>
              </a:solidFill>
            </a:endParaRPr>
          </a:p>
        </p:txBody>
      </p:sp>
      <p:sp>
        <p:nvSpPr>
          <p:cNvPr id="3" name="Footer Placeholder 2"/>
          <p:cNvSpPr>
            <a:spLocks noGrp="1"/>
          </p:cNvSpPr>
          <p:nvPr>
            <p:ph type="ftr" sz="quarter" idx="11"/>
          </p:nvPr>
        </p:nvSpPr>
        <p:spPr>
          <a:xfrm>
            <a:off x="117479" y="6384990"/>
            <a:ext cx="2895600" cy="365125"/>
          </a:xfrm>
        </p:spPr>
        <p:txBody>
          <a:bodyPr/>
          <a:lstStyle/>
          <a:p>
            <a:r>
              <a:rPr lang="en-US">
                <a:solidFill>
                  <a:schemeClr val="tx1"/>
                </a:solidFill>
              </a:rPr>
              <a:t>MAR 2023-CUI</a:t>
            </a:r>
            <a:endParaRPr lang="en-US" dirty="0">
              <a:solidFill>
                <a:schemeClr val="tx1"/>
              </a:solidFill>
            </a:endParaRPr>
          </a:p>
        </p:txBody>
      </p:sp>
      <p:pic>
        <p:nvPicPr>
          <p:cNvPr id="5" name="Picture 4"/>
          <p:cNvPicPr>
            <a:picLocks noChangeAspect="1"/>
          </p:cNvPicPr>
          <p:nvPr/>
        </p:nvPicPr>
        <p:blipFill>
          <a:blip r:embed="rId7"/>
          <a:stretch>
            <a:fillRect/>
          </a:stretch>
        </p:blipFill>
        <p:spPr>
          <a:xfrm>
            <a:off x="2751767" y="3904638"/>
            <a:ext cx="6385534" cy="2994676"/>
          </a:xfrm>
          <a:prstGeom prst="rect">
            <a:avLst/>
          </a:prstGeom>
        </p:spPr>
      </p:pic>
      <p:sp>
        <p:nvSpPr>
          <p:cNvPr id="29" name="Oval 28"/>
          <p:cNvSpPr/>
          <p:nvPr/>
        </p:nvSpPr>
        <p:spPr>
          <a:xfrm>
            <a:off x="6886505" y="4319184"/>
            <a:ext cx="1811576" cy="23426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185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7D7F152-42F7-4C0B-ACE2-8696607C202E}" type="slidenum">
              <a:rPr lang="en-US" smtClean="0">
                <a:solidFill>
                  <a:schemeClr val="tx1"/>
                </a:solidFill>
              </a:rPr>
              <a:pPr/>
              <a:t>22</a:t>
            </a:fld>
            <a:endParaRPr lang="en-US" dirty="0">
              <a:solidFill>
                <a:schemeClr val="tx1"/>
              </a:solidFill>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84" y="1445091"/>
            <a:ext cx="8878516" cy="4598126"/>
          </a:xfrm>
          <a:prstGeom prst="rect">
            <a:avLst/>
          </a:prstGeom>
          <a:ln w="34925">
            <a:solidFill>
              <a:schemeClr val="tx1"/>
            </a:solidFill>
          </a:ln>
        </p:spPr>
      </p:pic>
      <p:sp>
        <p:nvSpPr>
          <p:cNvPr id="5" name="Rectangle 2"/>
          <p:cNvSpPr txBox="1">
            <a:spLocks noChangeArrowheads="1"/>
          </p:cNvSpPr>
          <p:nvPr/>
        </p:nvSpPr>
        <p:spPr>
          <a:xfrm>
            <a:off x="1357810" y="36511"/>
            <a:ext cx="7095074" cy="10618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Arial" charset="0"/>
                <a:cs typeface="Times New Roman" pitchFamily="18" charset="0"/>
              </a:rPr>
              <a:t>MCTIMS Task Master </a:t>
            </a:r>
          </a:p>
          <a:p>
            <a:r>
              <a:rPr lang="en-US" sz="2400" b="1" dirty="0">
                <a:latin typeface="Arial" charset="0"/>
                <a:cs typeface="Times New Roman" pitchFamily="18" charset="0"/>
              </a:rPr>
              <a:t>Marine Corps Task List</a:t>
            </a:r>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8904" y="32204"/>
            <a:ext cx="1477925" cy="1379325"/>
          </a:xfrm>
          <a:prstGeom prst="rect">
            <a:avLst/>
          </a:prstGeom>
          <a:noFill/>
          <a:ln w="9525">
            <a:noFill/>
            <a:miter lim="800000"/>
            <a:headEnd/>
            <a:tailEnd/>
          </a:ln>
        </p:spPr>
      </p:pic>
      <p:sp>
        <p:nvSpPr>
          <p:cNvPr id="7" name="AutoShape 13"/>
          <p:cNvSpPr>
            <a:spLocks noChangeArrowheads="1"/>
          </p:cNvSpPr>
          <p:nvPr/>
        </p:nvSpPr>
        <p:spPr bwMode="auto">
          <a:xfrm>
            <a:off x="2726131" y="3841478"/>
            <a:ext cx="1200916" cy="116140"/>
          </a:xfrm>
          <a:prstGeom prst="rightArrow">
            <a:avLst>
              <a:gd name="adj1" fmla="val 50000"/>
              <a:gd name="adj2" fmla="val 313911"/>
            </a:avLst>
          </a:prstGeom>
          <a:solidFill>
            <a:srgbClr val="FF0000"/>
          </a:solidFill>
          <a:ln w="9525">
            <a:solidFill>
              <a:schemeClr val="tx1"/>
            </a:solidFill>
            <a:miter lim="800000"/>
            <a:headEnd/>
            <a:tailEnd/>
          </a:ln>
          <a:effectLst/>
        </p:spPr>
        <p:txBody>
          <a:bodyPr wrap="none" anchor="ctr"/>
          <a:lstStyle/>
          <a:p>
            <a:endParaRPr lang="en-US"/>
          </a:p>
        </p:txBody>
      </p:sp>
      <p:sp>
        <p:nvSpPr>
          <p:cNvPr id="2" name="Footer Placeholder 1"/>
          <p:cNvSpPr>
            <a:spLocks noGrp="1"/>
          </p:cNvSpPr>
          <p:nvPr>
            <p:ph type="ftr" sz="quarter" idx="11"/>
          </p:nvPr>
        </p:nvSpPr>
        <p:spPr>
          <a:xfrm>
            <a:off x="265484" y="6336449"/>
            <a:ext cx="2895600" cy="365125"/>
          </a:xfrm>
        </p:spPr>
        <p:txBody>
          <a:bodyPr/>
          <a:lstStyle/>
          <a:p>
            <a:r>
              <a:rPr lang="en-US">
                <a:solidFill>
                  <a:schemeClr val="tx1"/>
                </a:solidFill>
              </a:rPr>
              <a:t>MAR 2023-CUI</a:t>
            </a:r>
            <a:endParaRPr lang="en-US" dirty="0">
              <a:solidFill>
                <a:schemeClr val="tx1"/>
              </a:solidFill>
            </a:endParaRPr>
          </a:p>
        </p:txBody>
      </p:sp>
    </p:spTree>
    <p:extLst>
      <p:ext uri="{BB962C8B-B14F-4D97-AF65-F5344CB8AC3E}">
        <p14:creationId xmlns:p14="http://schemas.microsoft.com/office/powerpoint/2010/main" val="1582032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38904" y="10938"/>
            <a:ext cx="1477925" cy="1379325"/>
          </a:xfrm>
          <a:prstGeom prst="rect">
            <a:avLst/>
          </a:prstGeom>
          <a:noFill/>
          <a:ln w="9525">
            <a:noFill/>
            <a:miter lim="800000"/>
            <a:headEnd/>
            <a:tailEnd/>
          </a:ln>
        </p:spPr>
      </p:pic>
      <p:sp>
        <p:nvSpPr>
          <p:cNvPr id="3" name="Slide Number Placeholder 2"/>
          <p:cNvSpPr>
            <a:spLocks noGrp="1"/>
          </p:cNvSpPr>
          <p:nvPr>
            <p:ph type="sldNum" sz="quarter" idx="12"/>
          </p:nvPr>
        </p:nvSpPr>
        <p:spPr>
          <a:xfrm>
            <a:off x="6774873" y="6387415"/>
            <a:ext cx="2133600" cy="365125"/>
          </a:xfrm>
        </p:spPr>
        <p:txBody>
          <a:bodyPr/>
          <a:lstStyle/>
          <a:p>
            <a:fld id="{57D7F152-42F7-4C0B-ACE2-8696607C202E}" type="slidenum">
              <a:rPr lang="en-US" smtClean="0">
                <a:solidFill>
                  <a:schemeClr val="tx1"/>
                </a:solidFill>
              </a:rPr>
              <a:pPr/>
              <a:t>23</a:t>
            </a:fld>
            <a:endParaRPr lang="en-US" dirty="0">
              <a:solidFill>
                <a:schemeClr val="tx1"/>
              </a:solidFill>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1114425"/>
            <a:ext cx="7743825" cy="5105400"/>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29068" y="2102487"/>
            <a:ext cx="4408875" cy="4030579"/>
          </a:xfrm>
          <a:prstGeom prst="rect">
            <a:avLst/>
          </a:prstGeom>
          <a:ln w="38100">
            <a:solidFill>
              <a:srgbClr val="FF0000"/>
            </a:solidFill>
          </a:ln>
        </p:spPr>
      </p:pic>
      <p:sp>
        <p:nvSpPr>
          <p:cNvPr id="6" name="AutoShape 13"/>
          <p:cNvSpPr>
            <a:spLocks noChangeArrowheads="1"/>
          </p:cNvSpPr>
          <p:nvPr/>
        </p:nvSpPr>
        <p:spPr bwMode="auto">
          <a:xfrm>
            <a:off x="2726131" y="3841478"/>
            <a:ext cx="1200916" cy="116140"/>
          </a:xfrm>
          <a:prstGeom prst="rightArrow">
            <a:avLst>
              <a:gd name="adj1" fmla="val 50000"/>
              <a:gd name="adj2" fmla="val 313911"/>
            </a:avLst>
          </a:prstGeom>
          <a:solidFill>
            <a:srgbClr val="FF0000"/>
          </a:solidFill>
          <a:ln w="9525">
            <a:solidFill>
              <a:schemeClr val="tx1"/>
            </a:solidFill>
            <a:miter lim="800000"/>
            <a:headEnd/>
            <a:tailEnd/>
          </a:ln>
          <a:effectLst/>
        </p:spPr>
        <p:txBody>
          <a:bodyPr wrap="none" anchor="ctr"/>
          <a:lstStyle/>
          <a:p>
            <a:endParaRPr lang="en-US"/>
          </a:p>
        </p:txBody>
      </p:sp>
      <p:sp>
        <p:nvSpPr>
          <p:cNvPr id="7" name="Rectangle 2"/>
          <p:cNvSpPr txBox="1">
            <a:spLocks noChangeArrowheads="1"/>
          </p:cNvSpPr>
          <p:nvPr/>
        </p:nvSpPr>
        <p:spPr>
          <a:xfrm>
            <a:off x="595422" y="21265"/>
            <a:ext cx="7942521" cy="11144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Arial" charset="0"/>
                <a:cs typeface="Times New Roman" pitchFamily="18" charset="0"/>
              </a:rPr>
              <a:t>MCTIMS Task Master</a:t>
            </a:r>
          </a:p>
          <a:p>
            <a:r>
              <a:rPr lang="en-US" sz="2400" b="1" dirty="0">
                <a:latin typeface="Arial" charset="0"/>
                <a:cs typeface="Times New Roman" pitchFamily="18" charset="0"/>
              </a:rPr>
              <a:t>Task Sets/METLs / Community Reports</a:t>
            </a:r>
          </a:p>
        </p:txBody>
      </p:sp>
      <p:sp>
        <p:nvSpPr>
          <p:cNvPr id="2" name="Footer Placeholder 1"/>
          <p:cNvSpPr>
            <a:spLocks noGrp="1"/>
          </p:cNvSpPr>
          <p:nvPr>
            <p:ph type="ftr" sz="quarter" idx="11"/>
          </p:nvPr>
        </p:nvSpPr>
        <p:spPr>
          <a:xfrm>
            <a:off x="206188" y="6298281"/>
            <a:ext cx="2895600" cy="365125"/>
          </a:xfrm>
        </p:spPr>
        <p:txBody>
          <a:bodyPr/>
          <a:lstStyle/>
          <a:p>
            <a:r>
              <a:rPr lang="en-US">
                <a:solidFill>
                  <a:schemeClr val="tx1"/>
                </a:solidFill>
              </a:rPr>
              <a:t>MAR 2023-CUI</a:t>
            </a:r>
            <a:endParaRPr lang="en-US" dirty="0">
              <a:solidFill>
                <a:schemeClr val="tx1"/>
              </a:solidFill>
            </a:endParaRPr>
          </a:p>
        </p:txBody>
      </p:sp>
    </p:spTree>
    <p:extLst>
      <p:ext uri="{BB962C8B-B14F-4D97-AF65-F5344CB8AC3E}">
        <p14:creationId xmlns:p14="http://schemas.microsoft.com/office/powerpoint/2010/main" val="3229419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138C1C1-099F-FD3F-1FDD-3CD2B3C08CEF}"/>
              </a:ext>
            </a:extLst>
          </p:cNvPr>
          <p:cNvSpPr>
            <a:spLocks noGrp="1"/>
          </p:cNvSpPr>
          <p:nvPr>
            <p:ph type="ftr" sz="quarter" idx="11"/>
          </p:nvPr>
        </p:nvSpPr>
        <p:spPr>
          <a:xfrm>
            <a:off x="0" y="6356350"/>
            <a:ext cx="2895600" cy="365125"/>
          </a:xfrm>
        </p:spPr>
        <p:txBody>
          <a:bodyPr/>
          <a:lstStyle/>
          <a:p>
            <a:r>
              <a:rPr lang="en-US">
                <a:solidFill>
                  <a:schemeClr val="tx1"/>
                </a:solidFill>
              </a:rPr>
              <a:t>MAR 2023-CUI</a:t>
            </a:r>
            <a:endParaRPr lang="en-US" dirty="0">
              <a:solidFill>
                <a:schemeClr val="tx1"/>
              </a:solidFill>
            </a:endParaRPr>
          </a:p>
        </p:txBody>
      </p:sp>
      <p:sp>
        <p:nvSpPr>
          <p:cNvPr id="3" name="Slide Number Placeholder 2">
            <a:extLst>
              <a:ext uri="{FF2B5EF4-FFF2-40B4-BE49-F238E27FC236}">
                <a16:creationId xmlns:a16="http://schemas.microsoft.com/office/drawing/2014/main" id="{93E2BB4F-D068-380D-F13C-80C9955D9838}"/>
              </a:ext>
            </a:extLst>
          </p:cNvPr>
          <p:cNvSpPr>
            <a:spLocks noGrp="1"/>
          </p:cNvSpPr>
          <p:nvPr>
            <p:ph type="sldNum" sz="quarter" idx="12"/>
          </p:nvPr>
        </p:nvSpPr>
        <p:spPr/>
        <p:txBody>
          <a:bodyPr/>
          <a:lstStyle/>
          <a:p>
            <a:fld id="{57D7F152-42F7-4C0B-ACE2-8696607C202E}" type="slidenum">
              <a:rPr lang="en-US" smtClean="0"/>
              <a:pPr/>
              <a:t>24</a:t>
            </a:fld>
            <a:endParaRPr lang="en-US" dirty="0"/>
          </a:p>
        </p:txBody>
      </p:sp>
      <p:pic>
        <p:nvPicPr>
          <p:cNvPr id="5" name="Picture 4">
            <a:extLst>
              <a:ext uri="{FF2B5EF4-FFF2-40B4-BE49-F238E27FC236}">
                <a16:creationId xmlns:a16="http://schemas.microsoft.com/office/drawing/2014/main" id="{EFBED6C4-1355-E8F1-C38D-6B13B834B6DF}"/>
              </a:ext>
            </a:extLst>
          </p:cNvPr>
          <p:cNvPicPr>
            <a:picLocks noChangeAspect="1"/>
          </p:cNvPicPr>
          <p:nvPr/>
        </p:nvPicPr>
        <p:blipFill rotWithShape="1">
          <a:blip r:embed="rId2"/>
          <a:srcRect l="16377" t="22872" r="64793" b="15311"/>
          <a:stretch/>
        </p:blipFill>
        <p:spPr>
          <a:xfrm>
            <a:off x="470018" y="1529697"/>
            <a:ext cx="3179037" cy="4170348"/>
          </a:xfrm>
          <a:prstGeom prst="rect">
            <a:avLst/>
          </a:prstGeom>
          <a:ln w="19050">
            <a:solidFill>
              <a:schemeClr val="tx1"/>
            </a:solidFill>
          </a:ln>
        </p:spPr>
      </p:pic>
      <p:pic>
        <p:nvPicPr>
          <p:cNvPr id="7" name="Picture 6">
            <a:extLst>
              <a:ext uri="{FF2B5EF4-FFF2-40B4-BE49-F238E27FC236}">
                <a16:creationId xmlns:a16="http://schemas.microsoft.com/office/drawing/2014/main" id="{D32D25EF-36F0-EDA2-F279-EED880F32528}"/>
              </a:ext>
            </a:extLst>
          </p:cNvPr>
          <p:cNvPicPr>
            <a:picLocks noChangeAspect="1"/>
          </p:cNvPicPr>
          <p:nvPr/>
        </p:nvPicPr>
        <p:blipFill rotWithShape="1">
          <a:blip r:embed="rId3"/>
          <a:srcRect l="14953" t="21368" r="65234" b="10660"/>
          <a:stretch/>
        </p:blipFill>
        <p:spPr>
          <a:xfrm>
            <a:off x="3235295" y="2221906"/>
            <a:ext cx="2784505" cy="3794333"/>
          </a:xfrm>
          <a:prstGeom prst="rect">
            <a:avLst/>
          </a:prstGeom>
          <a:ln w="19050">
            <a:solidFill>
              <a:schemeClr val="tx1"/>
            </a:solidFill>
          </a:ln>
        </p:spPr>
      </p:pic>
      <p:pic>
        <p:nvPicPr>
          <p:cNvPr id="9" name="Picture 8">
            <a:extLst>
              <a:ext uri="{FF2B5EF4-FFF2-40B4-BE49-F238E27FC236}">
                <a16:creationId xmlns:a16="http://schemas.microsoft.com/office/drawing/2014/main" id="{BA73CCE1-B10A-36F1-2BEF-8E77FCFD07B8}"/>
              </a:ext>
            </a:extLst>
          </p:cNvPr>
          <p:cNvPicPr>
            <a:picLocks noChangeAspect="1"/>
          </p:cNvPicPr>
          <p:nvPr/>
        </p:nvPicPr>
        <p:blipFill rotWithShape="1">
          <a:blip r:embed="rId4"/>
          <a:srcRect l="15981" t="19816" r="66729" b="32696"/>
          <a:stretch/>
        </p:blipFill>
        <p:spPr>
          <a:xfrm>
            <a:off x="5907992" y="2888479"/>
            <a:ext cx="2895600" cy="3384133"/>
          </a:xfrm>
          <a:prstGeom prst="rect">
            <a:avLst/>
          </a:prstGeom>
          <a:ln w="19050">
            <a:solidFill>
              <a:schemeClr val="tx1"/>
            </a:solidFill>
          </a:ln>
        </p:spPr>
      </p:pic>
      <p:sp>
        <p:nvSpPr>
          <p:cNvPr id="10" name="Rectangle 2">
            <a:extLst>
              <a:ext uri="{FF2B5EF4-FFF2-40B4-BE49-F238E27FC236}">
                <a16:creationId xmlns:a16="http://schemas.microsoft.com/office/drawing/2014/main" id="{916D6D94-6DD4-4726-9CE1-DC20BE81CE99}"/>
              </a:ext>
            </a:extLst>
          </p:cNvPr>
          <p:cNvSpPr txBox="1">
            <a:spLocks noChangeArrowheads="1"/>
          </p:cNvSpPr>
          <p:nvPr/>
        </p:nvSpPr>
        <p:spPr>
          <a:xfrm>
            <a:off x="1475489" y="-104775"/>
            <a:ext cx="7211311" cy="1619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Arial" charset="0"/>
                <a:cs typeface="Times New Roman" pitchFamily="18" charset="0"/>
              </a:rPr>
              <a:t>METL Reports</a:t>
            </a:r>
          </a:p>
          <a:p>
            <a:r>
              <a:rPr lang="en-US" sz="2000" b="1" dirty="0">
                <a:latin typeface="Arial" charset="0"/>
                <a:cs typeface="Times New Roman" pitchFamily="18" charset="0"/>
              </a:rPr>
              <a:t>Org UIC, METL</a:t>
            </a:r>
          </a:p>
          <a:p>
            <a:r>
              <a:rPr lang="en-US" sz="2000" b="1" dirty="0">
                <a:latin typeface="Arial" charset="0"/>
                <a:cs typeface="Times New Roman" pitchFamily="18" charset="0"/>
              </a:rPr>
              <a:t>MET Summary:  Baseline Capability Statement, Personnel, Equipment, Training and Output</a:t>
            </a:r>
          </a:p>
        </p:txBody>
      </p:sp>
      <p:sp>
        <p:nvSpPr>
          <p:cNvPr id="11" name="Oval 10">
            <a:extLst>
              <a:ext uri="{FF2B5EF4-FFF2-40B4-BE49-F238E27FC236}">
                <a16:creationId xmlns:a16="http://schemas.microsoft.com/office/drawing/2014/main" id="{C085494C-D114-9B7E-B22D-2A4FD1A6A0A7}"/>
              </a:ext>
            </a:extLst>
          </p:cNvPr>
          <p:cNvSpPr/>
          <p:nvPr/>
        </p:nvSpPr>
        <p:spPr>
          <a:xfrm>
            <a:off x="340407" y="3349950"/>
            <a:ext cx="2394247" cy="2228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utoShape 13">
            <a:extLst>
              <a:ext uri="{FF2B5EF4-FFF2-40B4-BE49-F238E27FC236}">
                <a16:creationId xmlns:a16="http://schemas.microsoft.com/office/drawing/2014/main" id="{A2FD4238-A97D-1C05-669E-3D60122D4AF7}"/>
              </a:ext>
            </a:extLst>
          </p:cNvPr>
          <p:cNvSpPr>
            <a:spLocks noChangeArrowheads="1"/>
          </p:cNvSpPr>
          <p:nvPr/>
        </p:nvSpPr>
        <p:spPr bwMode="auto">
          <a:xfrm rot="19744435">
            <a:off x="2501901" y="2936799"/>
            <a:ext cx="921237" cy="202825"/>
          </a:xfrm>
          <a:prstGeom prst="rightArrow">
            <a:avLst>
              <a:gd name="adj1" fmla="val 50000"/>
              <a:gd name="adj2" fmla="val 313911"/>
            </a:avLst>
          </a:prstGeom>
          <a:solidFill>
            <a:srgbClr val="FF0000"/>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319903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8904" y="32204"/>
            <a:ext cx="1477925" cy="13793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7D7F152-42F7-4C0B-ACE2-8696607C202E}" type="slidenum">
              <a:rPr lang="en-US" smtClean="0">
                <a:solidFill>
                  <a:schemeClr val="tx1"/>
                </a:solidFill>
              </a:rPr>
              <a:pPr/>
              <a:t>25</a:t>
            </a:fld>
            <a:endParaRPr lang="en-US" dirty="0">
              <a:solidFill>
                <a:schemeClr val="tx1"/>
              </a:solidFill>
            </a:endParaRPr>
          </a:p>
        </p:txBody>
      </p:sp>
      <p:sp>
        <p:nvSpPr>
          <p:cNvPr id="6" name="Rectangle 2"/>
          <p:cNvSpPr txBox="1">
            <a:spLocks noChangeArrowheads="1"/>
          </p:cNvSpPr>
          <p:nvPr/>
        </p:nvSpPr>
        <p:spPr>
          <a:xfrm>
            <a:off x="1475489" y="-104775"/>
            <a:ext cx="6339441" cy="1619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Arial" charset="0"/>
                <a:cs typeface="Times New Roman" pitchFamily="18" charset="0"/>
              </a:rPr>
              <a:t>MCTIMS Task Master</a:t>
            </a:r>
          </a:p>
          <a:p>
            <a:r>
              <a:rPr lang="en-US" sz="2400" b="1" dirty="0">
                <a:latin typeface="Arial" charset="0"/>
                <a:cs typeface="Times New Roman" pitchFamily="18" charset="0"/>
              </a:rPr>
              <a:t>Task Sets/METLs, T&amp;R Manual, Community Events</a:t>
            </a: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0566" y="1541314"/>
            <a:ext cx="6689558" cy="3694441"/>
          </a:xfrm>
          <a:prstGeom prst="rect">
            <a:avLst/>
          </a:prstGeom>
          <a:ln w="25400">
            <a:solidFill>
              <a:srgbClr val="FF0000"/>
            </a:solidFill>
          </a:ln>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09633" y="1839876"/>
            <a:ext cx="6163415" cy="4172720"/>
          </a:xfrm>
          <a:prstGeom prst="rect">
            <a:avLst/>
          </a:prstGeom>
          <a:ln w="25400">
            <a:solidFill>
              <a:srgbClr val="FF0000"/>
            </a:solidFill>
          </a:ln>
        </p:spPr>
      </p:pic>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02278" y="2574999"/>
            <a:ext cx="5706513" cy="3609474"/>
          </a:xfrm>
          <a:prstGeom prst="rect">
            <a:avLst/>
          </a:prstGeom>
          <a:noFill/>
          <a:ln w="12700">
            <a:solidFill>
              <a:srgbClr val="FF0000"/>
            </a:solidFill>
          </a:ln>
        </p:spPr>
      </p:pic>
      <p:sp>
        <p:nvSpPr>
          <p:cNvPr id="12" name="Rectangle 3"/>
          <p:cNvSpPr txBox="1">
            <a:spLocks noChangeArrowheads="1"/>
          </p:cNvSpPr>
          <p:nvPr/>
        </p:nvSpPr>
        <p:spPr>
          <a:xfrm>
            <a:off x="5961226" y="5719669"/>
            <a:ext cx="2867026" cy="378865"/>
          </a:xfrm>
          <a:prstGeom prst="rect">
            <a:avLst/>
          </a:prstGeom>
          <a:solidFill>
            <a:srgbClr val="FFFF00"/>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buFontTx/>
              <a:buNone/>
            </a:pPr>
            <a:r>
              <a:rPr lang="en-US" sz="1000" b="1" dirty="0">
                <a:latin typeface="Arial" charset="0"/>
              </a:rPr>
              <a:t>MWSS T&amp;R Manual (NAVMC 3500.117) </a:t>
            </a:r>
          </a:p>
          <a:p>
            <a:pPr algn="ctr">
              <a:lnSpc>
                <a:spcPct val="80000"/>
              </a:lnSpc>
              <a:buFontTx/>
              <a:buNone/>
            </a:pPr>
            <a:r>
              <a:rPr lang="en-US" sz="1000" b="1" dirty="0">
                <a:latin typeface="Arial" charset="0"/>
              </a:rPr>
              <a:t>Training Events</a:t>
            </a:r>
            <a:endParaRPr lang="en-US" sz="1050" b="1" dirty="0">
              <a:latin typeface="Arial" charset="0"/>
            </a:endParaRPr>
          </a:p>
        </p:txBody>
      </p:sp>
      <p:sp>
        <p:nvSpPr>
          <p:cNvPr id="16" name="AutoShape 13"/>
          <p:cNvSpPr>
            <a:spLocks noChangeArrowheads="1"/>
          </p:cNvSpPr>
          <p:nvPr/>
        </p:nvSpPr>
        <p:spPr bwMode="auto">
          <a:xfrm>
            <a:off x="4760310" y="5851031"/>
            <a:ext cx="1200916" cy="116140"/>
          </a:xfrm>
          <a:prstGeom prst="rightArrow">
            <a:avLst>
              <a:gd name="adj1" fmla="val 50000"/>
              <a:gd name="adj2" fmla="val 313911"/>
            </a:avLst>
          </a:prstGeom>
          <a:solidFill>
            <a:srgbClr val="FF0000"/>
          </a:solidFill>
          <a:ln w="9525">
            <a:solidFill>
              <a:schemeClr val="tx1"/>
            </a:solidFill>
            <a:miter lim="800000"/>
            <a:headEnd/>
            <a:tailEnd/>
          </a:ln>
          <a:effectLst/>
        </p:spPr>
        <p:txBody>
          <a:bodyPr wrap="none" anchor="ctr"/>
          <a:lstStyle/>
          <a:p>
            <a:endParaRPr lang="en-US"/>
          </a:p>
        </p:txBody>
      </p:sp>
      <p:sp>
        <p:nvSpPr>
          <p:cNvPr id="5" name="Footer Placeholder 4"/>
          <p:cNvSpPr>
            <a:spLocks noGrp="1"/>
          </p:cNvSpPr>
          <p:nvPr>
            <p:ph type="ftr" sz="quarter" idx="11"/>
          </p:nvPr>
        </p:nvSpPr>
        <p:spPr>
          <a:xfrm>
            <a:off x="255639" y="6337997"/>
            <a:ext cx="2536144" cy="365125"/>
          </a:xfrm>
        </p:spPr>
        <p:txBody>
          <a:bodyPr/>
          <a:lstStyle/>
          <a:p>
            <a:r>
              <a:rPr lang="en-US">
                <a:solidFill>
                  <a:schemeClr val="tx1"/>
                </a:solidFill>
              </a:rPr>
              <a:t>MAR 2023-CUI</a:t>
            </a:r>
            <a:endParaRPr lang="en-US" dirty="0">
              <a:solidFill>
                <a:schemeClr val="tx1"/>
              </a:solidFill>
            </a:endParaRPr>
          </a:p>
        </p:txBody>
      </p:sp>
    </p:spTree>
    <p:extLst>
      <p:ext uri="{BB962C8B-B14F-4D97-AF65-F5344CB8AC3E}">
        <p14:creationId xmlns:p14="http://schemas.microsoft.com/office/powerpoint/2010/main" val="3952998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807245" y="6518086"/>
            <a:ext cx="228600" cy="228600"/>
          </a:xfrm>
        </p:spPr>
        <p:txBody>
          <a:bodyPr/>
          <a:lstStyle/>
          <a:p>
            <a:pPr>
              <a:defRPr/>
            </a:pPr>
            <a:fld id="{BBBB2138-5A6E-4533-8D5D-CB7617D5BBBC}" type="slidenum">
              <a:rPr lang="en-US" sz="1200" smtClean="0">
                <a:solidFill>
                  <a:srgbClr val="000000"/>
                </a:solidFill>
              </a:rPr>
              <a:pPr>
                <a:defRPr/>
              </a:pPr>
              <a:t>26</a:t>
            </a:fld>
            <a:endParaRPr lang="en-US" sz="1200" dirty="0">
              <a:solidFill>
                <a:srgbClr val="000000"/>
              </a:solidFill>
            </a:endParaRPr>
          </a:p>
        </p:txBody>
      </p:sp>
      <p:pic>
        <p:nvPicPr>
          <p:cNvPr id="5" name="Content Placeholder 4"/>
          <p:cNvPicPr>
            <a:picLocks noGrp="1" noChangeAspect="1"/>
          </p:cNvPicPr>
          <p:nvPr>
            <p:ph idx="1"/>
          </p:nvPr>
        </p:nvPicPr>
        <p:blipFill rotWithShape="1">
          <a:blip r:embed="rId3"/>
          <a:srcRect l="9778" t="6561" r="9702" b="5688"/>
          <a:stretch/>
        </p:blipFill>
        <p:spPr>
          <a:xfrm>
            <a:off x="190980" y="1479802"/>
            <a:ext cx="7048020" cy="4800600"/>
          </a:xfrm>
          <a:prstGeom prst="rect">
            <a:avLst/>
          </a:prstGeom>
        </p:spPr>
      </p:pic>
      <p:sp>
        <p:nvSpPr>
          <p:cNvPr id="6" name="Rectangle 3"/>
          <p:cNvSpPr txBox="1">
            <a:spLocks noChangeArrowheads="1"/>
          </p:cNvSpPr>
          <p:nvPr/>
        </p:nvSpPr>
        <p:spPr>
          <a:xfrm>
            <a:off x="7239000" y="1676400"/>
            <a:ext cx="1905000" cy="5181600"/>
          </a:xfrm>
          <a:prstGeom prst="rect">
            <a:avLst/>
          </a:prstGeom>
          <a:ln w="25400">
            <a:solidFill>
              <a:schemeClr val="tx1"/>
            </a:solidFill>
          </a:ln>
        </p:spPr>
        <p:txBody>
          <a:bodyPr/>
          <a:lstStyle/>
          <a:p>
            <a:pPr>
              <a:lnSpc>
                <a:spcPct val="90000"/>
              </a:lnSpc>
              <a:spcBef>
                <a:spcPct val="20000"/>
              </a:spcBef>
              <a:defRPr/>
            </a:pPr>
            <a:r>
              <a:rPr lang="en-US" sz="1400" b="1" dirty="0">
                <a:solidFill>
                  <a:prstClr val="black"/>
                </a:solidFill>
                <a:latin typeface="Arial" panose="020B0604020202020204" pitchFamily="34" charset="0"/>
                <a:cs typeface="Arial" panose="020B0604020202020204" pitchFamily="34" charset="0"/>
              </a:rPr>
              <a:t>MSHARP Modules:</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Flight Logger</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Aircrew Logbook</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Individual Qualifications (Admin)</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Individual Qualifications (Flight)</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Individual Event Proficiencies</a:t>
            </a:r>
          </a:p>
          <a:p>
            <a:pPr marL="342900" indent="-342900">
              <a:lnSpc>
                <a:spcPct val="90000"/>
              </a:lnSpc>
              <a:spcBef>
                <a:spcPct val="20000"/>
              </a:spcBef>
              <a:buFont typeface="Arial" charset="0"/>
              <a:buChar char="•"/>
              <a:defRPr/>
            </a:pPr>
            <a:r>
              <a:rPr lang="en-US" b="1" dirty="0">
                <a:solidFill>
                  <a:srgbClr val="FF0000"/>
                </a:solidFill>
                <a:latin typeface="Arial" panose="020B0604020202020204" pitchFamily="34" charset="0"/>
                <a:cs typeface="Arial" panose="020B0604020202020204" pitchFamily="34" charset="0"/>
              </a:rPr>
              <a:t>METs/Mission and Core Skill Proficiency</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SBTP / Formation</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Simulator Management</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Simulator Scheduling</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Simulator Utilization</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Unit Flight Scheduling</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Resource Availability</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Sortie Based Training/Flight Hour Program</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Flt Leadership</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TMR Codes</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T&amp;R Codes</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Approaches</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Landings</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Ranges</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Ordnance</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FAC(A) Controls</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Passengers / Cargo</a:t>
            </a:r>
          </a:p>
          <a:p>
            <a:pPr marL="342900" indent="-342900">
              <a:lnSpc>
                <a:spcPct val="90000"/>
              </a:lnSpc>
              <a:spcBef>
                <a:spcPct val="20000"/>
              </a:spcBef>
              <a:buFont typeface="Arial" charset="0"/>
              <a:buChar char="•"/>
              <a:defRPr/>
            </a:pPr>
            <a:r>
              <a:rPr lang="en-US" dirty="0">
                <a:solidFill>
                  <a:prstClr val="black"/>
                </a:solidFill>
                <a:latin typeface="Arial" panose="020B0604020202020204" pitchFamily="34" charset="0"/>
                <a:cs typeface="Arial" panose="020B0604020202020204" pitchFamily="34" charset="0"/>
              </a:rPr>
              <a:t>Hoist / Fuel Reports</a:t>
            </a:r>
          </a:p>
        </p:txBody>
      </p:sp>
      <p:sp>
        <p:nvSpPr>
          <p:cNvPr id="8" name="Rectangle 2"/>
          <p:cNvSpPr txBox="1">
            <a:spLocks noChangeArrowheads="1"/>
          </p:cNvSpPr>
          <p:nvPr/>
        </p:nvSpPr>
        <p:spPr>
          <a:xfrm>
            <a:off x="1319723" y="151014"/>
            <a:ext cx="7487521" cy="1136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b="1" dirty="0">
                <a:latin typeface="Arial" panose="020B0604020202020204" pitchFamily="34" charset="0"/>
                <a:cs typeface="Arial" panose="020B0604020202020204" pitchFamily="34" charset="0"/>
              </a:rPr>
              <a:t>MSHARP</a:t>
            </a:r>
            <a:br>
              <a:rPr lang="en-US" sz="28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USN/TECOM Aviation Training &amp; Readiness System</a:t>
            </a:r>
          </a:p>
        </p:txBody>
      </p:sp>
      <p:sp>
        <p:nvSpPr>
          <p:cNvPr id="2" name="Footer Placeholder 1"/>
          <p:cNvSpPr>
            <a:spLocks noGrp="1"/>
          </p:cNvSpPr>
          <p:nvPr>
            <p:ph type="ftr" sz="quarter" idx="11"/>
          </p:nvPr>
        </p:nvSpPr>
        <p:spPr>
          <a:xfrm>
            <a:off x="0" y="6381561"/>
            <a:ext cx="1577109" cy="365125"/>
          </a:xfrm>
        </p:spPr>
        <p:txBody>
          <a:bodyPr/>
          <a:lstStyle/>
          <a:p>
            <a:r>
              <a:rPr lang="en-US">
                <a:solidFill>
                  <a:schemeClr val="tx1"/>
                </a:solidFill>
              </a:rPr>
              <a:t>MAR 2023-CUI</a:t>
            </a:r>
            <a:endParaRPr lang="en-US" dirty="0">
              <a:solidFill>
                <a:schemeClr val="tx1"/>
              </a:solidFill>
            </a:endParaRPr>
          </a:p>
        </p:txBody>
      </p:sp>
    </p:spTree>
    <p:extLst>
      <p:ext uri="{BB962C8B-B14F-4D97-AF65-F5344CB8AC3E}">
        <p14:creationId xmlns:p14="http://schemas.microsoft.com/office/powerpoint/2010/main" val="1673436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81716" y="6488765"/>
            <a:ext cx="2133600" cy="365125"/>
          </a:xfrm>
        </p:spPr>
        <p:txBody>
          <a:bodyPr/>
          <a:lstStyle/>
          <a:p>
            <a:fld id="{57D7F152-42F7-4C0B-ACE2-8696607C202E}" type="slidenum">
              <a:rPr lang="en-US" smtClean="0">
                <a:solidFill>
                  <a:schemeClr val="tx1"/>
                </a:solidFill>
              </a:rPr>
              <a:pPr/>
              <a:t>27</a:t>
            </a:fld>
            <a:endParaRPr lang="en-US" dirty="0">
              <a:solidFill>
                <a:schemeClr val="tx1"/>
              </a:solidFill>
            </a:endParaRPr>
          </a:p>
        </p:txBody>
      </p:sp>
      <p:pic>
        <p:nvPicPr>
          <p:cNvPr id="3" name="Picture 2"/>
          <p:cNvPicPr>
            <a:picLocks noChangeAspect="1"/>
          </p:cNvPicPr>
          <p:nvPr/>
        </p:nvPicPr>
        <p:blipFill rotWithShape="1">
          <a:blip r:embed="rId3"/>
          <a:srcRect l="19449" t="15273" r="60275" b="7798"/>
          <a:stretch/>
        </p:blipFill>
        <p:spPr>
          <a:xfrm>
            <a:off x="268448" y="1722268"/>
            <a:ext cx="2273416" cy="2925234"/>
          </a:xfrm>
          <a:prstGeom prst="rect">
            <a:avLst/>
          </a:prstGeom>
          <a:ln>
            <a:solidFill>
              <a:schemeClr val="tx1"/>
            </a:solidFill>
          </a:ln>
        </p:spPr>
      </p:pic>
      <p:sp>
        <p:nvSpPr>
          <p:cNvPr id="4" name="Text Box 2"/>
          <p:cNvSpPr txBox="1">
            <a:spLocks noChangeArrowheads="1"/>
          </p:cNvSpPr>
          <p:nvPr/>
        </p:nvSpPr>
        <p:spPr bwMode="auto">
          <a:xfrm>
            <a:off x="2727433" y="1053589"/>
            <a:ext cx="5959368" cy="4124206"/>
          </a:xfrm>
          <a:prstGeom prst="rect">
            <a:avLst/>
          </a:prstGeom>
          <a:noFill/>
          <a:ln w="9525">
            <a:noFill/>
            <a:miter lim="800000"/>
            <a:headEnd/>
            <a:tailEnd/>
          </a:ln>
          <a:effectLst/>
        </p:spPr>
        <p:txBody>
          <a:bodyPr wrap="square">
            <a:spAutoFit/>
          </a:bodyPr>
          <a:lstStyle/>
          <a:p>
            <a:pPr>
              <a:spcBef>
                <a:spcPts val="0"/>
              </a:spcBef>
            </a:pPr>
            <a:endParaRPr lang="en-US" dirty="0"/>
          </a:p>
          <a:p>
            <a:pPr>
              <a:spcBef>
                <a:spcPts val="0"/>
              </a:spcBef>
            </a:pPr>
            <a:r>
              <a:rPr lang="en-US" sz="1200" b="1" dirty="0"/>
              <a:t>Purpose:  </a:t>
            </a:r>
          </a:p>
          <a:p>
            <a:pPr marL="171450" indent="-171450" algn="just">
              <a:spcBef>
                <a:spcPts val="0"/>
              </a:spcBef>
              <a:buFont typeface="Arial" panose="020B0604020202020204" pitchFamily="34" charset="0"/>
              <a:buChar char="•"/>
            </a:pPr>
            <a:r>
              <a:rPr lang="en-US" sz="1200" dirty="0"/>
              <a:t>Ensures the METL development process and data used in readiness reporting aligns with the Service vision for providing current capabilities measured against man/train/equip resourcing requirements, resulting in a balanced force.</a:t>
            </a:r>
          </a:p>
          <a:p>
            <a:pPr marL="171450" indent="-171450" algn="just">
              <a:spcBef>
                <a:spcPts val="0"/>
              </a:spcBef>
              <a:buFont typeface="Arial" panose="020B0604020202020204" pitchFamily="34" charset="0"/>
              <a:buChar char="•"/>
            </a:pPr>
            <a:endParaRPr lang="en-US" sz="1200" dirty="0"/>
          </a:p>
          <a:p>
            <a:pPr marL="171450" indent="-171450" algn="just">
              <a:spcBef>
                <a:spcPts val="0"/>
              </a:spcBef>
              <a:buFont typeface="Arial" panose="020B0604020202020204" pitchFamily="34" charset="0"/>
              <a:buChar char="•"/>
            </a:pPr>
            <a:r>
              <a:rPr lang="en-US" sz="1200" dirty="0"/>
              <a:t>Acts as a decision making and information-sharing body intended to enable and expedite review and approval of METs/METLs and associated standards, and recommend unit Core/Assigned METL revisions to DC CD&amp;I. </a:t>
            </a:r>
          </a:p>
          <a:p>
            <a:pPr marL="171450" indent="-171450" algn="just">
              <a:spcBef>
                <a:spcPts val="0"/>
              </a:spcBef>
              <a:buFont typeface="Arial" panose="020B0604020202020204" pitchFamily="34" charset="0"/>
              <a:buChar char="•"/>
            </a:pPr>
            <a:endParaRPr lang="en-US" sz="1200" dirty="0"/>
          </a:p>
          <a:p>
            <a:pPr algn="just">
              <a:spcBef>
                <a:spcPts val="0"/>
              </a:spcBef>
            </a:pPr>
            <a:r>
              <a:rPr lang="en-US" sz="1200" b="1" dirty="0"/>
              <a:t>Objective:</a:t>
            </a:r>
          </a:p>
          <a:p>
            <a:pPr marL="171450" indent="-171450" algn="just">
              <a:spcBef>
                <a:spcPts val="0"/>
              </a:spcBef>
              <a:buFont typeface="Arial" panose="020B0604020202020204" pitchFamily="34" charset="0"/>
              <a:buChar char="•"/>
            </a:pPr>
            <a:r>
              <a:rPr lang="en-US" sz="1200" dirty="0"/>
              <a:t>Accelerate integration/approval of FMF/SE METs/METLs and mitigate METL man/train/equip/output data imbalances would could impose risk or adverse impacts on force sourcing requirements.</a:t>
            </a:r>
          </a:p>
          <a:p>
            <a:pPr marL="171450" indent="-171450" algn="just">
              <a:spcBef>
                <a:spcPts val="0"/>
              </a:spcBef>
              <a:buFont typeface="Arial" panose="020B0604020202020204" pitchFamily="34" charset="0"/>
              <a:buChar char="•"/>
            </a:pPr>
            <a:endParaRPr lang="en-US" sz="1200" dirty="0"/>
          </a:p>
          <a:p>
            <a:pPr marL="171450" indent="-171450" algn="just">
              <a:spcBef>
                <a:spcPts val="0"/>
              </a:spcBef>
              <a:buFont typeface="Arial" panose="020B0604020202020204" pitchFamily="34" charset="0"/>
              <a:buChar char="•"/>
            </a:pPr>
            <a:r>
              <a:rPr lang="en-US" sz="1200" dirty="0"/>
              <a:t>Provides leadership with timely and accurate METL data to resource and sustain a ready force that meets current CCMD/CCDR force support requirements.</a:t>
            </a:r>
          </a:p>
          <a:p>
            <a:pPr marL="171450" indent="-171450" algn="just">
              <a:spcBef>
                <a:spcPts val="0"/>
              </a:spcBef>
              <a:buFont typeface="Arial" panose="020B0604020202020204" pitchFamily="34" charset="0"/>
              <a:buChar char="•"/>
            </a:pPr>
            <a:endParaRPr lang="en-US" sz="1200" dirty="0"/>
          </a:p>
          <a:p>
            <a:pPr marL="171450" indent="-171450">
              <a:spcBef>
                <a:spcPts val="0"/>
              </a:spcBef>
              <a:buFont typeface="Arial" panose="020B0604020202020204" pitchFamily="34" charset="0"/>
              <a:buChar char="•"/>
            </a:pPr>
            <a:r>
              <a:rPr lang="en-US" sz="1200" dirty="0"/>
              <a:t>Forum to address MET-based sourcing, synchronization of METL products w/adjacent USMC authoritative data for timely interface to DRRS-MC.</a:t>
            </a:r>
          </a:p>
          <a:p>
            <a:pPr marL="171450" indent="-171450">
              <a:spcBef>
                <a:spcPts val="0"/>
              </a:spcBef>
              <a:buFont typeface="Arial" panose="020B0604020202020204" pitchFamily="34" charset="0"/>
              <a:buChar char="•"/>
            </a:pPr>
            <a:endParaRPr lang="en-US" sz="1200" dirty="0"/>
          </a:p>
          <a:p>
            <a:pPr marL="171450" indent="-171450">
              <a:spcBef>
                <a:spcPts val="0"/>
              </a:spcBef>
              <a:buFont typeface="Arial" panose="020B0604020202020204" pitchFamily="34" charset="0"/>
              <a:buChar char="•"/>
            </a:pPr>
            <a:r>
              <a:rPr lang="en-US" sz="1200" dirty="0"/>
              <a:t>Support Service goal of sustainable and efficient readiness reporting.</a:t>
            </a:r>
          </a:p>
        </p:txBody>
      </p:sp>
      <p:sp>
        <p:nvSpPr>
          <p:cNvPr id="5" name="Text Box 3"/>
          <p:cNvSpPr txBox="1">
            <a:spLocks noChangeArrowheads="1"/>
          </p:cNvSpPr>
          <p:nvPr/>
        </p:nvSpPr>
        <p:spPr bwMode="auto">
          <a:xfrm>
            <a:off x="1217425" y="144463"/>
            <a:ext cx="8020050" cy="954107"/>
          </a:xfrm>
          <a:prstGeom prst="rect">
            <a:avLst/>
          </a:prstGeom>
          <a:noFill/>
          <a:ln w="9525">
            <a:noFill/>
            <a:miter lim="800000"/>
            <a:headEnd/>
            <a:tailEnd/>
          </a:ln>
          <a:effectLst/>
        </p:spPr>
        <p:txBody>
          <a:bodyPr wrap="square">
            <a:spAutoFit/>
          </a:bodyPr>
          <a:lstStyle/>
          <a:p>
            <a:pPr algn="ctr"/>
            <a:r>
              <a:rPr lang="en-US" sz="2800" b="1" dirty="0"/>
              <a:t>CD&amp;I / CDD / MCID</a:t>
            </a:r>
          </a:p>
          <a:p>
            <a:pPr algn="ctr"/>
            <a:r>
              <a:rPr lang="en-US" sz="2800" b="1" dirty="0"/>
              <a:t>METL Governance Board</a:t>
            </a:r>
          </a:p>
        </p:txBody>
      </p:sp>
      <p:sp>
        <p:nvSpPr>
          <p:cNvPr id="6" name="Text Box 4"/>
          <p:cNvSpPr txBox="1">
            <a:spLocks noChangeArrowheads="1"/>
          </p:cNvSpPr>
          <p:nvPr/>
        </p:nvSpPr>
        <p:spPr bwMode="auto">
          <a:xfrm>
            <a:off x="370048" y="5469091"/>
            <a:ext cx="8489657" cy="800219"/>
          </a:xfrm>
          <a:prstGeom prst="rect">
            <a:avLst/>
          </a:prstGeom>
          <a:solidFill>
            <a:srgbClr val="FFFF00"/>
          </a:solidFill>
          <a:ln w="9525">
            <a:solidFill>
              <a:schemeClr val="tx1"/>
            </a:solidFill>
            <a:miter lim="800000"/>
            <a:headEnd/>
            <a:tailEnd/>
          </a:ln>
        </p:spPr>
        <p:txBody>
          <a:bodyPr wrap="square">
            <a:spAutoFit/>
          </a:bodyPr>
          <a:lstStyle/>
          <a:p>
            <a:pPr algn="ctr">
              <a:spcBef>
                <a:spcPts val="0"/>
              </a:spcBef>
            </a:pPr>
            <a:r>
              <a:rPr lang="en-US" sz="1200" b="1" dirty="0"/>
              <a:t>Organization and Membership:</a:t>
            </a:r>
          </a:p>
          <a:p>
            <a:pPr algn="ctr">
              <a:spcBef>
                <a:spcPts val="0"/>
              </a:spcBef>
            </a:pPr>
            <a:r>
              <a:rPr lang="en-US" sz="1200" dirty="0"/>
              <a:t>Reps from HQMC, MARFORs, MEFs, FMF, and SE. Chaired by CD&amp;I/CDD/MCID.  Co-Chairs will assign O-6 level reps to participate with additional subject matter expert (SME) representation as required. </a:t>
            </a:r>
          </a:p>
          <a:p>
            <a:pPr marL="0" lvl="1" algn="ctr" defTabSz="820738" fontAlgn="b">
              <a:spcBef>
                <a:spcPts val="0"/>
              </a:spcBef>
            </a:pPr>
            <a:endParaRPr lang="en-US" dirty="0"/>
          </a:p>
        </p:txBody>
      </p:sp>
      <p:sp>
        <p:nvSpPr>
          <p:cNvPr id="7" name="Footer Placeholder 6"/>
          <p:cNvSpPr>
            <a:spLocks noGrp="1"/>
          </p:cNvSpPr>
          <p:nvPr>
            <p:ph type="ftr" sz="quarter" idx="11"/>
          </p:nvPr>
        </p:nvSpPr>
        <p:spPr>
          <a:xfrm>
            <a:off x="-42644" y="6347439"/>
            <a:ext cx="2895600" cy="365125"/>
          </a:xfrm>
        </p:spPr>
        <p:txBody>
          <a:bodyPr/>
          <a:lstStyle/>
          <a:p>
            <a:r>
              <a:rPr lang="en-US">
                <a:solidFill>
                  <a:schemeClr val="tx1"/>
                </a:solidFill>
              </a:rPr>
              <a:t>MAR 2023-CUI</a:t>
            </a:r>
            <a:endParaRPr lang="en-US" dirty="0">
              <a:solidFill>
                <a:schemeClr val="tx1"/>
              </a:solidFill>
            </a:endParaRPr>
          </a:p>
        </p:txBody>
      </p:sp>
      <p:sp>
        <p:nvSpPr>
          <p:cNvPr id="8" name="Text 6"/>
          <p:cNvSpPr txBox="1">
            <a:spLocks noChangeArrowheads="1"/>
          </p:cNvSpPr>
          <p:nvPr/>
        </p:nvSpPr>
        <p:spPr bwMode="auto">
          <a:xfrm flipH="1">
            <a:off x="268448" y="4647502"/>
            <a:ext cx="2273416" cy="335948"/>
          </a:xfrm>
          <a:prstGeom prst="rect">
            <a:avLst/>
          </a:prstGeom>
          <a:solidFill>
            <a:srgbClr val="FFFF00"/>
          </a:solidFill>
          <a:ln w="9525">
            <a:solidFill>
              <a:srgbClr val="000000"/>
            </a:solidFill>
            <a:miter lim="800000"/>
            <a:headEnd/>
            <a:tailEnd/>
          </a:ln>
        </p:spPr>
        <p:txBody>
          <a:bodyPr/>
          <a:lstStyle/>
          <a:p>
            <a:pPr algn="ctr" eaLnBrk="1" hangingPunct="1">
              <a:spcBef>
                <a:spcPct val="50000"/>
              </a:spcBef>
            </a:pPr>
            <a:r>
              <a:rPr lang="en-US" sz="1100" b="1" dirty="0"/>
              <a:t>Chartered 2019 by DC, CD&amp;I</a:t>
            </a:r>
            <a:endParaRPr lang="en-US" sz="1100" b="1" dirty="0">
              <a:solidFill>
                <a:srgbClr val="1C1C1C"/>
              </a:solidFill>
            </a:endParaRPr>
          </a:p>
        </p:txBody>
      </p:sp>
    </p:spTree>
    <p:extLst>
      <p:ext uri="{BB962C8B-B14F-4D97-AF65-F5344CB8AC3E}">
        <p14:creationId xmlns:p14="http://schemas.microsoft.com/office/powerpoint/2010/main" val="771248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81716" y="6488765"/>
            <a:ext cx="2133600" cy="365125"/>
          </a:xfrm>
        </p:spPr>
        <p:txBody>
          <a:bodyPr/>
          <a:lstStyle/>
          <a:p>
            <a:fld id="{57D7F152-42F7-4C0B-ACE2-8696607C202E}" type="slidenum">
              <a:rPr lang="en-US" smtClean="0">
                <a:solidFill>
                  <a:schemeClr val="tx1"/>
                </a:solidFill>
              </a:rPr>
              <a:pPr/>
              <a:t>28</a:t>
            </a:fld>
            <a:endParaRPr lang="en-US" dirty="0">
              <a:solidFill>
                <a:schemeClr val="tx1"/>
              </a:solidFill>
            </a:endParaRPr>
          </a:p>
        </p:txBody>
      </p:sp>
      <p:sp>
        <p:nvSpPr>
          <p:cNvPr id="4" name="Text Box 2"/>
          <p:cNvSpPr txBox="1">
            <a:spLocks noChangeArrowheads="1"/>
          </p:cNvSpPr>
          <p:nvPr/>
        </p:nvSpPr>
        <p:spPr bwMode="auto">
          <a:xfrm>
            <a:off x="1123950" y="5579195"/>
            <a:ext cx="7192216" cy="677108"/>
          </a:xfrm>
          <a:prstGeom prst="rect">
            <a:avLst/>
          </a:prstGeom>
          <a:noFill/>
          <a:ln w="9525">
            <a:noFill/>
            <a:miter lim="800000"/>
            <a:headEnd/>
            <a:tailEnd/>
          </a:ln>
          <a:effectLst/>
        </p:spPr>
        <p:txBody>
          <a:bodyPr wrap="square">
            <a:spAutoFit/>
          </a:bodyPr>
          <a:lstStyle/>
          <a:p>
            <a:pPr>
              <a:spcBef>
                <a:spcPts val="0"/>
              </a:spcBef>
            </a:pPr>
            <a:endParaRPr lang="en-US" dirty="0"/>
          </a:p>
          <a:p>
            <a:pPr marL="171450" indent="-171450">
              <a:spcBef>
                <a:spcPts val="0"/>
              </a:spcBef>
              <a:buFont typeface="Arial" panose="020B0604020202020204" pitchFamily="34" charset="0"/>
              <a:buChar char="•"/>
            </a:pPr>
            <a:r>
              <a:rPr lang="en-US" sz="1400" b="1" dirty="0"/>
              <a:t>Adjudicate METL review comments / recommendations</a:t>
            </a:r>
          </a:p>
          <a:p>
            <a:pPr marL="171450" indent="-171450">
              <a:spcBef>
                <a:spcPts val="0"/>
              </a:spcBef>
              <a:buFont typeface="Arial" panose="020B0604020202020204" pitchFamily="34" charset="0"/>
              <a:buChar char="•"/>
            </a:pPr>
            <a:r>
              <a:rPr lang="en-US" sz="1400" b="1" dirty="0"/>
              <a:t>Capture Decisions / Align Supporting Actions</a:t>
            </a:r>
          </a:p>
        </p:txBody>
      </p:sp>
      <p:sp>
        <p:nvSpPr>
          <p:cNvPr id="5" name="Text Box 3"/>
          <p:cNvSpPr txBox="1">
            <a:spLocks noChangeArrowheads="1"/>
          </p:cNvSpPr>
          <p:nvPr/>
        </p:nvSpPr>
        <p:spPr bwMode="auto">
          <a:xfrm>
            <a:off x="1123950" y="0"/>
            <a:ext cx="8020050" cy="954107"/>
          </a:xfrm>
          <a:prstGeom prst="rect">
            <a:avLst/>
          </a:prstGeom>
          <a:noFill/>
          <a:ln w="9525">
            <a:noFill/>
            <a:miter lim="800000"/>
            <a:headEnd/>
            <a:tailEnd/>
          </a:ln>
          <a:effectLst/>
        </p:spPr>
        <p:txBody>
          <a:bodyPr wrap="square">
            <a:spAutoFit/>
          </a:bodyPr>
          <a:lstStyle/>
          <a:p>
            <a:pPr algn="ctr"/>
            <a:r>
              <a:rPr lang="en-US" sz="2800" b="1" dirty="0"/>
              <a:t>CD&amp;I / CDD / MCID</a:t>
            </a:r>
          </a:p>
          <a:p>
            <a:pPr algn="ctr"/>
            <a:r>
              <a:rPr lang="en-US" sz="2800" b="1" dirty="0"/>
              <a:t>METL Governance Board</a:t>
            </a:r>
          </a:p>
        </p:txBody>
      </p:sp>
      <p:sp>
        <p:nvSpPr>
          <p:cNvPr id="7" name="Footer Placeholder 6"/>
          <p:cNvSpPr>
            <a:spLocks noGrp="1"/>
          </p:cNvSpPr>
          <p:nvPr>
            <p:ph type="ftr" sz="quarter" idx="11"/>
          </p:nvPr>
        </p:nvSpPr>
        <p:spPr>
          <a:xfrm>
            <a:off x="-42644" y="6347439"/>
            <a:ext cx="2895600" cy="365125"/>
          </a:xfrm>
        </p:spPr>
        <p:txBody>
          <a:bodyPr/>
          <a:lstStyle/>
          <a:p>
            <a:r>
              <a:rPr lang="en-US">
                <a:solidFill>
                  <a:schemeClr val="tx1"/>
                </a:solidFill>
              </a:rPr>
              <a:t>MAR 2023-CUI</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894717" y="1823332"/>
            <a:ext cx="7771568" cy="3796208"/>
          </a:xfrm>
          <a:prstGeom prst="rect">
            <a:avLst/>
          </a:prstGeom>
        </p:spPr>
      </p:pic>
      <p:sp>
        <p:nvSpPr>
          <p:cNvPr id="8" name="Text Box 4"/>
          <p:cNvSpPr txBox="1">
            <a:spLocks noChangeArrowheads="1"/>
          </p:cNvSpPr>
          <p:nvPr/>
        </p:nvSpPr>
        <p:spPr bwMode="auto">
          <a:xfrm>
            <a:off x="1485899" y="1009089"/>
            <a:ext cx="7049927" cy="800219"/>
          </a:xfrm>
          <a:prstGeom prst="rect">
            <a:avLst/>
          </a:prstGeom>
          <a:solidFill>
            <a:srgbClr val="FFFF00"/>
          </a:solidFill>
          <a:ln w="9525">
            <a:solidFill>
              <a:schemeClr val="tx1"/>
            </a:solidFill>
            <a:miter lim="800000"/>
            <a:headEnd/>
            <a:tailEnd/>
          </a:ln>
        </p:spPr>
        <p:txBody>
          <a:bodyPr wrap="square">
            <a:spAutoFit/>
          </a:bodyPr>
          <a:lstStyle/>
          <a:p>
            <a:pPr algn="ctr">
              <a:spcBef>
                <a:spcPts val="0"/>
              </a:spcBef>
            </a:pPr>
            <a:r>
              <a:rPr lang="en-US" sz="1200" b="1" dirty="0"/>
              <a:t>Organization and Membership:</a:t>
            </a:r>
          </a:p>
          <a:p>
            <a:pPr algn="ctr">
              <a:spcBef>
                <a:spcPts val="0"/>
              </a:spcBef>
            </a:pPr>
            <a:r>
              <a:rPr lang="en-US" sz="1200" dirty="0"/>
              <a:t>Reps from HQMC, MARFORs, MEFs, FMF, and SE. Chaired by CD&amp;I/CDD/MCID.</a:t>
            </a:r>
          </a:p>
          <a:p>
            <a:pPr algn="ctr">
              <a:spcBef>
                <a:spcPts val="0"/>
              </a:spcBef>
            </a:pPr>
            <a:r>
              <a:rPr lang="en-US" sz="1200" dirty="0"/>
              <a:t>Co-Chairs will assign O-6 level reps to participate with additional SME representation as required. </a:t>
            </a:r>
          </a:p>
          <a:p>
            <a:pPr marL="0" lvl="1" algn="ctr" defTabSz="820738" fontAlgn="b">
              <a:spcBef>
                <a:spcPts val="0"/>
              </a:spcBef>
            </a:pPr>
            <a:endParaRPr lang="en-US" dirty="0"/>
          </a:p>
        </p:txBody>
      </p:sp>
    </p:spTree>
    <p:extLst>
      <p:ext uri="{BB962C8B-B14F-4D97-AF65-F5344CB8AC3E}">
        <p14:creationId xmlns:p14="http://schemas.microsoft.com/office/powerpoint/2010/main" val="3535420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964335" y="0"/>
            <a:ext cx="7777316" cy="1028700"/>
          </a:xfrm>
          <a:prstGeom prst="rect">
            <a:avLst/>
          </a:prstGeom>
        </p:spPr>
        <p:txBody>
          <a:bodyPr anchor="ctr"/>
          <a:lstStyle/>
          <a:p>
            <a:pPr algn="ctr" eaLnBrk="0" hangingPunct="0">
              <a:defRPr/>
            </a:pPr>
            <a:r>
              <a:rPr lang="en-US" sz="2800" b="1" kern="0" dirty="0">
                <a:latin typeface="Arial" panose="020B0604020202020204" pitchFamily="34" charset="0"/>
                <a:ea typeface="+mj-ea"/>
                <a:cs typeface="Arial" panose="020B0604020202020204" pitchFamily="34" charset="0"/>
              </a:rPr>
              <a:t>CD&amp;I’s MCT/MET Life Cycle Supports </a:t>
            </a:r>
          </a:p>
          <a:p>
            <a:pPr algn="ctr" eaLnBrk="0" hangingPunct="0">
              <a:defRPr/>
            </a:pPr>
            <a:r>
              <a:rPr lang="en-US" sz="2800" b="1" kern="0" dirty="0">
                <a:latin typeface="Arial" panose="020B0604020202020204" pitchFamily="34" charset="0"/>
                <a:ea typeface="+mj-ea"/>
                <a:cs typeface="Arial" panose="020B0604020202020204" pitchFamily="34" charset="0"/>
              </a:rPr>
              <a:t>GFM RFF Readiness Synchronization</a:t>
            </a:r>
          </a:p>
        </p:txBody>
      </p:sp>
      <p:sp>
        <p:nvSpPr>
          <p:cNvPr id="7" name="Rounded Rectangle 6"/>
          <p:cNvSpPr/>
          <p:nvPr/>
        </p:nvSpPr>
        <p:spPr bwMode="auto">
          <a:xfrm>
            <a:off x="363794" y="2602454"/>
            <a:ext cx="8377857" cy="457200"/>
          </a:xfrm>
          <a:prstGeom prst="roundRect">
            <a:avLst/>
          </a:prstGeom>
          <a:solidFill>
            <a:schemeClr val="bg1">
              <a:lumMod val="95000"/>
            </a:schemeClr>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GFM RFF/RFC - PP&amp;O Mission Review / Apportionment</a:t>
            </a:r>
            <a:r>
              <a:rPr kumimoji="0" lang="en-US" sz="1600" b="0" i="0" u="none" strike="noStrike" cap="none" normalizeH="0" dirty="0">
                <a:ln>
                  <a:noFill/>
                </a:ln>
                <a:solidFill>
                  <a:schemeClr val="tx1"/>
                </a:solidFill>
                <a:effectLst/>
                <a:latin typeface="Arial" charset="0"/>
              </a:rPr>
              <a:t> / FMF </a:t>
            </a:r>
            <a:r>
              <a:rPr kumimoji="0" lang="en-US" sz="1600" b="0" i="0" u="none" strike="noStrike" cap="none" normalizeH="0" baseline="0" dirty="0">
                <a:ln>
                  <a:noFill/>
                </a:ln>
                <a:solidFill>
                  <a:schemeClr val="tx1"/>
                </a:solidFill>
                <a:effectLst/>
                <a:latin typeface="Arial" charset="0"/>
              </a:rPr>
              <a:t>Sourcing Selection</a:t>
            </a:r>
          </a:p>
        </p:txBody>
      </p:sp>
      <p:sp>
        <p:nvSpPr>
          <p:cNvPr id="8" name="Rounded Rectangle 7"/>
          <p:cNvSpPr/>
          <p:nvPr/>
        </p:nvSpPr>
        <p:spPr bwMode="auto">
          <a:xfrm>
            <a:off x="1206615" y="3070978"/>
            <a:ext cx="4702572" cy="474148"/>
          </a:xfrm>
          <a:prstGeom prst="roundRect">
            <a:avLst/>
          </a:prstGeom>
          <a:solidFill>
            <a:srgbClr val="FFFF99"/>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MCTIMS - MET/METL Developed Products</a:t>
            </a:r>
          </a:p>
        </p:txBody>
      </p:sp>
      <p:sp>
        <p:nvSpPr>
          <p:cNvPr id="10" name="Rounded Rectangle 9"/>
          <p:cNvSpPr/>
          <p:nvPr/>
        </p:nvSpPr>
        <p:spPr bwMode="auto">
          <a:xfrm>
            <a:off x="1633137" y="3558733"/>
            <a:ext cx="1285489" cy="663615"/>
          </a:xfrm>
          <a:prstGeom prst="roundRect">
            <a:avLst/>
          </a:prstGeom>
          <a:solidFill>
            <a:schemeClr val="bg1">
              <a:lumMod val="95000"/>
            </a:schemeClr>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MARFOR Review</a:t>
            </a:r>
          </a:p>
        </p:txBody>
      </p:sp>
      <p:sp>
        <p:nvSpPr>
          <p:cNvPr id="11" name="Rounded Rectangle 10"/>
          <p:cNvSpPr/>
          <p:nvPr/>
        </p:nvSpPr>
        <p:spPr bwMode="auto">
          <a:xfrm>
            <a:off x="2916964" y="3547027"/>
            <a:ext cx="1157105" cy="663615"/>
          </a:xfrm>
          <a:prstGeom prst="roundRect">
            <a:avLst/>
          </a:prstGeom>
          <a:solidFill>
            <a:schemeClr val="bg1">
              <a:lumMod val="95000"/>
            </a:schemeClr>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PP&amp;O Validation</a:t>
            </a:r>
          </a:p>
        </p:txBody>
      </p:sp>
      <p:sp>
        <p:nvSpPr>
          <p:cNvPr id="14" name="Rounded Rectangle 13"/>
          <p:cNvSpPr/>
          <p:nvPr/>
        </p:nvSpPr>
        <p:spPr bwMode="auto">
          <a:xfrm>
            <a:off x="6805333" y="3572368"/>
            <a:ext cx="1897104" cy="636343"/>
          </a:xfrm>
          <a:prstGeom prst="roundRect">
            <a:avLst/>
          </a:prstGeom>
          <a:solidFill>
            <a:schemeClr val="bg1">
              <a:lumMod val="95000"/>
            </a:schemeClr>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Track Readiness Assessments</a:t>
            </a:r>
          </a:p>
        </p:txBody>
      </p:sp>
      <p:sp>
        <p:nvSpPr>
          <p:cNvPr id="15" name="Rounded Rectangle 14"/>
          <p:cNvSpPr/>
          <p:nvPr/>
        </p:nvSpPr>
        <p:spPr bwMode="auto">
          <a:xfrm>
            <a:off x="5723538" y="4953220"/>
            <a:ext cx="1134426" cy="367746"/>
          </a:xfrm>
          <a:prstGeom prst="roundRect">
            <a:avLst/>
          </a:prstGeom>
          <a:solidFill>
            <a:schemeClr val="bg1">
              <a:lumMod val="95000"/>
            </a:schemeClr>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MCCRE</a:t>
            </a:r>
          </a:p>
        </p:txBody>
      </p:sp>
      <p:sp>
        <p:nvSpPr>
          <p:cNvPr id="16" name="Rounded Rectangle 15"/>
          <p:cNvSpPr/>
          <p:nvPr/>
        </p:nvSpPr>
        <p:spPr bwMode="auto">
          <a:xfrm>
            <a:off x="6259818" y="5340904"/>
            <a:ext cx="1431471" cy="388476"/>
          </a:xfrm>
          <a:prstGeom prst="roundRect">
            <a:avLst/>
          </a:prstGeom>
          <a:solidFill>
            <a:schemeClr val="bg1">
              <a:lumMod val="95000"/>
            </a:schemeClr>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Certification</a:t>
            </a:r>
          </a:p>
        </p:txBody>
      </p:sp>
      <p:sp>
        <p:nvSpPr>
          <p:cNvPr id="17" name="Rounded Rectangle 16"/>
          <p:cNvSpPr/>
          <p:nvPr/>
        </p:nvSpPr>
        <p:spPr bwMode="auto">
          <a:xfrm>
            <a:off x="4852328" y="4582746"/>
            <a:ext cx="1254491" cy="350536"/>
          </a:xfrm>
          <a:prstGeom prst="roundRect">
            <a:avLst/>
          </a:prstGeom>
          <a:solidFill>
            <a:schemeClr val="bg1">
              <a:lumMod val="95000"/>
            </a:schemeClr>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ITX/MRX</a:t>
            </a:r>
          </a:p>
        </p:txBody>
      </p:sp>
      <p:sp>
        <p:nvSpPr>
          <p:cNvPr id="18" name="Rounded Rectangle 17"/>
          <p:cNvSpPr/>
          <p:nvPr/>
        </p:nvSpPr>
        <p:spPr bwMode="auto">
          <a:xfrm>
            <a:off x="6975554" y="5748043"/>
            <a:ext cx="1431471" cy="373524"/>
          </a:xfrm>
          <a:prstGeom prst="roundRect">
            <a:avLst/>
          </a:prstGeom>
          <a:solidFill>
            <a:schemeClr val="bg1">
              <a:lumMod val="95000"/>
            </a:schemeClr>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Deployment</a:t>
            </a:r>
          </a:p>
        </p:txBody>
      </p:sp>
      <p:sp>
        <p:nvSpPr>
          <p:cNvPr id="19" name="TextBox 3"/>
          <p:cNvSpPr txBox="1">
            <a:spLocks noChangeArrowheads="1"/>
          </p:cNvSpPr>
          <p:nvPr/>
        </p:nvSpPr>
        <p:spPr bwMode="auto">
          <a:xfrm>
            <a:off x="63631" y="4776478"/>
            <a:ext cx="4788697" cy="1384995"/>
          </a:xfrm>
          <a:prstGeom prst="rect">
            <a:avLst/>
          </a:prstGeom>
          <a:noFill/>
          <a:ln w="9525">
            <a:noFill/>
            <a:miter lim="800000"/>
            <a:headEnd/>
            <a:tailEnd/>
          </a:ln>
        </p:spPr>
        <p:txBody>
          <a:bodyPr wrap="square">
            <a:spAutoFit/>
          </a:bodyPr>
          <a:lstStyle/>
          <a:p>
            <a:pPr marL="228600" indent="-228600">
              <a:buFont typeface="+mj-lt"/>
              <a:buAutoNum type="arabicPeriod"/>
            </a:pPr>
            <a:r>
              <a:rPr lang="en-US" sz="1050" dirty="0"/>
              <a:t>MARFORs, ISO assigned COCOMs/CCDRs, registers FMF capability and mission resource requirements via RFF / RFC to PP&amp;O.</a:t>
            </a:r>
          </a:p>
          <a:p>
            <a:pPr marL="228600" indent="-228600">
              <a:buFont typeface="+mj-lt"/>
              <a:buAutoNum type="arabicPeriod"/>
            </a:pPr>
            <a:r>
              <a:rPr lang="en-US" sz="1050" b="1" dirty="0"/>
              <a:t>Approved MET/METL Review Workshop developed Core METLs and standards within MCTIMS for immediate use by deployable units. </a:t>
            </a:r>
          </a:p>
          <a:p>
            <a:pPr marL="228600" indent="-228600">
              <a:buFont typeface="+mj-lt"/>
              <a:buAutoNum type="arabicPeriod"/>
            </a:pPr>
            <a:r>
              <a:rPr lang="en-US" sz="1050" dirty="0"/>
              <a:t>PP&amp;O validates Assigned METLs to requesting MARFORs / MEFs and conducts pre-deployment unit readiness synch per mission requirements.</a:t>
            </a:r>
          </a:p>
          <a:p>
            <a:pPr marL="228600" indent="-228600">
              <a:buFont typeface="+mj-lt"/>
              <a:buAutoNum type="arabicPeriod"/>
            </a:pPr>
            <a:r>
              <a:rPr lang="en-US" sz="1050" dirty="0"/>
              <a:t>Necessary PTP / Exercises / </a:t>
            </a:r>
            <a:r>
              <a:rPr lang="en-US" sz="1050" dirty="0" err="1"/>
              <a:t>Evals</a:t>
            </a:r>
            <a:r>
              <a:rPr lang="en-US" sz="1050" dirty="0"/>
              <a:t> / Certification validations and timelines are completed and coordinated.</a:t>
            </a:r>
          </a:p>
        </p:txBody>
      </p:sp>
      <p:sp>
        <p:nvSpPr>
          <p:cNvPr id="3" name="TextBox 2"/>
          <p:cNvSpPr txBox="1"/>
          <p:nvPr/>
        </p:nvSpPr>
        <p:spPr>
          <a:xfrm>
            <a:off x="506813" y="2133550"/>
            <a:ext cx="813043" cy="369332"/>
          </a:xfrm>
          <a:prstGeom prst="rect">
            <a:avLst/>
          </a:prstGeom>
          <a:noFill/>
        </p:spPr>
        <p:txBody>
          <a:bodyPr wrap="none" rtlCol="0">
            <a:spAutoFit/>
          </a:bodyPr>
          <a:lstStyle/>
          <a:p>
            <a:r>
              <a:rPr lang="en-US" sz="1800" b="1" dirty="0"/>
              <a:t>D-360</a:t>
            </a:r>
          </a:p>
        </p:txBody>
      </p:sp>
      <p:sp>
        <p:nvSpPr>
          <p:cNvPr id="20" name="TextBox 19"/>
          <p:cNvSpPr txBox="1"/>
          <p:nvPr/>
        </p:nvSpPr>
        <p:spPr>
          <a:xfrm>
            <a:off x="5960465" y="3135256"/>
            <a:ext cx="813043" cy="369332"/>
          </a:xfrm>
          <a:prstGeom prst="rect">
            <a:avLst/>
          </a:prstGeom>
          <a:noFill/>
        </p:spPr>
        <p:txBody>
          <a:bodyPr wrap="none" rtlCol="0">
            <a:spAutoFit/>
          </a:bodyPr>
          <a:lstStyle/>
          <a:p>
            <a:r>
              <a:rPr lang="en-US" sz="1800" b="1" dirty="0"/>
              <a:t>D-180</a:t>
            </a:r>
          </a:p>
        </p:txBody>
      </p:sp>
      <p:sp>
        <p:nvSpPr>
          <p:cNvPr id="21" name="TextBox 20"/>
          <p:cNvSpPr txBox="1"/>
          <p:nvPr/>
        </p:nvSpPr>
        <p:spPr>
          <a:xfrm>
            <a:off x="6290751" y="4482382"/>
            <a:ext cx="684803" cy="369332"/>
          </a:xfrm>
          <a:prstGeom prst="rect">
            <a:avLst/>
          </a:prstGeom>
          <a:noFill/>
        </p:spPr>
        <p:txBody>
          <a:bodyPr wrap="none" rtlCol="0">
            <a:spAutoFit/>
          </a:bodyPr>
          <a:lstStyle/>
          <a:p>
            <a:r>
              <a:rPr lang="en-US" sz="1800" b="1" dirty="0"/>
              <a:t>D-30</a:t>
            </a:r>
          </a:p>
        </p:txBody>
      </p:sp>
      <p:sp>
        <p:nvSpPr>
          <p:cNvPr id="22" name="TextBox 21"/>
          <p:cNvSpPr txBox="1"/>
          <p:nvPr/>
        </p:nvSpPr>
        <p:spPr>
          <a:xfrm>
            <a:off x="7850462" y="5413746"/>
            <a:ext cx="556563" cy="369332"/>
          </a:xfrm>
          <a:prstGeom prst="rect">
            <a:avLst/>
          </a:prstGeom>
          <a:noFill/>
        </p:spPr>
        <p:txBody>
          <a:bodyPr wrap="none" rtlCol="0">
            <a:spAutoFit/>
          </a:bodyPr>
          <a:lstStyle/>
          <a:p>
            <a:r>
              <a:rPr lang="en-US" sz="1800" b="1" dirty="0"/>
              <a:t>D-1</a:t>
            </a:r>
          </a:p>
        </p:txBody>
      </p:sp>
      <p:sp>
        <p:nvSpPr>
          <p:cNvPr id="23" name="TextBox 3"/>
          <p:cNvSpPr txBox="1">
            <a:spLocks noChangeArrowheads="1"/>
          </p:cNvSpPr>
          <p:nvPr/>
        </p:nvSpPr>
        <p:spPr bwMode="auto">
          <a:xfrm>
            <a:off x="2121601" y="1027849"/>
            <a:ext cx="5461454" cy="1446550"/>
          </a:xfrm>
          <a:prstGeom prst="rect">
            <a:avLst/>
          </a:prstGeom>
          <a:solidFill>
            <a:schemeClr val="accent3">
              <a:lumMod val="60000"/>
              <a:lumOff val="40000"/>
            </a:schemeClr>
          </a:solidFill>
          <a:ln w="25400">
            <a:solidFill>
              <a:schemeClr val="tx1"/>
            </a:solidFill>
            <a:miter lim="800000"/>
            <a:headEnd/>
            <a:tailEnd/>
          </a:ln>
        </p:spPr>
        <p:txBody>
          <a:bodyPr wrap="square">
            <a:spAutoFit/>
          </a:bodyPr>
          <a:lstStyle/>
          <a:p>
            <a:pPr algn="ctr"/>
            <a:r>
              <a:rPr lang="en-US" sz="1100" b="1" dirty="0"/>
              <a:t>Codified Governance Policies:</a:t>
            </a:r>
          </a:p>
          <a:p>
            <a:endParaRPr lang="en-US" sz="1100" u="sng" dirty="0"/>
          </a:p>
          <a:p>
            <a:r>
              <a:rPr lang="en-US" sz="1100" u="sng" dirty="0"/>
              <a:t>MCO 3000.13</a:t>
            </a:r>
            <a:r>
              <a:rPr lang="en-US" sz="1100" dirty="0"/>
              <a:t> (2020) </a:t>
            </a:r>
            <a:r>
              <a:rPr lang="en-US" sz="1100" b="1" dirty="0"/>
              <a:t>Readiness Reporting (DRRS) SOP</a:t>
            </a:r>
          </a:p>
          <a:p>
            <a:r>
              <a:rPr lang="en-US" sz="1100" u="sng" dirty="0">
                <a:solidFill>
                  <a:srgbClr val="FF0000"/>
                </a:solidFill>
              </a:rPr>
              <a:t>MCO 3500.110</a:t>
            </a:r>
            <a:r>
              <a:rPr lang="en-US" sz="1100" dirty="0">
                <a:solidFill>
                  <a:srgbClr val="FF0000"/>
                </a:solidFill>
              </a:rPr>
              <a:t> (2011) </a:t>
            </a:r>
            <a:r>
              <a:rPr lang="en-US" sz="1100" b="1" dirty="0">
                <a:solidFill>
                  <a:srgbClr val="FF0000"/>
                </a:solidFill>
              </a:rPr>
              <a:t>MET/METL Development</a:t>
            </a:r>
            <a:endParaRPr lang="en-US" sz="1100" dirty="0">
              <a:solidFill>
                <a:srgbClr val="FF0000"/>
              </a:solidFill>
            </a:endParaRPr>
          </a:p>
          <a:p>
            <a:r>
              <a:rPr lang="en-US" sz="1100" u="sng" dirty="0"/>
              <a:t>MCO 3502.6A</a:t>
            </a:r>
            <a:r>
              <a:rPr lang="en-US" sz="1100" dirty="0"/>
              <a:t> (2013) </a:t>
            </a:r>
            <a:r>
              <a:rPr lang="en-US" sz="1100" b="1" dirty="0"/>
              <a:t>Marine Corps Force Generation Process</a:t>
            </a:r>
          </a:p>
          <a:p>
            <a:r>
              <a:rPr lang="en-US" sz="1100" u="sng" dirty="0"/>
              <a:t>MCO 3501.1D</a:t>
            </a:r>
            <a:r>
              <a:rPr lang="en-US" sz="1100" dirty="0"/>
              <a:t> (2019) </a:t>
            </a:r>
            <a:r>
              <a:rPr lang="en-US" sz="1100" b="1" dirty="0"/>
              <a:t>Marine Corps Combat Readiness Evaluation (MCCRE)</a:t>
            </a:r>
          </a:p>
          <a:p>
            <a:r>
              <a:rPr lang="en-US" sz="1100" u="sng" dirty="0"/>
              <a:t>MCO 1553.10</a:t>
            </a:r>
            <a:r>
              <a:rPr lang="en-US" sz="1100" dirty="0"/>
              <a:t> (2014) </a:t>
            </a:r>
            <a:r>
              <a:rPr lang="en-US" sz="1100" b="1" dirty="0"/>
              <a:t>Marine Corps Training &amp; Info </a:t>
            </a:r>
            <a:r>
              <a:rPr lang="en-US" sz="1100" b="1" dirty="0" err="1"/>
              <a:t>Mgmt</a:t>
            </a:r>
            <a:r>
              <a:rPr lang="en-US" sz="1100" b="1" dirty="0"/>
              <a:t> (MCTIMS) SOP </a:t>
            </a:r>
          </a:p>
          <a:p>
            <a:r>
              <a:rPr lang="en-US" sz="1100" u="sng" dirty="0"/>
              <a:t>MCO 3120.12</a:t>
            </a:r>
            <a:r>
              <a:rPr lang="en-US" sz="1100" dirty="0"/>
              <a:t> (2015) </a:t>
            </a:r>
            <a:r>
              <a:rPr lang="en-US" sz="1100" b="1" dirty="0"/>
              <a:t>Global Force Management and Force Synchronization</a:t>
            </a:r>
          </a:p>
        </p:txBody>
      </p:sp>
      <p:sp>
        <p:nvSpPr>
          <p:cNvPr id="24" name="Rounded Rectangle 23"/>
          <p:cNvSpPr/>
          <p:nvPr/>
        </p:nvSpPr>
        <p:spPr bwMode="auto">
          <a:xfrm>
            <a:off x="4074069" y="3570361"/>
            <a:ext cx="2731264" cy="651987"/>
          </a:xfrm>
          <a:prstGeom prst="roundRect">
            <a:avLst/>
          </a:prstGeom>
          <a:solidFill>
            <a:srgbClr val="FFFF99"/>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MCTIMS METL</a:t>
            </a:r>
            <a:r>
              <a:rPr kumimoji="0" lang="en-US" sz="1600" b="0" i="0" u="none" strike="noStrike" cap="none" normalizeH="0" dirty="0">
                <a:ln>
                  <a:noFill/>
                </a:ln>
                <a:solidFill>
                  <a:schemeClr val="tx1"/>
                </a:solidFill>
                <a:effectLst/>
                <a:latin typeface="Arial" charset="0"/>
              </a:rPr>
              <a:t> Data Interface to DRRS</a:t>
            </a:r>
            <a:endParaRPr kumimoji="0" lang="en-US" sz="1600" b="0" i="0" u="none" strike="noStrike" cap="none" normalizeH="0" baseline="0" dirty="0">
              <a:ln>
                <a:noFill/>
              </a:ln>
              <a:solidFill>
                <a:schemeClr val="tx1"/>
              </a:solidFill>
              <a:effectLst/>
              <a:latin typeface="Arial" charset="0"/>
            </a:endParaRPr>
          </a:p>
        </p:txBody>
      </p:sp>
      <p:sp>
        <p:nvSpPr>
          <p:cNvPr id="26" name="Flowchart: Connector 25"/>
          <p:cNvSpPr/>
          <p:nvPr/>
        </p:nvSpPr>
        <p:spPr>
          <a:xfrm>
            <a:off x="276872" y="2493043"/>
            <a:ext cx="247650" cy="24765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1</a:t>
            </a:r>
          </a:p>
        </p:txBody>
      </p:sp>
      <p:sp>
        <p:nvSpPr>
          <p:cNvPr id="27" name="Flowchart: Connector 26"/>
          <p:cNvSpPr/>
          <p:nvPr/>
        </p:nvSpPr>
        <p:spPr>
          <a:xfrm>
            <a:off x="1072519" y="3070977"/>
            <a:ext cx="247650" cy="247651"/>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2</a:t>
            </a:r>
          </a:p>
        </p:txBody>
      </p:sp>
      <p:sp>
        <p:nvSpPr>
          <p:cNvPr id="28" name="Flowchart: Connector 27"/>
          <p:cNvSpPr/>
          <p:nvPr/>
        </p:nvSpPr>
        <p:spPr>
          <a:xfrm>
            <a:off x="1457705" y="3559980"/>
            <a:ext cx="247650" cy="247651"/>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3</a:t>
            </a:r>
          </a:p>
        </p:txBody>
      </p:sp>
      <p:sp>
        <p:nvSpPr>
          <p:cNvPr id="13" name="Rounded Rectangle 12"/>
          <p:cNvSpPr/>
          <p:nvPr/>
        </p:nvSpPr>
        <p:spPr bwMode="auto">
          <a:xfrm>
            <a:off x="3378771" y="4219802"/>
            <a:ext cx="2595040" cy="357188"/>
          </a:xfrm>
          <a:prstGeom prst="roundRect">
            <a:avLst/>
          </a:prstGeom>
          <a:solidFill>
            <a:schemeClr val="bg1">
              <a:lumMod val="95000"/>
            </a:schemeClr>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PTP</a:t>
            </a:r>
            <a:endParaRPr kumimoji="0" lang="en-US" sz="1600" b="0" i="0" u="none" strike="noStrike" cap="none" normalizeH="0" baseline="0" dirty="0">
              <a:ln>
                <a:noFill/>
              </a:ln>
              <a:solidFill>
                <a:schemeClr val="tx1"/>
              </a:solidFill>
              <a:effectLst/>
              <a:latin typeface="Arial" charset="0"/>
            </a:endParaRPr>
          </a:p>
        </p:txBody>
      </p:sp>
      <p:sp>
        <p:nvSpPr>
          <p:cNvPr id="29" name="Flowchart: Connector 28"/>
          <p:cNvSpPr/>
          <p:nvPr/>
        </p:nvSpPr>
        <p:spPr>
          <a:xfrm>
            <a:off x="3214777" y="4203021"/>
            <a:ext cx="247650" cy="257176"/>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4</a:t>
            </a:r>
          </a:p>
        </p:txBody>
      </p:sp>
      <p:sp>
        <p:nvSpPr>
          <p:cNvPr id="30" name="Slide Number Placeholder 29"/>
          <p:cNvSpPr>
            <a:spLocks noGrp="1"/>
          </p:cNvSpPr>
          <p:nvPr>
            <p:ph type="sldNum" sz="quarter" idx="12"/>
          </p:nvPr>
        </p:nvSpPr>
        <p:spPr>
          <a:xfrm>
            <a:off x="6783662" y="6356350"/>
            <a:ext cx="2133600" cy="365125"/>
          </a:xfrm>
        </p:spPr>
        <p:txBody>
          <a:bodyPr/>
          <a:lstStyle/>
          <a:p>
            <a:fld id="{57D7F152-42F7-4C0B-ACE2-8696607C202E}" type="slidenum">
              <a:rPr lang="en-US" smtClean="0">
                <a:solidFill>
                  <a:schemeClr val="tx1"/>
                </a:solidFill>
              </a:rPr>
              <a:pPr/>
              <a:t>29</a:t>
            </a:fld>
            <a:endParaRPr lang="en-US" dirty="0">
              <a:solidFill>
                <a:schemeClr val="tx1"/>
              </a:solidFill>
            </a:endParaRPr>
          </a:p>
        </p:txBody>
      </p:sp>
      <p:sp>
        <p:nvSpPr>
          <p:cNvPr id="4" name="Footer Placeholder 3"/>
          <p:cNvSpPr>
            <a:spLocks noGrp="1"/>
          </p:cNvSpPr>
          <p:nvPr>
            <p:ph type="ftr" sz="quarter" idx="11"/>
          </p:nvPr>
        </p:nvSpPr>
        <p:spPr>
          <a:xfrm>
            <a:off x="161161" y="6362184"/>
            <a:ext cx="1822715" cy="365125"/>
          </a:xfrm>
        </p:spPr>
        <p:txBody>
          <a:bodyPr/>
          <a:lstStyle/>
          <a:p>
            <a:r>
              <a:rPr lang="en-US">
                <a:solidFill>
                  <a:schemeClr val="tx1"/>
                </a:solidFill>
              </a:rPr>
              <a:t>MAR 2023-CUI</a:t>
            </a:r>
            <a:endParaRPr lang="en-US" dirty="0">
              <a:solidFill>
                <a:schemeClr val="tx1"/>
              </a:solidFill>
            </a:endParaRPr>
          </a:p>
        </p:txBody>
      </p:sp>
    </p:spTree>
    <p:extLst>
      <p:ext uri="{BB962C8B-B14F-4D97-AF65-F5344CB8AC3E}">
        <p14:creationId xmlns:p14="http://schemas.microsoft.com/office/powerpoint/2010/main" val="412822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Text Box 2"/>
          <p:cNvSpPr txBox="1">
            <a:spLocks noChangeArrowheads="1"/>
          </p:cNvSpPr>
          <p:nvPr/>
        </p:nvSpPr>
        <p:spPr bwMode="auto">
          <a:xfrm>
            <a:off x="384058" y="1534354"/>
            <a:ext cx="8430757" cy="3316292"/>
          </a:xfrm>
          <a:prstGeom prst="rect">
            <a:avLst/>
          </a:prstGeom>
          <a:noFill/>
          <a:ln w="9525">
            <a:noFill/>
            <a:miter lim="800000"/>
            <a:headEnd/>
            <a:tailEnd/>
          </a:ln>
          <a:effectLst/>
        </p:spPr>
        <p:txBody>
          <a:bodyPr wrap="square">
            <a:spAutoFit/>
          </a:bodyPr>
          <a:lstStyle/>
          <a:p>
            <a:pPr>
              <a:lnSpc>
                <a:spcPct val="75000"/>
              </a:lnSpc>
              <a:defRPr/>
            </a:pPr>
            <a:r>
              <a:rPr lang="en-US" sz="1800" b="1" dirty="0">
                <a:latin typeface="Arial" pitchFamily="34" charset="0"/>
                <a:cs typeface="Arial" pitchFamily="34" charset="0"/>
              </a:rPr>
              <a:t> </a:t>
            </a:r>
            <a:r>
              <a:rPr lang="en-US" sz="1400" b="1" dirty="0">
                <a:latin typeface="Arial" panose="020B0604020202020204" pitchFamily="34" charset="0"/>
                <a:cs typeface="Arial" panose="020B0604020202020204" pitchFamily="34" charset="0"/>
              </a:rPr>
              <a:t>DIRLAUTH per MCO 3500.26B (MCTL)</a:t>
            </a:r>
          </a:p>
          <a:p>
            <a:pPr algn="just">
              <a:defRP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US" sz="1400" dirty="0">
                <a:latin typeface="Arial" panose="020B0604020202020204" pitchFamily="34" charset="0"/>
                <a:cs typeface="Arial" panose="020B0604020202020204" pitchFamily="34" charset="0"/>
              </a:rPr>
              <a:t>For development of defined content of capabilities/actions/activities expressed as Marine Corps Tasks (MCTs) resident within the Marine Corps Task List (MCTL) and Service Authoritative Database Source Systems MCTIMS and DRRS.</a:t>
            </a:r>
          </a:p>
          <a:p>
            <a:pPr marL="285750" indent="-285750" algn="just">
              <a:buFont typeface="Arial" panose="020B0604020202020204" pitchFamily="34" charset="0"/>
              <a:buChar char="•"/>
              <a:defRPr/>
            </a:pPr>
            <a:r>
              <a:rPr lang="en-US" sz="1400" dirty="0">
                <a:latin typeface="Arial" panose="020B0604020202020204" pitchFamily="34" charset="0"/>
                <a:cs typeface="Arial" panose="020B0604020202020204" pitchFamily="34" charset="0"/>
              </a:rPr>
              <a:t>For ensuring MCTs are doctrine-based and developed products represent all elements of the MAGTF and SE. </a:t>
            </a:r>
          </a:p>
          <a:p>
            <a:pPr algn="just">
              <a:defRPr/>
            </a:pPr>
            <a:endParaRPr lang="en-US" sz="1400" dirty="0">
              <a:latin typeface="Arial" panose="020B0604020202020204" pitchFamily="34" charset="0"/>
              <a:cs typeface="Arial" panose="020B0604020202020204" pitchFamily="34" charset="0"/>
            </a:endParaRPr>
          </a:p>
          <a:p>
            <a:pPr algn="just">
              <a:defRPr/>
            </a:pPr>
            <a:r>
              <a:rPr lang="en-US" sz="1400" b="1" dirty="0">
                <a:latin typeface="Arial" panose="020B0604020202020204" pitchFamily="34" charset="0"/>
                <a:cs typeface="Arial" panose="020B0604020202020204" pitchFamily="34" charset="0"/>
              </a:rPr>
              <a:t>DIRLAUTH per MCO 3500.110 (METL Development)</a:t>
            </a:r>
          </a:p>
          <a:p>
            <a:pPr marL="285750" indent="-285750" algn="just">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US" sz="1400" dirty="0">
                <a:latin typeface="Arial" panose="020B0604020202020204" pitchFamily="34" charset="0"/>
                <a:cs typeface="Arial" panose="020B0604020202020204" pitchFamily="34" charset="0"/>
              </a:rPr>
              <a:t>For FMF/SE MET/METL and standards development and review process.</a:t>
            </a:r>
          </a:p>
          <a:p>
            <a:pPr algn="just">
              <a:defRPr/>
            </a:pPr>
            <a:endParaRPr lang="en-US" sz="1400" dirty="0">
              <a:latin typeface="Arial" panose="020B0604020202020204" pitchFamily="34" charset="0"/>
              <a:cs typeface="Arial" panose="020B0604020202020204" pitchFamily="34" charset="0"/>
            </a:endParaRPr>
          </a:p>
          <a:p>
            <a:pPr algn="ctr">
              <a:defRPr/>
            </a:pPr>
            <a:r>
              <a:rPr lang="en-US" sz="1400" b="1" dirty="0">
                <a:solidFill>
                  <a:srgbClr val="FF0000"/>
                </a:solidFill>
                <a:latin typeface="Arial" panose="020B0604020202020204" pitchFamily="34" charset="0"/>
                <a:cs typeface="Arial" panose="020B0604020202020204" pitchFamily="34" charset="0"/>
              </a:rPr>
              <a:t>Supports Future Force Design Capability Development, expressed as MCTs/“Future” METs</a:t>
            </a:r>
            <a:endParaRPr lang="en-US" sz="14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endParaRPr lang="en-US" sz="1400" b="1" dirty="0">
              <a:latin typeface="Arial" panose="020B0604020202020204" pitchFamily="34" charset="0"/>
              <a:cs typeface="Arial" panose="020B0604020202020204" pitchFamily="34" charset="0"/>
            </a:endParaRPr>
          </a:p>
          <a:p>
            <a:pPr algn="just">
              <a:defRPr/>
            </a:pPr>
            <a:endParaRPr lang="en-US" sz="1400" dirty="0">
              <a:latin typeface="Arial" panose="020B0604020202020204" pitchFamily="34" charset="0"/>
              <a:cs typeface="Arial" panose="020B0604020202020204" pitchFamily="34" charset="0"/>
            </a:endParaRPr>
          </a:p>
        </p:txBody>
      </p:sp>
      <p:sp>
        <p:nvSpPr>
          <p:cNvPr id="9222" name="Text Box 3"/>
          <p:cNvSpPr txBox="1">
            <a:spLocks noChangeArrowheads="1"/>
          </p:cNvSpPr>
          <p:nvPr/>
        </p:nvSpPr>
        <p:spPr bwMode="auto">
          <a:xfrm>
            <a:off x="1005390" y="128623"/>
            <a:ext cx="72825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ts val="0"/>
              </a:spcBef>
            </a:pPr>
            <a:r>
              <a:rPr lang="en-US" altLang="en-US" sz="2800" b="1" dirty="0">
                <a:latin typeface="Arial" charset="0"/>
                <a:cs typeface="Arial" charset="0"/>
              </a:rPr>
              <a:t>CD&amp;I / CDD / MCID-Plans</a:t>
            </a:r>
          </a:p>
          <a:p>
            <a:pPr algn="ctr" eaLnBrk="1" hangingPunct="1">
              <a:spcBef>
                <a:spcPts val="0"/>
              </a:spcBef>
            </a:pPr>
            <a:r>
              <a:rPr lang="en-US" altLang="en-US" sz="2800" b="1" dirty="0">
                <a:latin typeface="Arial" charset="0"/>
                <a:cs typeface="Arial" charset="0"/>
              </a:rPr>
              <a:t> MCTL Branch Mission</a:t>
            </a:r>
            <a:endParaRPr lang="en-US" altLang="en-US" sz="2800" b="1" dirty="0">
              <a:solidFill>
                <a:srgbClr val="0066FF"/>
              </a:solidFill>
              <a:latin typeface="Arial" charset="0"/>
              <a:cs typeface="Arial" charset="0"/>
            </a:endParaRPr>
          </a:p>
        </p:txBody>
      </p:sp>
      <p:grpSp>
        <p:nvGrpSpPr>
          <p:cNvPr id="7" name="Group 6"/>
          <p:cNvGrpSpPr/>
          <p:nvPr/>
        </p:nvGrpSpPr>
        <p:grpSpPr>
          <a:xfrm>
            <a:off x="695725" y="4601156"/>
            <a:ext cx="7460479" cy="1866972"/>
            <a:chOff x="168594" y="572664"/>
            <a:chExt cx="7738121" cy="1473927"/>
          </a:xfrm>
        </p:grpSpPr>
        <p:sp>
          <p:nvSpPr>
            <p:cNvPr id="9" name="Rectangle 8"/>
            <p:cNvSpPr/>
            <p:nvPr/>
          </p:nvSpPr>
          <p:spPr>
            <a:xfrm>
              <a:off x="168594" y="572664"/>
              <a:ext cx="7738121" cy="1472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10" name="Group 9"/>
            <p:cNvGrpSpPr/>
            <p:nvPr/>
          </p:nvGrpSpPr>
          <p:grpSpPr>
            <a:xfrm>
              <a:off x="363425" y="1151125"/>
              <a:ext cx="6011448" cy="884622"/>
              <a:chOff x="131958" y="3284888"/>
              <a:chExt cx="6011448" cy="884622"/>
            </a:xfrm>
          </p:grpSpPr>
          <mc:AlternateContent xmlns:mc="http://schemas.openxmlformats.org/markup-compatibility/2006" xmlns:a14="http://schemas.microsoft.com/office/drawing/2010/main">
            <mc:Choice Requires="a14">
              <p:sp>
                <p:nvSpPr>
                  <p:cNvPr id="13" name="TextBox 12"/>
                  <p:cNvSpPr txBox="1"/>
                  <p:nvPr/>
                </p:nvSpPr>
                <p:spPr>
                  <a:xfrm>
                    <a:off x="141820" y="3284888"/>
                    <a:ext cx="5899580" cy="307777"/>
                  </a:xfrm>
                  <a:prstGeom prst="rect">
                    <a:avLst/>
                  </a:prstGeom>
                  <a:noFill/>
                </p:spPr>
                <p:txBody>
                  <a:bodyPr wrap="non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400" i="1" smtClean="0">
                                  <a:solidFill>
                                    <a:prstClr val="black"/>
                                  </a:solidFill>
                                  <a:latin typeface="Cambria Math" panose="02040503050406030204" pitchFamily="18" charset="0"/>
                                </a:rPr>
                              </m:ctrlPr>
                            </m:sSupPr>
                            <m:e>
                              <m:r>
                                <a:rPr lang="en-US" sz="1400" b="1" smtClean="0">
                                  <a:solidFill>
                                    <a:prstClr val="black"/>
                                  </a:solidFill>
                                  <a:latin typeface="Cambria Math"/>
                                </a:rPr>
                                <m:t>𝐂</m:t>
                              </m:r>
                              <m:r>
                                <m:rPr>
                                  <m:sty m:val="p"/>
                                </m:rPr>
                                <a:rPr lang="en-US" sz="1400" smtClean="0">
                                  <a:solidFill>
                                    <a:prstClr val="black"/>
                                  </a:solidFill>
                                  <a:latin typeface="Cambria Math"/>
                                </a:rPr>
                                <m:t>apability</m:t>
                              </m:r>
                              <m:r>
                                <a:rPr lang="en-US" sz="1400" i="1" smtClean="0">
                                  <a:solidFill>
                                    <a:prstClr val="black"/>
                                  </a:solidFill>
                                  <a:latin typeface="Cambria Math"/>
                                </a:rPr>
                                <m:t>=</m:t>
                              </m:r>
                              <m:r>
                                <a:rPr lang="en-US" sz="1400" b="1" i="1" smtClean="0">
                                  <a:solidFill>
                                    <a:prstClr val="black"/>
                                  </a:solidFill>
                                  <a:latin typeface="Cambria Math"/>
                                </a:rPr>
                                <m:t>𝑻</m:t>
                              </m:r>
                              <m:r>
                                <a:rPr lang="en-US" sz="1400" i="1" smtClean="0">
                                  <a:solidFill>
                                    <a:prstClr val="black"/>
                                  </a:solidFill>
                                  <a:latin typeface="Cambria Math"/>
                                </a:rPr>
                                <m:t>𝑎𝑠𝑘𝑠</m:t>
                              </m:r>
                            </m:e>
                            <m:sup>
                              <m:r>
                                <a:rPr lang="en-US" sz="1400" i="1" smtClean="0">
                                  <a:solidFill>
                                    <a:prstClr val="black"/>
                                  </a:solidFill>
                                  <a:latin typeface="Cambria Math"/>
                                </a:rPr>
                                <m:t> </m:t>
                              </m:r>
                            </m:sup>
                          </m:sSup>
                          <m:r>
                            <a:rPr lang="en-US" sz="1400" i="1" smtClean="0">
                              <a:solidFill>
                                <a:prstClr val="black"/>
                              </a:solidFill>
                              <a:latin typeface="Cambria Math"/>
                            </a:rPr>
                            <m:t>+</m:t>
                          </m:r>
                          <m:sSup>
                            <m:sSupPr>
                              <m:ctrlPr>
                                <a:rPr lang="en-US" sz="1400" i="1" smtClean="0">
                                  <a:solidFill>
                                    <a:prstClr val="black"/>
                                  </a:solidFill>
                                  <a:latin typeface="Cambria Math" panose="02040503050406030204" pitchFamily="18" charset="0"/>
                                </a:rPr>
                              </m:ctrlPr>
                            </m:sSupPr>
                            <m:e>
                              <m:r>
                                <a:rPr lang="en-US" sz="1400" b="1" i="1" smtClean="0">
                                  <a:solidFill>
                                    <a:prstClr val="black"/>
                                  </a:solidFill>
                                  <a:latin typeface="Cambria Math"/>
                                </a:rPr>
                                <m:t>  </m:t>
                              </m:r>
                              <m:r>
                                <a:rPr lang="en-US" sz="1400" b="1" i="1" smtClean="0">
                                  <a:solidFill>
                                    <a:prstClr val="black"/>
                                  </a:solidFill>
                                  <a:latin typeface="Cambria Math"/>
                                </a:rPr>
                                <m:t>𝑪</m:t>
                              </m:r>
                              <m:r>
                                <a:rPr lang="en-US" sz="1400" i="1" smtClean="0">
                                  <a:solidFill>
                                    <a:prstClr val="black"/>
                                  </a:solidFill>
                                  <a:latin typeface="Cambria Math"/>
                                </a:rPr>
                                <m:t>𝑜𝑛𝑑𝑖𝑡𝑖𝑜𝑛𝑠</m:t>
                              </m:r>
                              <m:r>
                                <a:rPr lang="en-US" sz="1400" i="1" smtClean="0">
                                  <a:solidFill>
                                    <a:prstClr val="black"/>
                                  </a:solidFill>
                                  <a:latin typeface="Cambria Math"/>
                                </a:rPr>
                                <m:t>+</m:t>
                              </m:r>
                              <m:r>
                                <a:rPr lang="en-US" sz="1400" b="1" i="1" smtClean="0">
                                  <a:solidFill>
                                    <a:prstClr val="black"/>
                                  </a:solidFill>
                                  <a:latin typeface="Cambria Math"/>
                                </a:rPr>
                                <m:t>  </m:t>
                              </m:r>
                              <m:r>
                                <a:rPr lang="en-US" sz="1400" b="1" i="1" smtClean="0">
                                  <a:solidFill>
                                    <a:prstClr val="black"/>
                                  </a:solidFill>
                                  <a:latin typeface="Cambria Math"/>
                                </a:rPr>
                                <m:t>𝑺</m:t>
                              </m:r>
                              <m:r>
                                <a:rPr lang="en-US" sz="1400" i="1" smtClean="0">
                                  <a:solidFill>
                                    <a:prstClr val="black"/>
                                  </a:solidFill>
                                  <a:latin typeface="Cambria Math"/>
                                </a:rPr>
                                <m:t>𝑡𝑎𝑛𝑑𝑎𝑟𝑑𝑠</m:t>
                              </m:r>
                              <m:r>
                                <a:rPr lang="en-US" sz="1400" i="1" smtClean="0">
                                  <a:solidFill>
                                    <a:prstClr val="black"/>
                                  </a:solidFill>
                                  <a:latin typeface="Cambria Math"/>
                                </a:rPr>
                                <m:t>+</m:t>
                              </m:r>
                              <m:r>
                                <a:rPr lang="en-US" sz="1400" b="1" i="1" smtClean="0">
                                  <a:solidFill>
                                    <a:prstClr val="black"/>
                                  </a:solidFill>
                                  <a:latin typeface="Cambria Math"/>
                                </a:rPr>
                                <m:t>  </m:t>
                              </m:r>
                              <m:r>
                                <a:rPr lang="en-US" sz="1400" b="1" i="1" smtClean="0">
                                  <a:solidFill>
                                    <a:prstClr val="black"/>
                                  </a:solidFill>
                                  <a:latin typeface="Cambria Math"/>
                                </a:rPr>
                                <m:t>𝑾</m:t>
                              </m:r>
                              <m:r>
                                <a:rPr lang="en-US" sz="1400" i="1" smtClean="0">
                                  <a:solidFill>
                                    <a:prstClr val="black"/>
                                  </a:solidFill>
                                  <a:latin typeface="Cambria Math"/>
                                </a:rPr>
                                <m:t>𝑎𝑦𝑠</m:t>
                              </m:r>
                              <m:r>
                                <a:rPr lang="en-US" sz="1400" i="1" smtClean="0">
                                  <a:solidFill>
                                    <a:prstClr val="black"/>
                                  </a:solidFill>
                                  <a:latin typeface="Cambria Math"/>
                                </a:rPr>
                                <m:t>+</m:t>
                              </m:r>
                              <m:r>
                                <a:rPr lang="en-US" sz="1400" b="1" i="1" smtClean="0">
                                  <a:solidFill>
                                    <a:prstClr val="black"/>
                                  </a:solidFill>
                                  <a:latin typeface="Cambria Math"/>
                                </a:rPr>
                                <m:t>  </m:t>
                              </m:r>
                              <m:r>
                                <a:rPr lang="en-US" sz="1400" b="1" i="1" smtClean="0">
                                  <a:solidFill>
                                    <a:prstClr val="black"/>
                                  </a:solidFill>
                                  <a:latin typeface="Cambria Math"/>
                                </a:rPr>
                                <m:t>𝑴</m:t>
                              </m:r>
                              <m:r>
                                <a:rPr lang="en-US" sz="1400" i="1" smtClean="0">
                                  <a:solidFill>
                                    <a:prstClr val="black"/>
                                  </a:solidFill>
                                  <a:latin typeface="Cambria Math"/>
                                </a:rPr>
                                <m:t>𝑒𝑎𝑛𝑠</m:t>
                              </m:r>
                              <m:r>
                                <a:rPr lang="en-US" sz="1400" i="1" smtClean="0">
                                  <a:solidFill>
                                    <a:prstClr val="black"/>
                                  </a:solidFill>
                                  <a:latin typeface="Cambria Math"/>
                                </a:rPr>
                                <m:t> </m:t>
                              </m:r>
                            </m:e>
                            <m:sup>
                              <m:r>
                                <a:rPr lang="en-US" sz="1400" i="1" smtClean="0">
                                  <a:solidFill>
                                    <a:prstClr val="black"/>
                                  </a:solidFill>
                                  <a:latin typeface="Cambria Math"/>
                                </a:rPr>
                                <m:t> </m:t>
                              </m:r>
                            </m:sup>
                          </m:sSup>
                        </m:oMath>
                      </m:oMathPara>
                    </a14:m>
                    <a:endParaRPr lang="en-US" sz="1400" dirty="0">
                      <a:solidFill>
                        <a:prstClr val="black"/>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41820" y="3284888"/>
                    <a:ext cx="5899580" cy="307777"/>
                  </a:xfrm>
                  <a:prstGeom prst="rect">
                    <a:avLst/>
                  </a:prstGeom>
                  <a:blipFill rotWithShape="0">
                    <a:blip r:embed="rId3"/>
                    <a:stretch>
                      <a:fillRect/>
                    </a:stretch>
                  </a:blipFill>
                </p:spPr>
                <p:txBody>
                  <a:bodyPr/>
                  <a:lstStyle/>
                  <a:p>
                    <a:r>
                      <a:rPr lang="en-US">
                        <a:noFill/>
                      </a:rPr>
                      <a:t> </a:t>
                    </a:r>
                  </a:p>
                </p:txBody>
              </p:sp>
            </mc:Fallback>
          </mc:AlternateContent>
          <p:sp>
            <p:nvSpPr>
              <p:cNvPr id="14" name="TextBox 13"/>
              <p:cNvSpPr txBox="1"/>
              <p:nvPr/>
            </p:nvSpPr>
            <p:spPr>
              <a:xfrm>
                <a:off x="1310610" y="3610156"/>
                <a:ext cx="480840" cy="400110"/>
              </a:xfrm>
              <a:prstGeom prst="rect">
                <a:avLst/>
              </a:prstGeom>
              <a:noFill/>
            </p:spPr>
            <p:txBody>
              <a:bodyPr wrap="none" rtlCol="0">
                <a:spAutoFit/>
              </a:bodyPr>
              <a:lstStyle/>
              <a:p>
                <a:pPr algn="ctr" fontAlgn="auto">
                  <a:spcBef>
                    <a:spcPts val="0"/>
                  </a:spcBef>
                  <a:spcAft>
                    <a:spcPts val="0"/>
                  </a:spcAft>
                </a:pPr>
                <a:r>
                  <a:rPr lang="en-US" b="1" dirty="0">
                    <a:solidFill>
                      <a:srgbClr val="FF0000"/>
                    </a:solidFill>
                    <a:latin typeface="Arial" panose="020B0604020202020204" pitchFamily="34" charset="0"/>
                    <a:cs typeface="Arial" panose="020B0604020202020204" pitchFamily="34" charset="0"/>
                  </a:rPr>
                  <a:t>MCT</a:t>
                </a:r>
              </a:p>
              <a:p>
                <a:pPr algn="ctr" fontAlgn="auto">
                  <a:spcBef>
                    <a:spcPts val="0"/>
                  </a:spcBef>
                  <a:spcAft>
                    <a:spcPts val="0"/>
                  </a:spcAft>
                </a:pPr>
                <a:r>
                  <a:rPr lang="en-US" b="1" dirty="0">
                    <a:solidFill>
                      <a:srgbClr val="FF0000"/>
                    </a:solidFill>
                    <a:latin typeface="Arial" panose="020B0604020202020204" pitchFamily="34" charset="0"/>
                    <a:cs typeface="Arial" panose="020B0604020202020204" pitchFamily="34" charset="0"/>
                  </a:rPr>
                  <a:t>MET</a:t>
                </a:r>
              </a:p>
            </p:txBody>
          </p:sp>
          <p:sp>
            <p:nvSpPr>
              <p:cNvPr id="15" name="TextBox 14"/>
              <p:cNvSpPr txBox="1"/>
              <p:nvPr/>
            </p:nvSpPr>
            <p:spPr>
              <a:xfrm>
                <a:off x="3169465" y="3549907"/>
                <a:ext cx="1152750" cy="619603"/>
              </a:xfrm>
              <a:prstGeom prst="rect">
                <a:avLst/>
              </a:prstGeom>
              <a:noFill/>
            </p:spPr>
            <p:txBody>
              <a:bodyPr wrap="square" lIns="0" rIns="0" rtlCol="0">
                <a:spAutoFit/>
              </a:bodyPr>
              <a:lstStyle/>
              <a:p>
                <a:pPr algn="ctr" fontAlgn="auto">
                  <a:spcBef>
                    <a:spcPts val="0"/>
                  </a:spcBef>
                  <a:spcAft>
                    <a:spcPts val="0"/>
                  </a:spcAft>
                </a:pPr>
                <a:r>
                  <a:rPr lang="en-US" sz="900" dirty="0">
                    <a:latin typeface="Arial" panose="020B0604020202020204" pitchFamily="34" charset="0"/>
                    <a:cs typeface="Arial" panose="020B0604020202020204" pitchFamily="34" charset="0"/>
                  </a:rPr>
                  <a:t>Measures from </a:t>
                </a:r>
              </a:p>
              <a:p>
                <a:pPr algn="ctr" fontAlgn="auto">
                  <a:spcBef>
                    <a:spcPts val="0"/>
                  </a:spcBef>
                  <a:spcAft>
                    <a:spcPts val="0"/>
                  </a:spcAft>
                </a:pPr>
                <a:r>
                  <a:rPr lang="en-US" sz="900" dirty="0">
                    <a:latin typeface="Arial" panose="020B0604020202020204" pitchFamily="34" charset="0"/>
                    <a:cs typeface="Arial" panose="020B0604020202020204" pitchFamily="34" charset="0"/>
                  </a:rPr>
                  <a:t>UJTL/</a:t>
                </a:r>
                <a:r>
                  <a:rPr lang="en-US" sz="900" b="1" dirty="0">
                    <a:solidFill>
                      <a:srgbClr val="FF0000"/>
                    </a:solidFill>
                    <a:latin typeface="Arial" panose="020B0604020202020204" pitchFamily="34" charset="0"/>
                    <a:cs typeface="Arial" panose="020B0604020202020204" pitchFamily="34" charset="0"/>
                  </a:rPr>
                  <a:t>MCTL,</a:t>
                </a:r>
                <a:r>
                  <a:rPr lang="en-US" sz="900" dirty="0">
                    <a:latin typeface="Arial" panose="020B0604020202020204" pitchFamily="34" charset="0"/>
                    <a:cs typeface="Arial" panose="020B0604020202020204" pitchFamily="34" charset="0"/>
                  </a:rPr>
                  <a:t> with criteria and scale to produce specific outputs</a:t>
                </a:r>
              </a:p>
            </p:txBody>
          </p:sp>
          <p:sp>
            <p:nvSpPr>
              <p:cNvPr id="16" name="TextBox 15"/>
              <p:cNvSpPr txBox="1"/>
              <p:nvPr/>
            </p:nvSpPr>
            <p:spPr>
              <a:xfrm>
                <a:off x="4256422" y="3532416"/>
                <a:ext cx="1033133" cy="619603"/>
              </a:xfrm>
              <a:prstGeom prst="rect">
                <a:avLst/>
              </a:prstGeom>
              <a:noFill/>
            </p:spPr>
            <p:txBody>
              <a:bodyPr wrap="square" rtlCol="0">
                <a:spAutoFit/>
              </a:bodyPr>
              <a:lstStyle/>
              <a:p>
                <a:pPr algn="ctr" fontAlgn="auto">
                  <a:spcBef>
                    <a:spcPts val="0"/>
                  </a:spcBef>
                  <a:spcAft>
                    <a:spcPts val="0"/>
                  </a:spcAft>
                </a:pPr>
                <a:r>
                  <a:rPr lang="en-US" sz="900" dirty="0">
                    <a:latin typeface="Arial" panose="020B0604020202020204" pitchFamily="34" charset="0"/>
                    <a:cs typeface="Arial" panose="020B0604020202020204" pitchFamily="34" charset="0"/>
                  </a:rPr>
                  <a:t>Doctrine</a:t>
                </a:r>
              </a:p>
              <a:p>
                <a:pPr algn="ctr" fontAlgn="auto">
                  <a:spcBef>
                    <a:spcPts val="0"/>
                  </a:spcBef>
                  <a:spcAft>
                    <a:spcPts val="0"/>
                  </a:spcAft>
                </a:pPr>
                <a:r>
                  <a:rPr lang="en-US" sz="900" dirty="0">
                    <a:latin typeface="Arial" panose="020B0604020202020204" pitchFamily="34" charset="0"/>
                    <a:cs typeface="Arial" panose="020B0604020202020204" pitchFamily="34" charset="0"/>
                  </a:rPr>
                  <a:t>Tactics</a:t>
                </a:r>
              </a:p>
              <a:p>
                <a:pPr algn="ctr" fontAlgn="auto">
                  <a:spcBef>
                    <a:spcPts val="0"/>
                  </a:spcBef>
                  <a:spcAft>
                    <a:spcPts val="0"/>
                  </a:spcAft>
                </a:pPr>
                <a:r>
                  <a:rPr lang="en-US" sz="900" dirty="0">
                    <a:latin typeface="Arial" panose="020B0604020202020204" pitchFamily="34" charset="0"/>
                    <a:cs typeface="Arial" panose="020B0604020202020204" pitchFamily="34" charset="0"/>
                  </a:rPr>
                  <a:t>T&amp;R Manual</a:t>
                </a:r>
              </a:p>
              <a:p>
                <a:pPr algn="ctr" fontAlgn="auto">
                  <a:spcBef>
                    <a:spcPts val="0"/>
                  </a:spcBef>
                  <a:spcAft>
                    <a:spcPts val="0"/>
                  </a:spcAft>
                </a:pPr>
                <a:r>
                  <a:rPr lang="en-US" sz="900" dirty="0">
                    <a:latin typeface="Arial" panose="020B0604020202020204" pitchFamily="34" charset="0"/>
                    <a:cs typeface="Arial" panose="020B0604020202020204" pitchFamily="34" charset="0"/>
                  </a:rPr>
                  <a:t>Procedures</a:t>
                </a:r>
              </a:p>
              <a:p>
                <a:pPr algn="ctr" fontAlgn="auto">
                  <a:spcBef>
                    <a:spcPts val="0"/>
                  </a:spcBef>
                  <a:spcAft>
                    <a:spcPts val="0"/>
                  </a:spcAft>
                </a:pPr>
                <a:r>
                  <a:rPr lang="en-US" sz="900" dirty="0">
                    <a:latin typeface="Arial" panose="020B0604020202020204" pitchFamily="34" charset="0"/>
                    <a:cs typeface="Arial" panose="020B0604020202020204" pitchFamily="34" charset="0"/>
                  </a:rPr>
                  <a:t>Processes</a:t>
                </a:r>
              </a:p>
            </p:txBody>
          </p:sp>
          <p:sp>
            <p:nvSpPr>
              <p:cNvPr id="17" name="TextBox 16"/>
              <p:cNvSpPr txBox="1"/>
              <p:nvPr/>
            </p:nvSpPr>
            <p:spPr>
              <a:xfrm>
                <a:off x="5025576" y="3548601"/>
                <a:ext cx="1117830" cy="400920"/>
              </a:xfrm>
              <a:prstGeom prst="rect">
                <a:avLst/>
              </a:prstGeom>
              <a:noFill/>
            </p:spPr>
            <p:txBody>
              <a:bodyPr wrap="square" rtlCol="0">
                <a:spAutoFit/>
              </a:bodyPr>
              <a:lstStyle/>
              <a:p>
                <a:pPr algn="ctr" fontAlgn="auto">
                  <a:spcBef>
                    <a:spcPts val="0"/>
                  </a:spcBef>
                  <a:spcAft>
                    <a:spcPts val="0"/>
                  </a:spcAft>
                </a:pPr>
                <a:r>
                  <a:rPr lang="en-US" sz="900" dirty="0">
                    <a:latin typeface="Arial" panose="020B0604020202020204" pitchFamily="34" charset="0"/>
                    <a:cs typeface="Arial" panose="020B0604020202020204" pitchFamily="34" charset="0"/>
                  </a:rPr>
                  <a:t>Performers Resources</a:t>
                </a:r>
              </a:p>
              <a:p>
                <a:pPr algn="ctr" fontAlgn="auto">
                  <a:spcBef>
                    <a:spcPts val="0"/>
                  </a:spcBef>
                  <a:spcAft>
                    <a:spcPts val="0"/>
                  </a:spcAft>
                </a:pPr>
                <a:r>
                  <a:rPr lang="en-US" sz="900" dirty="0">
                    <a:latin typeface="Arial" panose="020B0604020202020204" pitchFamily="34" charset="0"/>
                    <a:cs typeface="Arial" panose="020B0604020202020204" pitchFamily="34" charset="0"/>
                  </a:rPr>
                  <a:t>(T/O&amp;E)</a:t>
                </a:r>
              </a:p>
            </p:txBody>
          </p:sp>
          <p:sp>
            <p:nvSpPr>
              <p:cNvPr id="18" name="TextBox 17"/>
              <p:cNvSpPr txBox="1"/>
              <p:nvPr/>
            </p:nvSpPr>
            <p:spPr>
              <a:xfrm>
                <a:off x="131958" y="3614713"/>
                <a:ext cx="1143000" cy="369332"/>
              </a:xfrm>
              <a:prstGeom prst="rect">
                <a:avLst/>
              </a:prstGeom>
              <a:noFill/>
            </p:spPr>
            <p:txBody>
              <a:bodyPr wrap="square" rtlCol="0">
                <a:spAutoFit/>
              </a:bodyPr>
              <a:lstStyle/>
              <a:p>
                <a:pPr algn="ctr" fontAlgn="auto">
                  <a:spcBef>
                    <a:spcPts val="0"/>
                  </a:spcBef>
                  <a:spcAft>
                    <a:spcPts val="0"/>
                  </a:spcAft>
                </a:pPr>
                <a:r>
                  <a:rPr lang="en-US" sz="900" dirty="0">
                    <a:latin typeface="Arial" panose="020B0604020202020204" pitchFamily="34" charset="0"/>
                    <a:cs typeface="Arial" panose="020B0604020202020204" pitchFamily="34" charset="0"/>
                  </a:rPr>
                  <a:t>Fully Described (Instantiated)</a:t>
                </a:r>
              </a:p>
            </p:txBody>
          </p:sp>
        </p:grpSp>
        <p:sp>
          <p:nvSpPr>
            <p:cNvPr id="11" name="TextBox 10"/>
            <p:cNvSpPr txBox="1"/>
            <p:nvPr/>
          </p:nvSpPr>
          <p:spPr>
            <a:xfrm>
              <a:off x="2138657" y="1414838"/>
              <a:ext cx="1281745" cy="631753"/>
            </a:xfrm>
            <a:prstGeom prst="rect">
              <a:avLst/>
            </a:prstGeom>
            <a:noFill/>
          </p:spPr>
          <p:txBody>
            <a:bodyPr wrap="square" lIns="0" rIns="0" rtlCol="0">
              <a:spAutoFit/>
            </a:bodyPr>
            <a:lstStyle/>
            <a:p>
              <a:pPr algn="ctr" fontAlgn="auto">
                <a:spcBef>
                  <a:spcPts val="0"/>
                </a:spcBef>
                <a:spcAft>
                  <a:spcPts val="0"/>
                </a:spcAft>
              </a:pPr>
              <a:r>
                <a:rPr lang="en-US" sz="900" dirty="0">
                  <a:latin typeface="Arial" panose="020B0604020202020204" pitchFamily="34" charset="0"/>
                  <a:cs typeface="Arial" panose="020B0604020202020204" pitchFamily="34" charset="0"/>
                </a:rPr>
                <a:t>Derived from</a:t>
              </a:r>
            </a:p>
            <a:p>
              <a:pPr algn="ctr" fontAlgn="auto">
                <a:spcBef>
                  <a:spcPts val="0"/>
                </a:spcBef>
                <a:spcAft>
                  <a:spcPts val="0"/>
                </a:spcAft>
              </a:pPr>
              <a:r>
                <a:rPr lang="en-US" sz="900" dirty="0">
                  <a:latin typeface="Arial" panose="020B0604020202020204" pitchFamily="34" charset="0"/>
                  <a:cs typeface="Arial" panose="020B0604020202020204" pitchFamily="34" charset="0"/>
                </a:rPr>
                <a:t>UJTL “Conditions” list ISO OPLAN/Assigned Mission, or Wargame Scenario</a:t>
              </a:r>
              <a:endParaRPr lang="en-US" dirty="0">
                <a:solidFill>
                  <a:srgbClr val="669900"/>
                </a:solidFill>
                <a:latin typeface="Arial" panose="020B0604020202020204" pitchFamily="34" charset="0"/>
                <a:cs typeface="Arial" panose="020B0604020202020204" pitchFamily="34" charset="0"/>
              </a:endParaRPr>
            </a:p>
          </p:txBody>
        </p:sp>
        <p:sp>
          <p:nvSpPr>
            <p:cNvPr id="12" name="TextBox 11"/>
            <p:cNvSpPr txBox="1"/>
            <p:nvPr/>
          </p:nvSpPr>
          <p:spPr>
            <a:xfrm>
              <a:off x="6137035" y="1327062"/>
              <a:ext cx="1716635" cy="523220"/>
            </a:xfrm>
            <a:prstGeom prst="rect">
              <a:avLst/>
            </a:prstGeom>
            <a:noFill/>
          </p:spPr>
          <p:txBody>
            <a:bodyPr wrap="square" rtlCol="0">
              <a:spAutoFit/>
            </a:bodyPr>
            <a:lstStyle/>
            <a:p>
              <a:pPr algn="ctr" fontAlgn="auto">
                <a:spcBef>
                  <a:spcPts val="0"/>
                </a:spcBef>
                <a:spcAft>
                  <a:spcPts val="0"/>
                </a:spcAft>
              </a:pPr>
              <a:r>
                <a:rPr lang="en-US" sz="1400" b="1" dirty="0">
                  <a:latin typeface="Cambria Math" panose="02040503050406030204" pitchFamily="18" charset="0"/>
                  <a:ea typeface="Cambria Math" panose="02040503050406030204" pitchFamily="18" charset="0"/>
                  <a:cs typeface="Arial" panose="020B0604020202020204" pitchFamily="34" charset="0"/>
                </a:rPr>
                <a:t>Capability Achieves Desired Effect(s)</a:t>
              </a:r>
            </a:p>
          </p:txBody>
        </p:sp>
      </p:grpSp>
      <p:sp>
        <p:nvSpPr>
          <p:cNvPr id="2" name="Slide Number Placeholder 1"/>
          <p:cNvSpPr>
            <a:spLocks noGrp="1"/>
          </p:cNvSpPr>
          <p:nvPr>
            <p:ph type="sldNum" sz="quarter" idx="12"/>
          </p:nvPr>
        </p:nvSpPr>
        <p:spPr>
          <a:xfrm>
            <a:off x="6681215" y="6433911"/>
            <a:ext cx="2133600" cy="365125"/>
          </a:xfrm>
        </p:spPr>
        <p:txBody>
          <a:bodyPr/>
          <a:lstStyle/>
          <a:p>
            <a:fld id="{57D7F152-42F7-4C0B-ACE2-8696607C202E}" type="slidenum">
              <a:rPr lang="en-US" smtClean="0">
                <a:solidFill>
                  <a:schemeClr val="tx1"/>
                </a:solidFill>
              </a:rPr>
              <a:pPr/>
              <a:t>3</a:t>
            </a:fld>
            <a:endParaRPr lang="en-US" dirty="0">
              <a:solidFill>
                <a:schemeClr val="tx1"/>
              </a:solidFill>
            </a:endParaRPr>
          </a:p>
        </p:txBody>
      </p:sp>
      <p:sp>
        <p:nvSpPr>
          <p:cNvPr id="3" name="Rectangle 2"/>
          <p:cNvSpPr/>
          <p:nvPr/>
        </p:nvSpPr>
        <p:spPr>
          <a:xfrm>
            <a:off x="893074" y="4637557"/>
            <a:ext cx="7150814" cy="7126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MCTL/MET/METL data represents “as-is” </a:t>
            </a:r>
            <a:r>
              <a:rPr lang="en-US" sz="1400" u="sng" dirty="0">
                <a:solidFill>
                  <a:schemeClr val="tx1"/>
                </a:solidFill>
                <a:latin typeface="Arial" panose="020B0604020202020204" pitchFamily="34" charset="0"/>
                <a:cs typeface="Arial" panose="020B0604020202020204" pitchFamily="34" charset="0"/>
              </a:rPr>
              <a:t>current</a:t>
            </a:r>
            <a:r>
              <a:rPr lang="en-US" sz="1400" dirty="0">
                <a:solidFill>
                  <a:schemeClr val="tx1"/>
                </a:solidFill>
                <a:latin typeface="Arial" panose="020B0604020202020204" pitchFamily="34" charset="0"/>
                <a:cs typeface="Arial" panose="020B0604020202020204" pitchFamily="34" charset="0"/>
              </a:rPr>
              <a:t> Force capabilities</a:t>
            </a:r>
          </a:p>
          <a:p>
            <a:pPr algn="ctr"/>
            <a:r>
              <a:rPr lang="en-US" sz="1400" dirty="0">
                <a:solidFill>
                  <a:schemeClr val="tx1"/>
                </a:solidFill>
                <a:latin typeface="Arial" panose="020B0604020202020204" pitchFamily="34" charset="0"/>
                <a:cs typeface="Arial" panose="020B0604020202020204" pitchFamily="34" charset="0"/>
              </a:rPr>
              <a:t>used to develop the “to-be” Future Force capabilities:</a:t>
            </a:r>
          </a:p>
        </p:txBody>
      </p:sp>
      <p:sp>
        <p:nvSpPr>
          <p:cNvPr id="5" name="Footer Placeholder 4"/>
          <p:cNvSpPr>
            <a:spLocks noGrp="1"/>
          </p:cNvSpPr>
          <p:nvPr>
            <p:ph type="ftr" sz="quarter" idx="11"/>
          </p:nvPr>
        </p:nvSpPr>
        <p:spPr>
          <a:xfrm>
            <a:off x="-129705" y="6463254"/>
            <a:ext cx="2895600" cy="365125"/>
          </a:xfrm>
        </p:spPr>
        <p:txBody>
          <a:bodyPr/>
          <a:lstStyle/>
          <a:p>
            <a:r>
              <a:rPr lang="en-US">
                <a:solidFill>
                  <a:schemeClr val="tx1"/>
                </a:solidFill>
              </a:rPr>
              <a:t>MAR 2023-CUI</a:t>
            </a:r>
            <a:endParaRPr lang="en-US" dirty="0">
              <a:solidFill>
                <a:schemeClr val="tx1"/>
              </a:solidFill>
            </a:endParaRPr>
          </a:p>
        </p:txBody>
      </p:sp>
    </p:spTree>
    <p:extLst>
      <p:ext uri="{BB962C8B-B14F-4D97-AF65-F5344CB8AC3E}">
        <p14:creationId xmlns:p14="http://schemas.microsoft.com/office/powerpoint/2010/main" val="3078483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idx="4294967295"/>
          </p:nvPr>
        </p:nvSpPr>
        <p:spPr>
          <a:xfrm>
            <a:off x="1701800" y="0"/>
            <a:ext cx="6678629" cy="673100"/>
          </a:xfrm>
          <a:prstGeom prst="rect">
            <a:avLst/>
          </a:prstGeom>
        </p:spPr>
        <p:txBody>
          <a:bodyPr/>
          <a:lstStyle/>
          <a:p>
            <a:r>
              <a:rPr lang="en-US" sz="2800" b="1" dirty="0">
                <a:solidFill>
                  <a:schemeClr val="tx1"/>
                </a:solidFill>
                <a:latin typeface="Arial" charset="0"/>
                <a:cs typeface="Times New Roman" pitchFamily="18" charset="0"/>
              </a:rPr>
              <a:t>MCT / MET Alignments/Linkages</a:t>
            </a:r>
          </a:p>
        </p:txBody>
      </p:sp>
      <p:sp>
        <p:nvSpPr>
          <p:cNvPr id="1110019" name="Rectangle 3"/>
          <p:cNvSpPr>
            <a:spLocks noGrp="1" noChangeArrowheads="1"/>
          </p:cNvSpPr>
          <p:nvPr>
            <p:ph type="body" idx="4294967295"/>
          </p:nvPr>
        </p:nvSpPr>
        <p:spPr>
          <a:xfrm>
            <a:off x="3357349" y="4132263"/>
            <a:ext cx="5786651" cy="1155700"/>
          </a:xfrm>
        </p:spPr>
        <p:txBody>
          <a:bodyPr>
            <a:normAutofit/>
          </a:bodyPr>
          <a:lstStyle/>
          <a:p>
            <a:pPr marL="0" indent="0" defTabSz="820738" fontAlgn="b">
              <a:buFontTx/>
              <a:buNone/>
            </a:pPr>
            <a:r>
              <a:rPr lang="en-US" sz="1400" dirty="0">
                <a:latin typeface="Arial" pitchFamily="34" charset="0"/>
                <a:cs typeface="Arial" pitchFamily="34" charset="0"/>
              </a:rPr>
              <a:t>MCT 1.6.4  Conduct Defensive Ops</a:t>
            </a:r>
          </a:p>
        </p:txBody>
      </p:sp>
      <p:sp>
        <p:nvSpPr>
          <p:cNvPr id="1110020" name="Rectangle 4"/>
          <p:cNvSpPr>
            <a:spLocks noChangeArrowheads="1"/>
          </p:cNvSpPr>
          <p:nvPr/>
        </p:nvSpPr>
        <p:spPr bwMode="auto">
          <a:xfrm>
            <a:off x="3352799" y="3574473"/>
            <a:ext cx="4057403" cy="1746827"/>
          </a:xfrm>
          <a:prstGeom prst="rect">
            <a:avLst/>
          </a:prstGeom>
          <a:noFill/>
          <a:ln w="12700">
            <a:noFill/>
            <a:miter lim="800000"/>
            <a:headEnd/>
            <a:tailEnd/>
          </a:ln>
          <a:effectLst/>
        </p:spPr>
        <p:txBody>
          <a:bodyPr/>
          <a:lstStyle/>
          <a:p>
            <a:pPr defTabSz="820738" fontAlgn="b">
              <a:lnSpc>
                <a:spcPct val="80000"/>
              </a:lnSpc>
              <a:spcBef>
                <a:spcPct val="20000"/>
              </a:spcBef>
            </a:pPr>
            <a:r>
              <a:rPr lang="en-US" sz="1400" dirty="0">
                <a:solidFill>
                  <a:prstClr val="black"/>
                </a:solidFill>
                <a:latin typeface="Arial" pitchFamily="34" charset="0"/>
                <a:cs typeface="Arial" pitchFamily="34" charset="0"/>
              </a:rPr>
              <a:t>MCT 5.7.4  Plan and Direct Defensive Ops</a:t>
            </a:r>
          </a:p>
        </p:txBody>
      </p:sp>
      <p:sp>
        <p:nvSpPr>
          <p:cNvPr id="1110021" name="Rectangle 5"/>
          <p:cNvSpPr>
            <a:spLocks noChangeArrowheads="1"/>
          </p:cNvSpPr>
          <p:nvPr/>
        </p:nvSpPr>
        <p:spPr bwMode="auto">
          <a:xfrm>
            <a:off x="3365500" y="2965837"/>
            <a:ext cx="4891088" cy="1415664"/>
          </a:xfrm>
          <a:prstGeom prst="rect">
            <a:avLst/>
          </a:prstGeom>
          <a:noFill/>
          <a:ln w="12700">
            <a:noFill/>
            <a:miter lim="800000"/>
            <a:headEnd/>
            <a:tailEnd/>
          </a:ln>
          <a:effectLst/>
        </p:spPr>
        <p:txBody>
          <a:bodyPr/>
          <a:lstStyle/>
          <a:p>
            <a:pPr defTabSz="820738" fontAlgn="b">
              <a:lnSpc>
                <a:spcPct val="80000"/>
              </a:lnSpc>
              <a:spcBef>
                <a:spcPct val="20000"/>
              </a:spcBef>
            </a:pPr>
            <a:r>
              <a:rPr lang="en-US" sz="1400" dirty="0">
                <a:solidFill>
                  <a:prstClr val="black"/>
                </a:solidFill>
                <a:latin typeface="Arial" pitchFamily="34" charset="0"/>
                <a:cs typeface="Arial" pitchFamily="34" charset="0"/>
              </a:rPr>
              <a:t>MCT 1.6.4 Conduct Defensive Ops</a:t>
            </a:r>
            <a:br>
              <a:rPr lang="en-US" sz="1400" dirty="0">
                <a:solidFill>
                  <a:prstClr val="black"/>
                </a:solidFill>
                <a:latin typeface="Arial" pitchFamily="34" charset="0"/>
                <a:cs typeface="Arial" pitchFamily="34" charset="0"/>
              </a:rPr>
            </a:br>
            <a:endParaRPr lang="en-US" sz="1400" dirty="0">
              <a:solidFill>
                <a:prstClr val="black"/>
              </a:solidFill>
              <a:latin typeface="Arial" pitchFamily="34" charset="0"/>
              <a:cs typeface="Arial" pitchFamily="34" charset="0"/>
            </a:endParaRPr>
          </a:p>
        </p:txBody>
      </p:sp>
      <p:sp>
        <p:nvSpPr>
          <p:cNvPr id="1110022" name="Rectangle 6"/>
          <p:cNvSpPr>
            <a:spLocks noChangeArrowheads="1"/>
          </p:cNvSpPr>
          <p:nvPr/>
        </p:nvSpPr>
        <p:spPr bwMode="auto">
          <a:xfrm>
            <a:off x="3352800" y="2446316"/>
            <a:ext cx="4603750" cy="1090881"/>
          </a:xfrm>
          <a:prstGeom prst="rect">
            <a:avLst/>
          </a:prstGeom>
          <a:noFill/>
          <a:ln w="12700">
            <a:noFill/>
            <a:miter lim="800000"/>
            <a:headEnd/>
            <a:tailEnd/>
          </a:ln>
          <a:effectLst/>
        </p:spPr>
        <p:txBody>
          <a:bodyPr/>
          <a:lstStyle/>
          <a:p>
            <a:pPr defTabSz="820738" fontAlgn="b">
              <a:lnSpc>
                <a:spcPct val="80000"/>
              </a:lnSpc>
              <a:spcBef>
                <a:spcPct val="20000"/>
              </a:spcBef>
            </a:pPr>
            <a:r>
              <a:rPr lang="en-US" altLang="en-US" sz="1400" dirty="0"/>
              <a:t>MCT 1.3.1 Conduct Maneuver</a:t>
            </a:r>
          </a:p>
          <a:p>
            <a:pPr defTabSz="820738" fontAlgn="b">
              <a:lnSpc>
                <a:spcPct val="80000"/>
              </a:lnSpc>
              <a:spcBef>
                <a:spcPct val="20000"/>
              </a:spcBef>
            </a:pPr>
            <a:br>
              <a:rPr lang="en-US" sz="1600" dirty="0">
                <a:solidFill>
                  <a:prstClr val="black"/>
                </a:solidFill>
                <a:latin typeface="Arial" pitchFamily="34" charset="0"/>
                <a:cs typeface="Arial" pitchFamily="34" charset="0"/>
              </a:rPr>
            </a:br>
            <a:endParaRPr lang="en-US" sz="1600" dirty="0">
              <a:solidFill>
                <a:prstClr val="black"/>
              </a:solidFill>
              <a:latin typeface="Arial" pitchFamily="34" charset="0"/>
              <a:cs typeface="Arial" pitchFamily="34" charset="0"/>
            </a:endParaRPr>
          </a:p>
        </p:txBody>
      </p:sp>
      <p:sp>
        <p:nvSpPr>
          <p:cNvPr id="1110023" name="Rectangle 7"/>
          <p:cNvSpPr>
            <a:spLocks noChangeArrowheads="1"/>
          </p:cNvSpPr>
          <p:nvPr/>
        </p:nvSpPr>
        <p:spPr bwMode="auto">
          <a:xfrm>
            <a:off x="3340100" y="1947553"/>
            <a:ext cx="5524500" cy="846447"/>
          </a:xfrm>
          <a:prstGeom prst="rect">
            <a:avLst/>
          </a:prstGeom>
          <a:noFill/>
          <a:ln w="12700">
            <a:noFill/>
            <a:miter lim="800000"/>
            <a:headEnd/>
            <a:tailEnd/>
          </a:ln>
          <a:effectLst/>
        </p:spPr>
        <p:txBody>
          <a:bodyPr/>
          <a:lstStyle/>
          <a:p>
            <a:pPr defTabSz="820738" fontAlgn="b">
              <a:lnSpc>
                <a:spcPct val="80000"/>
              </a:lnSpc>
              <a:spcBef>
                <a:spcPct val="20000"/>
              </a:spcBef>
            </a:pPr>
            <a:r>
              <a:rPr lang="en-US" altLang="en-US" sz="1400" dirty="0"/>
              <a:t>MCT 1.1 Generate Forces</a:t>
            </a:r>
            <a:endParaRPr lang="en-US" sz="1400" b="1" dirty="0">
              <a:latin typeface="Arial" pitchFamily="34" charset="0"/>
              <a:cs typeface="Arial" pitchFamily="34" charset="0"/>
            </a:endParaRPr>
          </a:p>
        </p:txBody>
      </p:sp>
      <p:sp>
        <p:nvSpPr>
          <p:cNvPr id="1110024" name="Rectangle 8"/>
          <p:cNvSpPr>
            <a:spLocks noChangeArrowheads="1"/>
          </p:cNvSpPr>
          <p:nvPr/>
        </p:nvSpPr>
        <p:spPr bwMode="auto">
          <a:xfrm>
            <a:off x="533400" y="4156364"/>
            <a:ext cx="2500313" cy="2155536"/>
          </a:xfrm>
          <a:prstGeom prst="rect">
            <a:avLst/>
          </a:prstGeom>
          <a:noFill/>
          <a:ln w="12700">
            <a:noFill/>
            <a:miter lim="800000"/>
            <a:headEnd/>
            <a:tailEnd/>
          </a:ln>
          <a:effectLst/>
        </p:spPr>
        <p:txBody>
          <a:bodyPr/>
          <a:lstStyle/>
          <a:p>
            <a:pPr defTabSz="820738" fontAlgn="b">
              <a:lnSpc>
                <a:spcPct val="80000"/>
              </a:lnSpc>
              <a:spcBef>
                <a:spcPct val="20000"/>
              </a:spcBef>
            </a:pPr>
            <a:r>
              <a:rPr lang="en-US" sz="1400" b="1" dirty="0">
                <a:solidFill>
                  <a:prstClr val="black"/>
                </a:solidFill>
                <a:latin typeface="Arial" pitchFamily="34" charset="0"/>
                <a:cs typeface="Arial" pitchFamily="34" charset="0"/>
              </a:rPr>
              <a:t>Infantry BN</a:t>
            </a:r>
          </a:p>
          <a:p>
            <a:pPr defTabSz="820738" fontAlgn="b">
              <a:lnSpc>
                <a:spcPct val="80000"/>
              </a:lnSpc>
              <a:spcBef>
                <a:spcPct val="20000"/>
              </a:spcBef>
            </a:pPr>
            <a:r>
              <a:rPr lang="en-US" sz="1400" dirty="0">
                <a:solidFill>
                  <a:prstClr val="black"/>
                </a:solidFill>
                <a:latin typeface="Arial" pitchFamily="34" charset="0"/>
                <a:cs typeface="Arial" pitchFamily="34" charset="0"/>
              </a:rPr>
              <a:t>  (Subordinates)</a:t>
            </a:r>
          </a:p>
        </p:txBody>
      </p:sp>
      <p:sp>
        <p:nvSpPr>
          <p:cNvPr id="1110025" name="Rectangle 9"/>
          <p:cNvSpPr>
            <a:spLocks noChangeArrowheads="1"/>
          </p:cNvSpPr>
          <p:nvPr/>
        </p:nvSpPr>
        <p:spPr bwMode="auto">
          <a:xfrm>
            <a:off x="520700" y="3574474"/>
            <a:ext cx="2451100" cy="1873826"/>
          </a:xfrm>
          <a:prstGeom prst="rect">
            <a:avLst/>
          </a:prstGeom>
          <a:noFill/>
          <a:ln w="12700">
            <a:noFill/>
            <a:miter lim="800000"/>
            <a:headEnd/>
            <a:tailEnd/>
          </a:ln>
          <a:effectLst/>
        </p:spPr>
        <p:txBody>
          <a:bodyPr/>
          <a:lstStyle/>
          <a:p>
            <a:pPr defTabSz="820738" fontAlgn="b">
              <a:lnSpc>
                <a:spcPct val="80000"/>
              </a:lnSpc>
              <a:spcBef>
                <a:spcPct val="20000"/>
              </a:spcBef>
            </a:pPr>
            <a:r>
              <a:rPr lang="en-US" sz="1400" b="1" dirty="0">
                <a:solidFill>
                  <a:prstClr val="black"/>
                </a:solidFill>
                <a:latin typeface="Arial" pitchFamily="34" charset="0"/>
                <a:cs typeface="Arial" pitchFamily="34" charset="0"/>
              </a:rPr>
              <a:t>Infantry Regt HQ</a:t>
            </a:r>
          </a:p>
        </p:txBody>
      </p:sp>
      <p:sp>
        <p:nvSpPr>
          <p:cNvPr id="1110026" name="Rectangle 10"/>
          <p:cNvSpPr>
            <a:spLocks noChangeArrowheads="1"/>
          </p:cNvSpPr>
          <p:nvPr/>
        </p:nvSpPr>
        <p:spPr bwMode="auto">
          <a:xfrm>
            <a:off x="546100" y="2909455"/>
            <a:ext cx="2425700" cy="1033154"/>
          </a:xfrm>
          <a:prstGeom prst="rect">
            <a:avLst/>
          </a:prstGeom>
          <a:noFill/>
          <a:ln w="12700">
            <a:noFill/>
            <a:miter lim="800000"/>
            <a:headEnd/>
            <a:tailEnd/>
          </a:ln>
          <a:effectLst/>
        </p:spPr>
        <p:txBody>
          <a:bodyPr/>
          <a:lstStyle/>
          <a:p>
            <a:pPr defTabSz="820738" fontAlgn="b">
              <a:lnSpc>
                <a:spcPct val="80000"/>
              </a:lnSpc>
              <a:spcBef>
                <a:spcPct val="20000"/>
              </a:spcBef>
            </a:pPr>
            <a:r>
              <a:rPr lang="en-US" sz="1400" b="1" dirty="0">
                <a:solidFill>
                  <a:prstClr val="black"/>
                </a:solidFill>
                <a:latin typeface="Arial" pitchFamily="34" charset="0"/>
                <a:cs typeface="Arial" pitchFamily="34" charset="0"/>
              </a:rPr>
              <a:t>Marine Division</a:t>
            </a:r>
          </a:p>
        </p:txBody>
      </p:sp>
      <p:sp>
        <p:nvSpPr>
          <p:cNvPr id="1110027" name="Rectangle 11"/>
          <p:cNvSpPr>
            <a:spLocks noChangeArrowheads="1"/>
          </p:cNvSpPr>
          <p:nvPr/>
        </p:nvSpPr>
        <p:spPr bwMode="auto">
          <a:xfrm>
            <a:off x="534390" y="5082639"/>
            <a:ext cx="2101932" cy="1214582"/>
          </a:xfrm>
          <a:prstGeom prst="rect">
            <a:avLst/>
          </a:prstGeom>
          <a:noFill/>
          <a:ln w="12700">
            <a:noFill/>
            <a:miter lim="800000"/>
            <a:headEnd/>
            <a:tailEnd/>
          </a:ln>
          <a:effectLst/>
        </p:spPr>
        <p:txBody>
          <a:bodyPr/>
          <a:lstStyle/>
          <a:p>
            <a:pPr defTabSz="820738" fontAlgn="b">
              <a:lnSpc>
                <a:spcPct val="80000"/>
              </a:lnSpc>
              <a:spcBef>
                <a:spcPct val="20000"/>
              </a:spcBef>
            </a:pPr>
            <a:r>
              <a:rPr lang="en-US" sz="1400" b="1" dirty="0">
                <a:solidFill>
                  <a:prstClr val="black"/>
                </a:solidFill>
                <a:latin typeface="Arial" pitchFamily="34" charset="0"/>
                <a:cs typeface="Arial" pitchFamily="34" charset="0"/>
              </a:rPr>
              <a:t>MCICOM</a:t>
            </a:r>
          </a:p>
          <a:p>
            <a:pPr defTabSz="820738" fontAlgn="b">
              <a:lnSpc>
                <a:spcPct val="80000"/>
              </a:lnSpc>
              <a:spcBef>
                <a:spcPct val="20000"/>
              </a:spcBef>
            </a:pPr>
            <a:r>
              <a:rPr lang="en-US" sz="1400" b="1" dirty="0">
                <a:solidFill>
                  <a:prstClr val="black"/>
                </a:solidFill>
                <a:latin typeface="Arial" pitchFamily="34" charset="0"/>
                <a:cs typeface="Arial" pitchFamily="34" charset="0"/>
              </a:rPr>
              <a:t>--</a:t>
            </a:r>
            <a:r>
              <a:rPr lang="en-US" sz="1400" b="1" dirty="0" err="1">
                <a:solidFill>
                  <a:prstClr val="black"/>
                </a:solidFill>
                <a:latin typeface="Arial" pitchFamily="34" charset="0"/>
                <a:cs typeface="Arial" pitchFamily="34" charset="0"/>
              </a:rPr>
              <a:t>MCIWest</a:t>
            </a:r>
            <a:r>
              <a:rPr lang="en-US" sz="1400" b="1" dirty="0">
                <a:solidFill>
                  <a:prstClr val="black"/>
                </a:solidFill>
                <a:latin typeface="Arial" pitchFamily="34" charset="0"/>
                <a:cs typeface="Arial" pitchFamily="34" charset="0"/>
              </a:rPr>
              <a:t> (I MEF)</a:t>
            </a:r>
          </a:p>
          <a:p>
            <a:pPr defTabSz="820738" fontAlgn="b">
              <a:lnSpc>
                <a:spcPct val="80000"/>
              </a:lnSpc>
              <a:spcBef>
                <a:spcPct val="20000"/>
              </a:spcBef>
            </a:pPr>
            <a:r>
              <a:rPr lang="en-US" sz="1400" b="1" dirty="0">
                <a:solidFill>
                  <a:prstClr val="black"/>
                </a:solidFill>
                <a:latin typeface="Arial" pitchFamily="34" charset="0"/>
                <a:cs typeface="Arial" pitchFamily="34" charset="0"/>
              </a:rPr>
              <a:t>--</a:t>
            </a:r>
            <a:r>
              <a:rPr lang="en-US" sz="1400" b="1" dirty="0" err="1">
                <a:solidFill>
                  <a:prstClr val="black"/>
                </a:solidFill>
                <a:latin typeface="Arial" pitchFamily="34" charset="0"/>
                <a:cs typeface="Arial" pitchFamily="34" charset="0"/>
              </a:rPr>
              <a:t>MCIEast</a:t>
            </a:r>
            <a:r>
              <a:rPr lang="en-US" sz="1400" b="1" dirty="0">
                <a:solidFill>
                  <a:prstClr val="black"/>
                </a:solidFill>
                <a:latin typeface="Arial" pitchFamily="34" charset="0"/>
                <a:cs typeface="Arial" pitchFamily="34" charset="0"/>
              </a:rPr>
              <a:t> (II MEF)</a:t>
            </a:r>
          </a:p>
          <a:p>
            <a:pPr defTabSz="820738" fontAlgn="b">
              <a:lnSpc>
                <a:spcPct val="80000"/>
              </a:lnSpc>
              <a:spcBef>
                <a:spcPct val="20000"/>
              </a:spcBef>
            </a:pPr>
            <a:r>
              <a:rPr lang="en-US" sz="1400" b="1" dirty="0">
                <a:solidFill>
                  <a:prstClr val="black"/>
                </a:solidFill>
                <a:latin typeface="Arial" pitchFamily="34" charset="0"/>
                <a:cs typeface="Arial" pitchFamily="34" charset="0"/>
              </a:rPr>
              <a:t>--</a:t>
            </a:r>
            <a:r>
              <a:rPr lang="en-US" sz="1400" b="1" dirty="0" err="1">
                <a:solidFill>
                  <a:prstClr val="black"/>
                </a:solidFill>
                <a:latin typeface="Arial" pitchFamily="34" charset="0"/>
                <a:cs typeface="Arial" pitchFamily="34" charset="0"/>
              </a:rPr>
              <a:t>MCIPac</a:t>
            </a:r>
            <a:r>
              <a:rPr lang="en-US" sz="1400" b="1" dirty="0">
                <a:solidFill>
                  <a:prstClr val="black"/>
                </a:solidFill>
                <a:latin typeface="Arial" pitchFamily="34" charset="0"/>
                <a:cs typeface="Arial" pitchFamily="34" charset="0"/>
              </a:rPr>
              <a:t> (III MEF)</a:t>
            </a:r>
          </a:p>
          <a:p>
            <a:pPr defTabSz="820738" fontAlgn="b">
              <a:lnSpc>
                <a:spcPct val="80000"/>
              </a:lnSpc>
              <a:spcBef>
                <a:spcPct val="20000"/>
              </a:spcBef>
            </a:pPr>
            <a:r>
              <a:rPr lang="en-US" sz="1400" b="1" dirty="0">
                <a:solidFill>
                  <a:prstClr val="black"/>
                </a:solidFill>
                <a:latin typeface="Arial" pitchFamily="34" charset="0"/>
                <a:cs typeface="Arial" pitchFamily="34" charset="0"/>
              </a:rPr>
              <a:t>--MCI-Regional</a:t>
            </a:r>
          </a:p>
        </p:txBody>
      </p:sp>
      <p:sp>
        <p:nvSpPr>
          <p:cNvPr id="1110028" name="Rectangle 12"/>
          <p:cNvSpPr>
            <a:spLocks noChangeArrowheads="1"/>
          </p:cNvSpPr>
          <p:nvPr/>
        </p:nvSpPr>
        <p:spPr bwMode="auto">
          <a:xfrm>
            <a:off x="520700" y="1923802"/>
            <a:ext cx="2451100" cy="546265"/>
          </a:xfrm>
          <a:prstGeom prst="rect">
            <a:avLst/>
          </a:prstGeom>
          <a:noFill/>
          <a:ln w="12700">
            <a:noFill/>
            <a:miter lim="800000"/>
            <a:headEnd/>
            <a:tailEnd/>
          </a:ln>
          <a:effectLst/>
        </p:spPr>
        <p:txBody>
          <a:bodyPr/>
          <a:lstStyle/>
          <a:p>
            <a:pPr defTabSz="820738" fontAlgn="b">
              <a:lnSpc>
                <a:spcPct val="80000"/>
              </a:lnSpc>
              <a:spcBef>
                <a:spcPct val="20000"/>
              </a:spcBef>
            </a:pPr>
            <a:r>
              <a:rPr lang="en-US" sz="1400" b="1" dirty="0">
                <a:solidFill>
                  <a:prstClr val="black"/>
                </a:solidFill>
                <a:latin typeface="Arial" pitchFamily="34" charset="0"/>
                <a:cs typeface="Arial" pitchFamily="34" charset="0"/>
              </a:rPr>
              <a:t>MARFOR</a:t>
            </a:r>
          </a:p>
        </p:txBody>
      </p:sp>
      <p:sp>
        <p:nvSpPr>
          <p:cNvPr id="1110029" name="AutoShape 13"/>
          <p:cNvSpPr>
            <a:spLocks noChangeArrowheads="1"/>
          </p:cNvSpPr>
          <p:nvPr/>
        </p:nvSpPr>
        <p:spPr bwMode="auto">
          <a:xfrm>
            <a:off x="4247572" y="3826329"/>
            <a:ext cx="914400" cy="282534"/>
          </a:xfrm>
          <a:prstGeom prst="up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n-US">
              <a:solidFill>
                <a:prstClr val="black"/>
              </a:solidFill>
            </a:endParaRPr>
          </a:p>
        </p:txBody>
      </p:sp>
      <p:sp>
        <p:nvSpPr>
          <p:cNvPr id="1110030" name="AutoShape 14"/>
          <p:cNvSpPr>
            <a:spLocks noChangeArrowheads="1"/>
          </p:cNvSpPr>
          <p:nvPr/>
        </p:nvSpPr>
        <p:spPr bwMode="auto">
          <a:xfrm>
            <a:off x="4272148" y="3253839"/>
            <a:ext cx="914400" cy="273132"/>
          </a:xfrm>
          <a:prstGeom prst="up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n-US">
              <a:solidFill>
                <a:prstClr val="black"/>
              </a:solidFill>
            </a:endParaRPr>
          </a:p>
        </p:txBody>
      </p:sp>
      <p:sp>
        <p:nvSpPr>
          <p:cNvPr id="1110031" name="AutoShape 15"/>
          <p:cNvSpPr>
            <a:spLocks noChangeArrowheads="1"/>
          </p:cNvSpPr>
          <p:nvPr/>
        </p:nvSpPr>
        <p:spPr bwMode="auto">
          <a:xfrm>
            <a:off x="4246748" y="2698172"/>
            <a:ext cx="914400" cy="258784"/>
          </a:xfrm>
          <a:prstGeom prst="up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n-US">
              <a:solidFill>
                <a:prstClr val="black"/>
              </a:solidFill>
            </a:endParaRPr>
          </a:p>
        </p:txBody>
      </p:sp>
      <p:sp>
        <p:nvSpPr>
          <p:cNvPr id="1110032" name="AutoShape 16"/>
          <p:cNvSpPr>
            <a:spLocks noChangeArrowheads="1"/>
          </p:cNvSpPr>
          <p:nvPr/>
        </p:nvSpPr>
        <p:spPr bwMode="auto">
          <a:xfrm>
            <a:off x="4247572" y="2173184"/>
            <a:ext cx="914400" cy="273133"/>
          </a:xfrm>
          <a:prstGeom prst="up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n-US">
              <a:solidFill>
                <a:prstClr val="black"/>
              </a:solidFill>
            </a:endParaRPr>
          </a:p>
        </p:txBody>
      </p:sp>
      <p:sp>
        <p:nvSpPr>
          <p:cNvPr id="1110033" name="Rectangle 17"/>
          <p:cNvSpPr>
            <a:spLocks noChangeArrowheads="1"/>
          </p:cNvSpPr>
          <p:nvPr/>
        </p:nvSpPr>
        <p:spPr bwMode="auto">
          <a:xfrm>
            <a:off x="1194871" y="424378"/>
            <a:ext cx="7063344" cy="660400"/>
          </a:xfrm>
          <a:prstGeom prst="rect">
            <a:avLst/>
          </a:prstGeom>
          <a:noFill/>
          <a:ln w="12700">
            <a:noFill/>
            <a:miter lim="800000"/>
            <a:headEnd/>
            <a:tailEnd/>
          </a:ln>
          <a:effectLst/>
        </p:spPr>
        <p:txBody>
          <a:bodyPr/>
          <a:lstStyle/>
          <a:p>
            <a:pPr algn="ctr" defTabSz="820738" fontAlgn="b">
              <a:lnSpc>
                <a:spcPct val="80000"/>
              </a:lnSpc>
              <a:spcBef>
                <a:spcPct val="20000"/>
              </a:spcBef>
            </a:pPr>
            <a:endParaRPr lang="en-US" sz="1200" b="1" dirty="0">
              <a:solidFill>
                <a:srgbClr val="FF0000"/>
              </a:solidFill>
              <a:latin typeface="Arial" pitchFamily="34" charset="0"/>
              <a:cs typeface="Arial" pitchFamily="34" charset="0"/>
            </a:endParaRPr>
          </a:p>
        </p:txBody>
      </p:sp>
      <p:sp>
        <p:nvSpPr>
          <p:cNvPr id="21" name="AutoShape 16"/>
          <p:cNvSpPr>
            <a:spLocks noChangeArrowheads="1"/>
          </p:cNvSpPr>
          <p:nvPr/>
        </p:nvSpPr>
        <p:spPr bwMode="auto">
          <a:xfrm>
            <a:off x="4256974" y="1666668"/>
            <a:ext cx="914400" cy="269010"/>
          </a:xfrm>
          <a:prstGeom prst="up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n-US">
              <a:solidFill>
                <a:prstClr val="black"/>
              </a:solidFill>
            </a:endParaRPr>
          </a:p>
        </p:txBody>
      </p:sp>
      <p:sp>
        <p:nvSpPr>
          <p:cNvPr id="24" name="Left Brace 23"/>
          <p:cNvSpPr/>
          <p:nvPr/>
        </p:nvSpPr>
        <p:spPr>
          <a:xfrm>
            <a:off x="2920176" y="1733797"/>
            <a:ext cx="499918" cy="4975761"/>
          </a:xfrm>
          <a:prstGeom prst="leftBrace">
            <a:avLst>
              <a:gd name="adj1" fmla="val 0"/>
              <a:gd name="adj2" fmla="val 48400"/>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0" name="AutoShape 13"/>
          <p:cNvSpPr>
            <a:spLocks noChangeArrowheads="1"/>
          </p:cNvSpPr>
          <p:nvPr/>
        </p:nvSpPr>
        <p:spPr bwMode="auto">
          <a:xfrm>
            <a:off x="4269343" y="4441866"/>
            <a:ext cx="914400" cy="272638"/>
          </a:xfrm>
          <a:prstGeom prst="up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n-US">
              <a:solidFill>
                <a:prstClr val="black"/>
              </a:solidFill>
            </a:endParaRPr>
          </a:p>
        </p:txBody>
      </p:sp>
      <p:sp>
        <p:nvSpPr>
          <p:cNvPr id="31" name="Rectangle 12"/>
          <p:cNvSpPr>
            <a:spLocks noChangeArrowheads="1"/>
          </p:cNvSpPr>
          <p:nvPr/>
        </p:nvSpPr>
        <p:spPr bwMode="auto">
          <a:xfrm>
            <a:off x="558140" y="2470068"/>
            <a:ext cx="2517570" cy="724394"/>
          </a:xfrm>
          <a:prstGeom prst="rect">
            <a:avLst/>
          </a:prstGeom>
          <a:noFill/>
          <a:ln w="12700">
            <a:noFill/>
            <a:miter lim="800000"/>
            <a:headEnd/>
            <a:tailEnd/>
          </a:ln>
          <a:effectLst/>
        </p:spPr>
        <p:txBody>
          <a:bodyPr/>
          <a:lstStyle/>
          <a:p>
            <a:pPr defTabSz="820738" fontAlgn="b">
              <a:lnSpc>
                <a:spcPct val="80000"/>
              </a:lnSpc>
              <a:spcBef>
                <a:spcPct val="20000"/>
              </a:spcBef>
            </a:pPr>
            <a:r>
              <a:rPr lang="en-US" sz="1400" b="1" dirty="0">
                <a:solidFill>
                  <a:prstClr val="black"/>
                </a:solidFill>
                <a:latin typeface="Arial" pitchFamily="34" charset="0"/>
                <a:cs typeface="Arial" pitchFamily="34" charset="0"/>
              </a:rPr>
              <a:t>MEF/MEU/MEB</a:t>
            </a:r>
          </a:p>
        </p:txBody>
      </p:sp>
      <p:graphicFrame>
        <p:nvGraphicFramePr>
          <p:cNvPr id="32" name="Table 31"/>
          <p:cNvGraphicFramePr>
            <a:graphicFrameLocks noGrp="1"/>
          </p:cNvGraphicFramePr>
          <p:nvPr/>
        </p:nvGraphicFramePr>
        <p:xfrm>
          <a:off x="3302480" y="4727307"/>
          <a:ext cx="5672309" cy="1951075"/>
        </p:xfrm>
        <a:graphic>
          <a:graphicData uri="http://schemas.openxmlformats.org/drawingml/2006/table">
            <a:tbl>
              <a:tblPr/>
              <a:tblGrid>
                <a:gridCol w="5672309">
                  <a:extLst>
                    <a:ext uri="{9D8B030D-6E8A-4147-A177-3AD203B41FA5}">
                      <a16:colId xmlns:a16="http://schemas.microsoft.com/office/drawing/2014/main" val="20000"/>
                    </a:ext>
                  </a:extLst>
                </a:gridCol>
              </a:tblGrid>
              <a:tr h="3508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lang="en-US" sz="900" b="1" dirty="0">
                          <a:solidFill>
                            <a:schemeClr val="tx1"/>
                          </a:solidFill>
                          <a:latin typeface="Arial" pitchFamily="34" charset="0"/>
                          <a:cs typeface="Arial" pitchFamily="34" charset="0"/>
                        </a:rPr>
                        <a:t>MCT 1.7        Support Maneuver Through the Provision of Training Areas</a:t>
                      </a:r>
                      <a:endParaRPr kumimoji="0" lang="en-US" sz="900" b="1" i="0" u="none" strike="noStrike" cap="none" normalizeH="0" baseline="0" dirty="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196612">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cs typeface="Arial" pitchFamily="34" charset="0"/>
                        </a:rPr>
                        <a:t>MCT 4.6.6     Community Services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196612">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cs typeface="Arial" pitchFamily="34" charset="0"/>
                        </a:rPr>
                        <a:t>MCT 4.1        Conduct Supply Operations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196612">
                <a:tc>
                  <a:txBody>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900" b="1" i="0" u="none" strike="noStrike" cap="none" normalizeH="0" baseline="0" dirty="0">
                          <a:ln>
                            <a:noFill/>
                          </a:ln>
                          <a:solidFill>
                            <a:schemeClr val="tx1"/>
                          </a:solidFill>
                          <a:effectLst/>
                          <a:latin typeface="Arial" pitchFamily="34" charset="0"/>
                          <a:cs typeface="Arial" pitchFamily="34" charset="0"/>
                        </a:rPr>
                        <a:t>MCT 4.3        Conduct Transportation Operations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196612">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cs typeface="Arial" pitchFamily="34" charset="0"/>
                        </a:rPr>
                        <a:t>MCT 4.6        Provide Services (Nonmaterial  &amp; Support Activities)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196612">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cs typeface="Arial" pitchFamily="34" charset="0"/>
                        </a:rPr>
                        <a:t>MCT 4.6.3     Provide Airfield Operation Services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196612">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cs typeface="Arial" pitchFamily="34" charset="0"/>
                        </a:rPr>
                        <a:t>MCT 4.9        Provide Base and Station Facilities and Related Infrastructure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20493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cs typeface="Arial" pitchFamily="34" charset="0"/>
                        </a:rPr>
                        <a:t>MCT 6           Protect the Force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bl>
          </a:graphicData>
        </a:graphic>
      </p:graphicFrame>
      <p:cxnSp>
        <p:nvCxnSpPr>
          <p:cNvPr id="34" name="Straight Arrow Connector 33"/>
          <p:cNvCxnSpPr/>
          <p:nvPr/>
        </p:nvCxnSpPr>
        <p:spPr>
          <a:xfrm>
            <a:off x="2117766" y="2054431"/>
            <a:ext cx="1005444"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117766" y="2586841"/>
            <a:ext cx="1003465"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117766" y="3048000"/>
            <a:ext cx="100148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117766" y="3687288"/>
            <a:ext cx="1011382"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117766" y="4326576"/>
            <a:ext cx="1045028"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228850" y="5535880"/>
            <a:ext cx="931965"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509284" y="1815152"/>
            <a:ext cx="373616" cy="4336267"/>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2000" dirty="0">
                <a:solidFill>
                  <a:prstClr val="black"/>
                </a:solidFill>
                <a:latin typeface="Arial" pitchFamily="34" charset="0"/>
              </a:rPr>
              <a:t>USMC  METL</a:t>
            </a:r>
          </a:p>
        </p:txBody>
      </p:sp>
      <p:sp>
        <p:nvSpPr>
          <p:cNvPr id="44" name="Rectangular Callout 43"/>
          <p:cNvSpPr/>
          <p:nvPr/>
        </p:nvSpPr>
        <p:spPr>
          <a:xfrm>
            <a:off x="6497453" y="4983781"/>
            <a:ext cx="2391625" cy="769237"/>
          </a:xfrm>
          <a:prstGeom prst="wedgeRectCallout">
            <a:avLst>
              <a:gd name="adj1" fmla="val -23622"/>
              <a:gd name="adj2" fmla="val 48216"/>
            </a:avLst>
          </a:prstGeom>
          <a:solidFill>
            <a:srgbClr val="66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prstClr val="white"/>
                </a:solidFill>
                <a:latin typeface="Arial" pitchFamily="34" charset="0"/>
              </a:rPr>
              <a:t>Installations / Bases / Stations METLs provide Supporting Establishment / Infrastructure and Support Programs</a:t>
            </a:r>
          </a:p>
        </p:txBody>
      </p:sp>
      <p:sp>
        <p:nvSpPr>
          <p:cNvPr id="36" name="AutoShape 16"/>
          <p:cNvSpPr>
            <a:spLocks noChangeArrowheads="1"/>
          </p:cNvSpPr>
          <p:nvPr/>
        </p:nvSpPr>
        <p:spPr bwMode="auto">
          <a:xfrm rot="10800000">
            <a:off x="5525655" y="1640938"/>
            <a:ext cx="914400" cy="269010"/>
          </a:xfrm>
          <a:prstGeom prst="up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n-US">
              <a:solidFill>
                <a:prstClr val="black"/>
              </a:solidFill>
            </a:endParaRPr>
          </a:p>
        </p:txBody>
      </p:sp>
      <p:sp>
        <p:nvSpPr>
          <p:cNvPr id="37" name="AutoShape 16"/>
          <p:cNvSpPr>
            <a:spLocks noChangeArrowheads="1"/>
          </p:cNvSpPr>
          <p:nvPr/>
        </p:nvSpPr>
        <p:spPr bwMode="auto">
          <a:xfrm rot="10800000">
            <a:off x="5571177" y="2173349"/>
            <a:ext cx="914400" cy="269010"/>
          </a:xfrm>
          <a:prstGeom prst="up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n-US">
              <a:solidFill>
                <a:prstClr val="black"/>
              </a:solidFill>
            </a:endParaRPr>
          </a:p>
        </p:txBody>
      </p:sp>
      <p:sp>
        <p:nvSpPr>
          <p:cNvPr id="43" name="AutoShape 16"/>
          <p:cNvSpPr>
            <a:spLocks noChangeArrowheads="1"/>
          </p:cNvSpPr>
          <p:nvPr/>
        </p:nvSpPr>
        <p:spPr bwMode="auto">
          <a:xfrm rot="10800000">
            <a:off x="5594928" y="2672112"/>
            <a:ext cx="914400" cy="269010"/>
          </a:xfrm>
          <a:prstGeom prst="up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n-US">
              <a:solidFill>
                <a:prstClr val="black"/>
              </a:solidFill>
            </a:endParaRPr>
          </a:p>
        </p:txBody>
      </p:sp>
      <p:sp>
        <p:nvSpPr>
          <p:cNvPr id="45" name="AutoShape 16"/>
          <p:cNvSpPr>
            <a:spLocks noChangeArrowheads="1"/>
          </p:cNvSpPr>
          <p:nvPr/>
        </p:nvSpPr>
        <p:spPr bwMode="auto">
          <a:xfrm rot="10800000">
            <a:off x="5583053" y="3242127"/>
            <a:ext cx="914400" cy="269010"/>
          </a:xfrm>
          <a:prstGeom prst="up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n-US">
              <a:solidFill>
                <a:prstClr val="black"/>
              </a:solidFill>
            </a:endParaRPr>
          </a:p>
        </p:txBody>
      </p:sp>
      <p:sp>
        <p:nvSpPr>
          <p:cNvPr id="46" name="AutoShape 16"/>
          <p:cNvSpPr>
            <a:spLocks noChangeArrowheads="1"/>
          </p:cNvSpPr>
          <p:nvPr/>
        </p:nvSpPr>
        <p:spPr bwMode="auto">
          <a:xfrm rot="10800000">
            <a:off x="5606803" y="3847769"/>
            <a:ext cx="914400" cy="269010"/>
          </a:xfrm>
          <a:prstGeom prst="up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n-US">
              <a:solidFill>
                <a:prstClr val="black"/>
              </a:solidFill>
            </a:endParaRPr>
          </a:p>
        </p:txBody>
      </p:sp>
      <p:sp>
        <p:nvSpPr>
          <p:cNvPr id="47" name="AutoShape 16"/>
          <p:cNvSpPr>
            <a:spLocks noChangeArrowheads="1"/>
          </p:cNvSpPr>
          <p:nvPr/>
        </p:nvSpPr>
        <p:spPr bwMode="auto">
          <a:xfrm rot="10800000">
            <a:off x="5630554" y="4441535"/>
            <a:ext cx="914400" cy="269010"/>
          </a:xfrm>
          <a:prstGeom prst="up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n-US">
              <a:solidFill>
                <a:prstClr val="black"/>
              </a:solidFill>
            </a:endParaRPr>
          </a:p>
        </p:txBody>
      </p:sp>
      <p:sp>
        <p:nvSpPr>
          <p:cNvPr id="50" name="Rectangle 49"/>
          <p:cNvSpPr/>
          <p:nvPr/>
        </p:nvSpPr>
        <p:spPr>
          <a:xfrm>
            <a:off x="3386445" y="724859"/>
            <a:ext cx="5588344" cy="836102"/>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ts val="0"/>
              </a:spcBef>
            </a:pPr>
            <a:endParaRPr lang="en-US" sz="1200" b="1" dirty="0">
              <a:solidFill>
                <a:prstClr val="white"/>
              </a:solidFill>
            </a:endParaRPr>
          </a:p>
          <a:p>
            <a:pPr algn="ctr" eaLnBrk="1" hangingPunct="1">
              <a:spcBef>
                <a:spcPts val="0"/>
              </a:spcBef>
            </a:pPr>
            <a:r>
              <a:rPr lang="en-US" sz="1200" b="1" dirty="0">
                <a:solidFill>
                  <a:prstClr val="black"/>
                </a:solidFill>
                <a:latin typeface="Arial" panose="020B0604020202020204" pitchFamily="34" charset="0"/>
                <a:cs typeface="Arial" panose="020B0604020202020204" pitchFamily="34" charset="0"/>
              </a:rPr>
              <a:t>DRRS-S (DoD / JS / OSD / Chairman’s Readiness System)</a:t>
            </a:r>
          </a:p>
          <a:p>
            <a:pPr algn="ctr" eaLnBrk="1" hangingPunct="1">
              <a:spcBef>
                <a:spcPts val="0"/>
              </a:spcBef>
            </a:pPr>
            <a:r>
              <a:rPr lang="en-US" sz="1200" b="1" dirty="0">
                <a:solidFill>
                  <a:prstClr val="black"/>
                </a:solidFill>
                <a:latin typeface="Arial" panose="020B0604020202020204" pitchFamily="34" charset="0"/>
                <a:cs typeface="Arial" panose="020B0604020202020204" pitchFamily="34" charset="0"/>
              </a:rPr>
              <a:t>JMETs/JMETL </a:t>
            </a:r>
          </a:p>
          <a:p>
            <a:pPr algn="ctr" eaLnBrk="1" hangingPunct="1">
              <a:spcBef>
                <a:spcPts val="0"/>
              </a:spcBef>
            </a:pPr>
            <a:r>
              <a:rPr lang="en-US" sz="1200" b="1" dirty="0">
                <a:solidFill>
                  <a:prstClr val="black"/>
                </a:solidFill>
                <a:latin typeface="Arial" panose="020B0604020202020204" pitchFamily="34" charset="0"/>
                <a:cs typeface="Arial" panose="020B0604020202020204" pitchFamily="34" charset="0"/>
              </a:rPr>
              <a:t>Links to Service Components METs/METLs</a:t>
            </a:r>
          </a:p>
          <a:p>
            <a:pPr algn="ctr" eaLnBrk="1" hangingPunct="1">
              <a:spcBef>
                <a:spcPts val="0"/>
              </a:spcBef>
            </a:pPr>
            <a:endParaRPr lang="en-US" sz="1600" b="1" dirty="0">
              <a:solidFill>
                <a:prstClr val="black"/>
              </a:solidFill>
            </a:endParaRPr>
          </a:p>
        </p:txBody>
      </p:sp>
      <p:sp>
        <p:nvSpPr>
          <p:cNvPr id="51" name="Rectangle 12"/>
          <p:cNvSpPr>
            <a:spLocks noChangeArrowheads="1"/>
          </p:cNvSpPr>
          <p:nvPr/>
        </p:nvSpPr>
        <p:spPr bwMode="auto">
          <a:xfrm>
            <a:off x="1399535" y="874950"/>
            <a:ext cx="2382529" cy="963852"/>
          </a:xfrm>
          <a:prstGeom prst="rect">
            <a:avLst/>
          </a:prstGeom>
          <a:noFill/>
          <a:ln w="12700">
            <a:noFill/>
            <a:miter lim="800000"/>
            <a:headEnd/>
            <a:tailEnd/>
          </a:ln>
          <a:effectLst/>
        </p:spPr>
        <p:txBody>
          <a:bodyPr/>
          <a:lstStyle/>
          <a:p>
            <a:pPr algn="ctr" defTabSz="820738" fontAlgn="b">
              <a:lnSpc>
                <a:spcPct val="80000"/>
              </a:lnSpc>
              <a:spcBef>
                <a:spcPct val="20000"/>
              </a:spcBef>
            </a:pPr>
            <a:r>
              <a:rPr lang="en-US" sz="1400" b="1" dirty="0">
                <a:solidFill>
                  <a:prstClr val="black"/>
                </a:solidFill>
                <a:latin typeface="Arial" pitchFamily="34" charset="0"/>
                <a:cs typeface="Arial" pitchFamily="34" charset="0"/>
              </a:rPr>
              <a:t>Supported </a:t>
            </a:r>
          </a:p>
          <a:p>
            <a:pPr algn="ctr" defTabSz="820738" fontAlgn="b">
              <a:lnSpc>
                <a:spcPct val="80000"/>
              </a:lnSpc>
              <a:spcBef>
                <a:spcPct val="20000"/>
              </a:spcBef>
            </a:pPr>
            <a:r>
              <a:rPr lang="en-US" sz="1400" b="1" dirty="0">
                <a:solidFill>
                  <a:prstClr val="black"/>
                </a:solidFill>
                <a:latin typeface="Arial" pitchFamily="34" charset="0"/>
                <a:cs typeface="Arial" pitchFamily="34" charset="0"/>
              </a:rPr>
              <a:t>CCMD/CCDR</a:t>
            </a:r>
          </a:p>
        </p:txBody>
      </p:sp>
      <p:cxnSp>
        <p:nvCxnSpPr>
          <p:cNvPr id="52" name="Straight Arrow Connector 51"/>
          <p:cNvCxnSpPr/>
          <p:nvPr/>
        </p:nvCxnSpPr>
        <p:spPr>
          <a:xfrm>
            <a:off x="2145984" y="1399516"/>
            <a:ext cx="1005444"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17"/>
          <p:cNvSpPr>
            <a:spLocks noChangeArrowheads="1"/>
          </p:cNvSpPr>
          <p:nvPr/>
        </p:nvSpPr>
        <p:spPr bwMode="auto">
          <a:xfrm>
            <a:off x="6812561" y="2476913"/>
            <a:ext cx="2162227" cy="1050058"/>
          </a:xfrm>
          <a:prstGeom prst="rect">
            <a:avLst/>
          </a:prstGeom>
          <a:solidFill>
            <a:srgbClr val="FFFF00"/>
          </a:solidFill>
          <a:ln w="12700">
            <a:solidFill>
              <a:schemeClr val="tx1"/>
            </a:solidFill>
            <a:miter lim="800000"/>
            <a:headEnd/>
            <a:tailEnd/>
          </a:ln>
          <a:effectLst/>
        </p:spPr>
        <p:txBody>
          <a:bodyPr/>
          <a:lstStyle/>
          <a:p>
            <a:pPr algn="ctr" defTabSz="820738" fontAlgn="b">
              <a:lnSpc>
                <a:spcPct val="80000"/>
              </a:lnSpc>
              <a:spcBef>
                <a:spcPct val="20000"/>
              </a:spcBef>
            </a:pPr>
            <a:endParaRPr lang="en-US" sz="1400" b="1" dirty="0">
              <a:solidFill>
                <a:prstClr val="black"/>
              </a:solidFill>
              <a:latin typeface="Arial" pitchFamily="34" charset="0"/>
              <a:cs typeface="Arial" pitchFamily="34" charset="0"/>
            </a:endParaRPr>
          </a:p>
          <a:p>
            <a:pPr algn="ctr" defTabSz="820738" fontAlgn="b">
              <a:lnSpc>
                <a:spcPct val="80000"/>
              </a:lnSpc>
              <a:spcBef>
                <a:spcPct val="20000"/>
              </a:spcBef>
            </a:pPr>
            <a:r>
              <a:rPr lang="en-US" sz="1400" b="1" dirty="0">
                <a:solidFill>
                  <a:prstClr val="black"/>
                </a:solidFill>
                <a:latin typeface="Arial" pitchFamily="34" charset="0"/>
                <a:cs typeface="Arial" pitchFamily="34" charset="0"/>
              </a:rPr>
              <a:t>“Tasks”/ METs link</a:t>
            </a:r>
          </a:p>
          <a:p>
            <a:pPr algn="ctr" defTabSz="820738" fontAlgn="b">
              <a:lnSpc>
                <a:spcPct val="80000"/>
              </a:lnSpc>
              <a:spcBef>
                <a:spcPct val="20000"/>
              </a:spcBef>
            </a:pPr>
            <a:r>
              <a:rPr lang="en-US" sz="1400" b="1" dirty="0">
                <a:solidFill>
                  <a:prstClr val="black"/>
                </a:solidFill>
                <a:latin typeface="Arial" pitchFamily="34" charset="0"/>
                <a:cs typeface="Arial" pitchFamily="34" charset="0"/>
              </a:rPr>
              <a:t> Top Down / Bottom Up</a:t>
            </a:r>
          </a:p>
          <a:p>
            <a:pPr algn="ctr" defTabSz="820738" fontAlgn="b">
              <a:lnSpc>
                <a:spcPct val="80000"/>
              </a:lnSpc>
              <a:spcBef>
                <a:spcPct val="20000"/>
              </a:spcBef>
            </a:pPr>
            <a:r>
              <a:rPr lang="en-US" sz="1400" b="1" dirty="0">
                <a:solidFill>
                  <a:prstClr val="black"/>
                </a:solidFill>
                <a:latin typeface="Arial" pitchFamily="34" charset="0"/>
                <a:cs typeface="Arial" pitchFamily="34" charset="0"/>
              </a:rPr>
              <a:t>Bottom Up / Top Down</a:t>
            </a:r>
          </a:p>
        </p:txBody>
      </p:sp>
      <p:sp>
        <p:nvSpPr>
          <p:cNvPr id="5" name="Slide Number Placeholder 4"/>
          <p:cNvSpPr>
            <a:spLocks noGrp="1"/>
          </p:cNvSpPr>
          <p:nvPr>
            <p:ph type="sldNum" sz="quarter" idx="12"/>
          </p:nvPr>
        </p:nvSpPr>
        <p:spPr>
          <a:xfrm>
            <a:off x="6731000" y="6407456"/>
            <a:ext cx="2133600" cy="365125"/>
          </a:xfrm>
        </p:spPr>
        <p:txBody>
          <a:bodyPr/>
          <a:lstStyle/>
          <a:p>
            <a:fld id="{57D7F152-42F7-4C0B-ACE2-8696607C202E}" type="slidenum">
              <a:rPr lang="en-US" smtClean="0">
                <a:solidFill>
                  <a:schemeClr val="tx1"/>
                </a:solidFill>
              </a:rPr>
              <a:pPr/>
              <a:t>30</a:t>
            </a:fld>
            <a:endParaRPr lang="en-US" dirty="0">
              <a:solidFill>
                <a:schemeClr val="tx1"/>
              </a:solidFill>
            </a:endParaRPr>
          </a:p>
        </p:txBody>
      </p:sp>
      <p:sp>
        <p:nvSpPr>
          <p:cNvPr id="2" name="Footer Placeholder 1"/>
          <p:cNvSpPr>
            <a:spLocks noGrp="1"/>
          </p:cNvSpPr>
          <p:nvPr>
            <p:ph type="ftr" sz="quarter" idx="11"/>
          </p:nvPr>
        </p:nvSpPr>
        <p:spPr>
          <a:xfrm>
            <a:off x="137556" y="6384491"/>
            <a:ext cx="2895600" cy="365125"/>
          </a:xfrm>
        </p:spPr>
        <p:txBody>
          <a:bodyPr/>
          <a:lstStyle/>
          <a:p>
            <a:r>
              <a:rPr lang="en-US">
                <a:solidFill>
                  <a:prstClr val="black"/>
                </a:solidFill>
              </a:rPr>
              <a:t>MAR 2023-CUI</a:t>
            </a:r>
            <a:endParaRPr lang="en-US" dirty="0">
              <a:solidFill>
                <a:prstClr val="black"/>
              </a:solidFill>
            </a:endParaRPr>
          </a:p>
        </p:txBody>
      </p:sp>
    </p:spTree>
    <p:extLst>
      <p:ext uri="{BB962C8B-B14F-4D97-AF65-F5344CB8AC3E}">
        <p14:creationId xmlns:p14="http://schemas.microsoft.com/office/powerpoint/2010/main" val="296287670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169" y="162586"/>
            <a:ext cx="6266859" cy="1143000"/>
          </a:xfrm>
        </p:spPr>
        <p:txBody>
          <a:bodyPr>
            <a:noAutofit/>
          </a:bodyPr>
          <a:lstStyle/>
          <a:p>
            <a:r>
              <a:rPr lang="en-US" sz="2800" b="1" dirty="0">
                <a:latin typeface="Arial" panose="020B0604020202020204" pitchFamily="34" charset="0"/>
                <a:cs typeface="Arial" panose="020B0604020202020204" pitchFamily="34" charset="0"/>
              </a:rPr>
              <a:t>DC PP&amp;O’s</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Institutional Readiness Working Group (IRWG)</a:t>
            </a:r>
          </a:p>
        </p:txBody>
      </p:sp>
      <p:sp>
        <p:nvSpPr>
          <p:cNvPr id="6" name="Content Placeholder 5"/>
          <p:cNvSpPr>
            <a:spLocks noGrp="1"/>
          </p:cNvSpPr>
          <p:nvPr>
            <p:ph idx="1"/>
          </p:nvPr>
        </p:nvSpPr>
        <p:spPr>
          <a:xfrm>
            <a:off x="457714" y="1391941"/>
            <a:ext cx="8229600" cy="5143499"/>
          </a:xfrm>
        </p:spPr>
        <p:txBody>
          <a:bodyPr>
            <a:normAutofit/>
          </a:bodyPr>
          <a:lstStyle/>
          <a:p>
            <a:pPr marL="0" indent="0" algn="just">
              <a:spcBef>
                <a:spcPts val="0"/>
              </a:spcBef>
              <a:buNone/>
            </a:pPr>
            <a:r>
              <a:rPr lang="en-US" sz="1400" b="1" u="sng" dirty="0">
                <a:latin typeface="Arial" panose="020B0604020202020204" pitchFamily="34" charset="0"/>
                <a:cs typeface="Arial" panose="020B0604020202020204" pitchFamily="34" charset="0"/>
              </a:rPr>
              <a:t>Purpose</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Forum employing existing USMC processes, to address current/future institutional readiness and provide recommendations for mitigation when imbalances impose Risk-to-Force or Risk-to-Mission.  </a:t>
            </a:r>
          </a:p>
          <a:p>
            <a:pPr marL="0" indent="0" algn="just">
              <a:spcBef>
                <a:spcPts val="0"/>
              </a:spcBef>
              <a:buNone/>
            </a:pPr>
            <a:endParaRPr lang="en-US" sz="1400" dirty="0">
              <a:latin typeface="Arial" panose="020B0604020202020204" pitchFamily="34" charset="0"/>
              <a:cs typeface="Arial" panose="020B0604020202020204" pitchFamily="34" charset="0"/>
            </a:endParaRPr>
          </a:p>
          <a:p>
            <a:pPr marL="0" indent="0" algn="just">
              <a:spcBef>
                <a:spcPts val="0"/>
              </a:spcBef>
              <a:buNone/>
            </a:pPr>
            <a:r>
              <a:rPr lang="en-US" sz="1400" b="1" u="sng" dirty="0" err="1">
                <a:latin typeface="Arial" panose="020B0604020202020204" pitchFamily="34" charset="0"/>
                <a:cs typeface="Arial" panose="020B0604020202020204" pitchFamily="34" charset="0"/>
              </a:rPr>
              <a:t>Endstate</a:t>
            </a:r>
            <a:r>
              <a:rPr lang="en-US" sz="1400" b="1"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Facilitates a unified approach to informing Senior leaders in the areas of institutional readiness and ensures  MC maintains a sustainable “Ready Force” to meet OPLAN demands. </a:t>
            </a:r>
          </a:p>
          <a:p>
            <a:pPr marL="0" indent="0" algn="just">
              <a:spcBef>
                <a:spcPts val="0"/>
              </a:spcBef>
              <a:buNone/>
            </a:pPr>
            <a:endParaRPr lang="en-US" sz="1400" dirty="0">
              <a:latin typeface="Arial" panose="020B0604020202020204" pitchFamily="34" charset="0"/>
              <a:cs typeface="Arial" panose="020B0604020202020204" pitchFamily="34" charset="0"/>
            </a:endParaRPr>
          </a:p>
          <a:p>
            <a:pPr marL="0" indent="0" algn="just">
              <a:spcBef>
                <a:spcPts val="0"/>
              </a:spcBef>
              <a:buNone/>
            </a:pPr>
            <a:r>
              <a:rPr lang="en-US" sz="1400" b="1" u="sng" dirty="0">
                <a:latin typeface="Arial" panose="020B0604020202020204" pitchFamily="34" charset="0"/>
                <a:cs typeface="Arial" panose="020B0604020202020204" pitchFamily="34" charset="0"/>
              </a:rPr>
              <a:t>Current Support</a:t>
            </a:r>
            <a:r>
              <a:rPr lang="en-US" sz="1400" b="1"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Force </a:t>
            </a:r>
            <a:r>
              <a:rPr lang="en-US" sz="1400" dirty="0" err="1">
                <a:latin typeface="Arial" panose="020B0604020202020204" pitchFamily="34" charset="0"/>
                <a:cs typeface="Arial" panose="020B0604020202020204" pitchFamily="34" charset="0"/>
              </a:rPr>
              <a:t>Synch.Conf</a:t>
            </a:r>
            <a:r>
              <a:rPr lang="en-US" sz="1400" dirty="0">
                <a:latin typeface="Arial" panose="020B0604020202020204" pitchFamily="34" charset="0"/>
                <a:cs typeface="Arial" panose="020B0604020202020204" pitchFamily="34" charset="0"/>
              </a:rPr>
              <a:t>, Force </a:t>
            </a:r>
            <a:r>
              <a:rPr lang="en-US" sz="1400" dirty="0" err="1">
                <a:latin typeface="Arial" panose="020B0604020202020204" pitchFamily="34" charset="0"/>
                <a:cs typeface="Arial" panose="020B0604020202020204" pitchFamily="34" charset="0"/>
              </a:rPr>
              <a:t>Mgmt</a:t>
            </a:r>
            <a:r>
              <a:rPr lang="en-US" sz="1400" dirty="0">
                <a:latin typeface="Arial" panose="020B0604020202020204" pitchFamily="34" charset="0"/>
                <a:cs typeface="Arial" panose="020B0604020202020204" pitchFamily="34" charset="0"/>
              </a:rPr>
              <a:t> Summit, Quarterly Readiness (QRB) to the CMC.**</a:t>
            </a:r>
          </a:p>
          <a:p>
            <a:pPr marL="0" indent="0" algn="just">
              <a:spcBef>
                <a:spcPts val="0"/>
              </a:spcBef>
              <a:buNone/>
            </a:pPr>
            <a:endParaRPr lang="en-US" sz="1400" dirty="0">
              <a:latin typeface="Arial" panose="020B0604020202020204" pitchFamily="34" charset="0"/>
              <a:cs typeface="Arial" panose="020B0604020202020204" pitchFamily="34" charset="0"/>
            </a:endParaRPr>
          </a:p>
          <a:p>
            <a:pPr marL="0" indent="0" algn="just">
              <a:spcBef>
                <a:spcPts val="0"/>
              </a:spcBef>
              <a:buNone/>
            </a:pPr>
            <a:r>
              <a:rPr lang="en-US" sz="1400" b="1" u="sng" dirty="0">
                <a:latin typeface="Arial" panose="020B0604020202020204" pitchFamily="34" charset="0"/>
                <a:cs typeface="Arial" panose="020B0604020202020204" pitchFamily="34" charset="0"/>
              </a:rPr>
              <a:t>Future Support</a:t>
            </a:r>
            <a:r>
              <a:rPr lang="en-US" sz="1400" b="1"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Determining predictive and forecasted readiness challenges to satisfy CMC’s prioritized guidance for Future Force Design implementation.</a:t>
            </a:r>
          </a:p>
          <a:p>
            <a:pPr marL="0" indent="0" algn="just">
              <a:spcBef>
                <a:spcPts val="0"/>
              </a:spcBef>
              <a:buNone/>
            </a:pPr>
            <a:endParaRPr lang="en-US" sz="1400" dirty="0">
              <a:latin typeface="Arial" panose="020B0604020202020204" pitchFamily="34" charset="0"/>
              <a:cs typeface="Arial" panose="020B0604020202020204" pitchFamily="34" charset="0"/>
            </a:endParaRPr>
          </a:p>
          <a:p>
            <a:pPr marL="0" indent="0" algn="just">
              <a:spcBef>
                <a:spcPts val="0"/>
              </a:spcBef>
              <a:buNone/>
            </a:pPr>
            <a:r>
              <a:rPr lang="en-US" sz="1400" b="1" u="sng" dirty="0">
                <a:latin typeface="Arial" panose="020B0604020202020204" pitchFamily="34" charset="0"/>
                <a:cs typeface="Arial" panose="020B0604020202020204" pitchFamily="34" charset="0"/>
              </a:rPr>
              <a:t>Membership</a:t>
            </a:r>
            <a:r>
              <a:rPr lang="en-US" sz="1400" dirty="0">
                <a:latin typeface="Arial" panose="020B0604020202020204" pitchFamily="34" charset="0"/>
                <a:cs typeface="Arial" panose="020B0604020202020204" pitchFamily="34" charset="0"/>
              </a:rPr>
              <a:t>:  All DCs, MARFORs, MEFs, LOGCOM, MCICOM, DIRINT, DIR-C4, CG TECOM and MARCORSYSCOM.  CDD/COPS &amp; MCID/Plans MCTL Branch Lead AOs. </a:t>
            </a:r>
          </a:p>
          <a:p>
            <a:pPr marL="0" indent="0" algn="just">
              <a:spcBef>
                <a:spcPts val="0"/>
              </a:spcBef>
              <a:buNone/>
            </a:pPr>
            <a:endParaRPr lang="en-US" sz="1400" dirty="0">
              <a:latin typeface="Arial" panose="020B0604020202020204" pitchFamily="34" charset="0"/>
              <a:cs typeface="Arial" panose="020B0604020202020204" pitchFamily="34" charset="0"/>
            </a:endParaRPr>
          </a:p>
          <a:p>
            <a:pPr marL="0" indent="0">
              <a:spcBef>
                <a:spcPts val="0"/>
              </a:spcBef>
              <a:buNone/>
            </a:pPr>
            <a:r>
              <a:rPr lang="en-US" sz="1400" b="1" u="sng" dirty="0">
                <a:latin typeface="Arial" panose="020B0604020202020204" pitchFamily="34" charset="0"/>
                <a:cs typeface="Arial" panose="020B0604020202020204" pitchFamily="34" charset="0"/>
              </a:rPr>
              <a:t>Method</a:t>
            </a:r>
            <a:r>
              <a:rPr lang="en-US" sz="1400" dirty="0">
                <a:latin typeface="Arial" panose="020B0604020202020204" pitchFamily="34" charset="0"/>
                <a:cs typeface="Arial" panose="020B0604020202020204" pitchFamily="34" charset="0"/>
              </a:rPr>
              <a:t>:</a:t>
            </a:r>
          </a:p>
          <a:p>
            <a:pPr marL="0" indent="0">
              <a:spcBef>
                <a:spcPts val="0"/>
              </a:spcBef>
              <a:buNone/>
            </a:pPr>
            <a:r>
              <a:rPr lang="en-US" sz="1400" dirty="0">
                <a:latin typeface="Arial" panose="020B0604020202020204" pitchFamily="34" charset="0"/>
                <a:cs typeface="Arial" panose="020B0604020202020204" pitchFamily="34" charset="0"/>
              </a:rPr>
              <a:t>Monthly AO, O-6, and ESG-IRWG (1-Star GO) Meetings or SVTC to address issues, actionable items and </a:t>
            </a:r>
            <a:r>
              <a:rPr lang="en-US" sz="1400" b="1" u="sng" dirty="0">
                <a:latin typeface="Arial" panose="020B0604020202020204" pitchFamily="34" charset="0"/>
                <a:cs typeface="Arial" panose="020B0604020202020204" pitchFamily="34" charset="0"/>
              </a:rPr>
              <a:t>develop/review/refine information, COAs and mission risk slides for the QRB to the CMC</a:t>
            </a:r>
            <a:r>
              <a:rPr lang="en-US" sz="1400" b="1" dirty="0">
                <a:latin typeface="Arial" panose="020B0604020202020204" pitchFamily="34" charset="0"/>
                <a:cs typeface="Arial" panose="020B0604020202020204" pitchFamily="34" charset="0"/>
              </a:rPr>
              <a:t>.</a:t>
            </a:r>
          </a:p>
          <a:p>
            <a:pPr marL="0" indent="0">
              <a:spcBef>
                <a:spcPts val="0"/>
              </a:spcBef>
              <a:buNone/>
            </a:pPr>
            <a:r>
              <a:rPr lang="en-US" sz="1400" dirty="0">
                <a:latin typeface="Arial" panose="020B0604020202020204" pitchFamily="34" charset="0"/>
                <a:cs typeface="Arial" panose="020B0604020202020204" pitchFamily="34" charset="0"/>
              </a:rPr>
              <a:t> </a:t>
            </a:r>
          </a:p>
          <a:p>
            <a:pPr marL="0" indent="0" algn="ctr">
              <a:spcBef>
                <a:spcPts val="0"/>
              </a:spcBef>
              <a:buNone/>
            </a:pPr>
            <a:r>
              <a:rPr lang="en-US" sz="1400" b="1" dirty="0">
                <a:solidFill>
                  <a:srgbClr val="FF0000"/>
                </a:solidFill>
                <a:latin typeface="Arial" panose="020B0604020202020204" pitchFamily="34" charset="0"/>
                <a:cs typeface="Arial" panose="020B0604020202020204" pitchFamily="34" charset="0"/>
              </a:rPr>
              <a:t>Director CDD is 1-Star GO Representative on ESG-IRWG.</a:t>
            </a:r>
          </a:p>
          <a:p>
            <a:pPr marL="0" indent="0">
              <a:spcBef>
                <a:spcPts val="0"/>
              </a:spcBef>
              <a:buNone/>
            </a:pPr>
            <a:endParaRPr lang="en-US" sz="2000" dirty="0">
              <a:latin typeface="Arial" panose="020B0604020202020204" pitchFamily="34" charset="0"/>
              <a:cs typeface="Arial" panose="020B0604020202020204" pitchFamily="34" charset="0"/>
            </a:endParaRPr>
          </a:p>
        </p:txBody>
      </p:sp>
      <p:sp>
        <p:nvSpPr>
          <p:cNvPr id="7" name="Slide Number Placeholder 4"/>
          <p:cNvSpPr>
            <a:spLocks noGrp="1"/>
          </p:cNvSpPr>
          <p:nvPr>
            <p:ph type="sldNum" sz="quarter" idx="4"/>
          </p:nvPr>
        </p:nvSpPr>
        <p:spPr>
          <a:xfrm>
            <a:off x="6493326" y="6428770"/>
            <a:ext cx="2438400" cy="365125"/>
          </a:xfrm>
        </p:spPr>
        <p:txBody>
          <a:bodyPr/>
          <a:lstStyle/>
          <a:p>
            <a:pPr algn="r"/>
            <a:fld id="{E9C289BC-E7EE-423C-B466-17F570A21970}" type="slidenum">
              <a:rPr lang="en-US" sz="1200" smtClean="0">
                <a:solidFill>
                  <a:prstClr val="black"/>
                </a:solidFill>
              </a:rPr>
              <a:pPr algn="r"/>
              <a:t>31</a:t>
            </a:fld>
            <a:endParaRPr lang="en-US" sz="1200" dirty="0">
              <a:solidFill>
                <a:prstClr val="black"/>
              </a:solidFill>
            </a:endParaRPr>
          </a:p>
        </p:txBody>
      </p:sp>
      <p:grpSp>
        <p:nvGrpSpPr>
          <p:cNvPr id="9" name="Group 12"/>
          <p:cNvGrpSpPr>
            <a:grpSpLocks noChangeAspect="1"/>
          </p:cNvGrpSpPr>
          <p:nvPr/>
        </p:nvGrpSpPr>
        <p:grpSpPr bwMode="auto">
          <a:xfrm>
            <a:off x="7865918" y="166255"/>
            <a:ext cx="1136981" cy="1172758"/>
            <a:chOff x="4881" y="240"/>
            <a:chExt cx="639" cy="822"/>
          </a:xfrm>
        </p:grpSpPr>
        <p:pic>
          <p:nvPicPr>
            <p:cNvPr id="10"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882" y="320"/>
              <a:ext cx="59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9"/>
            <p:cNvSpPr>
              <a:spLocks noChangeAspect="1" noChangeArrowheads="1" noChangeShapeType="1" noTextEdit="1"/>
            </p:cNvSpPr>
            <p:nvPr userDrawn="1"/>
          </p:nvSpPr>
          <p:spPr bwMode="auto">
            <a:xfrm>
              <a:off x="4881" y="240"/>
              <a:ext cx="639" cy="278"/>
            </a:xfrm>
            <a:prstGeom prst="rect">
              <a:avLst/>
            </a:prstGeom>
          </p:spPr>
          <p:txBody>
            <a:bodyPr spcFirstLastPara="1" wrap="none" fromWordArt="1">
              <a:prstTxWarp prst="textArchUp">
                <a:avLst>
                  <a:gd name="adj" fmla="val 11040012"/>
                </a:avLst>
              </a:prstTxWarp>
            </a:bodyPr>
            <a:lstStyle/>
            <a:p>
              <a:r>
                <a:rPr lang="en-US" sz="1200" kern="10">
                  <a:ln w="9525">
                    <a:solidFill>
                      <a:srgbClr val="000000"/>
                    </a:solidFill>
                    <a:round/>
                    <a:headEnd/>
                    <a:tailEnd/>
                  </a:ln>
                  <a:solidFill>
                    <a:srgbClr val="FF0000"/>
                  </a:solidFill>
                  <a:latin typeface="Arial"/>
                  <a:cs typeface="Arial"/>
                </a:rPr>
                <a:t>Plans, Policies,</a:t>
              </a:r>
            </a:p>
          </p:txBody>
        </p:sp>
        <p:sp>
          <p:nvSpPr>
            <p:cNvPr id="12" name="WordArt 10"/>
            <p:cNvSpPr>
              <a:spLocks noChangeAspect="1" noChangeArrowheads="1" noChangeShapeType="1" noTextEdit="1"/>
            </p:cNvSpPr>
            <p:nvPr userDrawn="1"/>
          </p:nvSpPr>
          <p:spPr bwMode="auto">
            <a:xfrm>
              <a:off x="4881" y="837"/>
              <a:ext cx="599" cy="225"/>
            </a:xfrm>
            <a:prstGeom prst="rect">
              <a:avLst/>
            </a:prstGeom>
          </p:spPr>
          <p:txBody>
            <a:bodyPr spcFirstLastPara="1" wrap="none" fromWordArt="1">
              <a:prstTxWarp prst="textArchDown">
                <a:avLst>
                  <a:gd name="adj" fmla="val 0"/>
                </a:avLst>
              </a:prstTxWarp>
            </a:bodyPr>
            <a:lstStyle/>
            <a:p>
              <a:r>
                <a:rPr lang="en-US" sz="1200" kern="10" dirty="0">
                  <a:ln w="9525">
                    <a:solidFill>
                      <a:srgbClr val="000000"/>
                    </a:solidFill>
                    <a:round/>
                    <a:headEnd/>
                    <a:tailEnd/>
                  </a:ln>
                  <a:solidFill>
                    <a:srgbClr val="FF0000"/>
                  </a:solidFill>
                  <a:latin typeface="Arial"/>
                  <a:cs typeface="Arial"/>
                </a:rPr>
                <a:t>&amp; Operations</a:t>
              </a:r>
            </a:p>
          </p:txBody>
        </p:sp>
      </p:grpSp>
      <p:sp>
        <p:nvSpPr>
          <p:cNvPr id="13" name="Rectangle 12"/>
          <p:cNvSpPr/>
          <p:nvPr/>
        </p:nvSpPr>
        <p:spPr>
          <a:xfrm>
            <a:off x="581953" y="5803470"/>
            <a:ext cx="7981122" cy="523220"/>
          </a:xfrm>
          <a:prstGeom prst="rect">
            <a:avLst/>
          </a:prstGeom>
          <a:solidFill>
            <a:srgbClr val="FFFF00"/>
          </a:solidFill>
          <a:ln>
            <a:solidFill>
              <a:schemeClr val="tx1"/>
            </a:solidFill>
          </a:ln>
        </p:spPr>
        <p:txBody>
          <a:bodyPr wrap="square">
            <a:spAutoFit/>
          </a:bodyPr>
          <a:lstStyle/>
          <a:p>
            <a:pPr algn="ctr"/>
            <a:r>
              <a:rPr lang="en-US" sz="1400" b="1" dirty="0">
                <a:latin typeface="Arial" panose="020B0604020202020204" pitchFamily="34" charset="0"/>
                <a:cs typeface="Arial" panose="020B0604020202020204" pitchFamily="34" charset="0"/>
              </a:rPr>
              <a:t>**Data presented validates current unit readiness or illustrates shortfalls requiring future force solutions and mitigation strategies with institutional commonality.</a:t>
            </a:r>
          </a:p>
        </p:txBody>
      </p:sp>
      <p:sp>
        <p:nvSpPr>
          <p:cNvPr id="14" name="Footer Placeholder 3"/>
          <p:cNvSpPr>
            <a:spLocks noGrp="1"/>
          </p:cNvSpPr>
          <p:nvPr>
            <p:ph type="ftr" sz="quarter" idx="4294967295"/>
          </p:nvPr>
        </p:nvSpPr>
        <p:spPr>
          <a:xfrm>
            <a:off x="320542" y="6431942"/>
            <a:ext cx="2895600" cy="365125"/>
          </a:xfrm>
          <a:prstGeom prst="rect">
            <a:avLst/>
          </a:prstGeom>
        </p:spPr>
        <p:txBody>
          <a:bodyPr/>
          <a:lstStyle/>
          <a:p>
            <a:r>
              <a:rPr lang="en-US" sz="1200">
                <a:solidFill>
                  <a:schemeClr val="tx1"/>
                </a:solidFill>
              </a:rPr>
              <a:t>MAR 2023-CUI</a:t>
            </a:r>
            <a:endParaRPr lang="en-US" sz="1200" dirty="0">
              <a:solidFill>
                <a:schemeClr val="tx1"/>
              </a:solidFill>
            </a:endParaRPr>
          </a:p>
        </p:txBody>
      </p:sp>
    </p:spTree>
    <p:extLst>
      <p:ext uri="{BB962C8B-B14F-4D97-AF65-F5344CB8AC3E}">
        <p14:creationId xmlns:p14="http://schemas.microsoft.com/office/powerpoint/2010/main" val="2090411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732232" y="129946"/>
            <a:ext cx="6871716" cy="533096"/>
          </a:xfrm>
        </p:spPr>
        <p:txBody>
          <a:bodyPr>
            <a:noAutofit/>
          </a:bodyPr>
          <a:lstStyle/>
          <a:p>
            <a:pPr algn="ctr"/>
            <a:r>
              <a:rPr lang="en-US" altLang="en-US" sz="2800" b="1" dirty="0">
                <a:latin typeface="Arial" charset="0"/>
                <a:cs typeface="Arial" charset="0"/>
              </a:rPr>
              <a:t>MCTs/METs/METLs, Capability Development Processes and PPBE**</a:t>
            </a:r>
          </a:p>
        </p:txBody>
      </p:sp>
      <p:sp>
        <p:nvSpPr>
          <p:cNvPr id="101" name="TextBox 6"/>
          <p:cNvSpPr txBox="1">
            <a:spLocks noChangeArrowheads="1"/>
          </p:cNvSpPr>
          <p:nvPr/>
        </p:nvSpPr>
        <p:spPr bwMode="auto">
          <a:xfrm>
            <a:off x="1770461" y="5728098"/>
            <a:ext cx="711994"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Font typeface="Wingdings 2" pitchFamily="18" charset="2"/>
              <a:buChar char="è"/>
              <a:defRPr sz="3200">
                <a:solidFill>
                  <a:schemeClr val="tx1"/>
                </a:solidFill>
                <a:latin typeface="Times New Roman" pitchFamily="18" charset="0"/>
              </a:defRPr>
            </a:lvl1pPr>
            <a:lvl2pPr marL="742950" indent="-285750" eaLnBrk="0" hangingPunct="0">
              <a:spcBef>
                <a:spcPct val="20000"/>
              </a:spcBef>
              <a:buClr>
                <a:srgbClr val="FF0000"/>
              </a:buClr>
              <a:buSzPct val="125000"/>
              <a:buFont typeface="Wingdings" pitchFamily="2" charset="2"/>
              <a:buChar char="²"/>
              <a:defRPr sz="2400">
                <a:solidFill>
                  <a:schemeClr val="tx1"/>
                </a:solidFill>
                <a:latin typeface="Times New Roman" pitchFamily="18" charset="0"/>
              </a:defRPr>
            </a:lvl2pPr>
            <a:lvl3pPr marL="1143000" indent="-228600" eaLnBrk="0" hangingPunct="0">
              <a:spcBef>
                <a:spcPct val="20000"/>
              </a:spcBef>
              <a:buClr>
                <a:srgbClr val="FF0000"/>
              </a:buClr>
              <a:buFont typeface="Wingdings" pitchFamily="2" charset="2"/>
              <a:buChar char="ª"/>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FontTx/>
              <a:buNone/>
            </a:pPr>
            <a:endParaRPr lang="en-US" altLang="en-US" sz="1350">
              <a:solidFill>
                <a:prstClr val="black"/>
              </a:solidFill>
              <a:latin typeface="Arial" charset="0"/>
            </a:endParaRPr>
          </a:p>
        </p:txBody>
      </p:sp>
      <p:sp>
        <p:nvSpPr>
          <p:cNvPr id="6" name="Rounded Rectangle 5"/>
          <p:cNvSpPr/>
          <p:nvPr/>
        </p:nvSpPr>
        <p:spPr>
          <a:xfrm>
            <a:off x="5726430" y="2628900"/>
            <a:ext cx="1943100" cy="2000250"/>
          </a:xfrm>
          <a:prstGeom prst="roundRect">
            <a:avLst>
              <a:gd name="adj" fmla="val 25865"/>
            </a:avLst>
          </a:prstGeom>
          <a:solidFill>
            <a:srgbClr val="FF3300">
              <a:alpha val="11000"/>
            </a:srgbClr>
          </a:solidFill>
          <a:ln w="38100" cap="flat" cmpd="sng" algn="ctr">
            <a:solidFill>
              <a:srgbClr val="FF0000"/>
            </a:solidFill>
            <a:prstDash val="solid"/>
          </a:ln>
          <a:effectLst>
            <a:outerShdw blurRad="50800" dist="38100" dir="2700000" algn="tl" rotWithShape="0">
              <a:prstClr val="black">
                <a:alpha val="40000"/>
              </a:prstClr>
            </a:outerShdw>
          </a:effectLst>
        </p:spPr>
        <p:txBody>
          <a:bodyPr rtlCol="0" anchor="ctr"/>
          <a:lstStyle/>
          <a:p>
            <a:pPr algn="ctr">
              <a:defRPr/>
            </a:pPr>
            <a:endParaRPr lang="en-US" sz="750" kern="0">
              <a:solidFill>
                <a:prstClr val="white"/>
              </a:solidFill>
              <a:latin typeface="Calibri"/>
            </a:endParaRPr>
          </a:p>
        </p:txBody>
      </p:sp>
      <p:sp>
        <p:nvSpPr>
          <p:cNvPr id="8" name="Flowchart: Document 7"/>
          <p:cNvSpPr>
            <a:spLocks noChangeAspect="1"/>
          </p:cNvSpPr>
          <p:nvPr/>
        </p:nvSpPr>
        <p:spPr>
          <a:xfrm>
            <a:off x="5848250" y="3892671"/>
            <a:ext cx="624078" cy="226421"/>
          </a:xfrm>
          <a:prstGeom prst="flowChartDocument">
            <a:avLst/>
          </a:prstGeom>
          <a:solidFill>
            <a:schemeClr val="accent3">
              <a:lumMod val="20000"/>
              <a:lumOff val="80000"/>
            </a:schemeClr>
          </a:solidFill>
          <a:ln w="3175" cap="flat" cmpd="sng" algn="ctr">
            <a:solidFill>
              <a:sysClr val="windowText" lastClr="000000"/>
            </a:solidFill>
            <a:prstDash val="solid"/>
          </a:ln>
          <a:effectLst/>
        </p:spPr>
        <p:txBody>
          <a:bodyPr rtlCol="0" anchor="ctr"/>
          <a:lstStyle/>
          <a:p>
            <a:pPr algn="ctr">
              <a:defRPr/>
            </a:pPr>
            <a:r>
              <a:rPr lang="en-US" sz="750" b="1" kern="0" dirty="0">
                <a:solidFill>
                  <a:sysClr val="windowText" lastClr="000000"/>
                </a:solidFill>
                <a:latin typeface="Arial Narrow" panose="020B0606020202030204" pitchFamily="34" charset="0"/>
              </a:rPr>
              <a:t>MCCIP</a:t>
            </a:r>
          </a:p>
        </p:txBody>
      </p:sp>
      <p:sp>
        <p:nvSpPr>
          <p:cNvPr id="9" name="TextBox 8"/>
          <p:cNvSpPr txBox="1"/>
          <p:nvPr/>
        </p:nvSpPr>
        <p:spPr>
          <a:xfrm>
            <a:off x="6450868" y="2351824"/>
            <a:ext cx="1041000" cy="456087"/>
          </a:xfrm>
          <a:prstGeom prst="rect">
            <a:avLst/>
          </a:prstGeom>
          <a:solidFill>
            <a:srgbClr val="FFFF66"/>
          </a:solidFill>
          <a:ln>
            <a:solidFill>
              <a:schemeClr val="tx1"/>
            </a:solidFill>
          </a:ln>
        </p:spPr>
        <p:txBody>
          <a:bodyPr wrap="square" rtlCol="0">
            <a:spAutoFit/>
          </a:bodyPr>
          <a:lstStyle/>
          <a:p>
            <a:pPr algn="ctr">
              <a:defRPr/>
            </a:pPr>
            <a:r>
              <a:rPr lang="en-US" sz="788" b="1" kern="0" dirty="0">
                <a:solidFill>
                  <a:sysClr val="windowText" lastClr="000000"/>
                </a:solidFill>
                <a:latin typeface="Arial" panose="020B0604020202020204" pitchFamily="34" charset="0"/>
                <a:cs typeface="Arial" panose="020B0604020202020204" pitchFamily="34" charset="0"/>
              </a:rPr>
              <a:t>CD&amp;I/CDD, OAD and Futures Directorates</a:t>
            </a:r>
          </a:p>
        </p:txBody>
      </p:sp>
      <p:sp>
        <p:nvSpPr>
          <p:cNvPr id="10" name="TextBox 9"/>
          <p:cNvSpPr txBox="1"/>
          <p:nvPr/>
        </p:nvSpPr>
        <p:spPr>
          <a:xfrm>
            <a:off x="8109375" y="3499719"/>
            <a:ext cx="813043" cy="230832"/>
          </a:xfrm>
          <a:prstGeom prst="rect">
            <a:avLst/>
          </a:prstGeom>
          <a:noFill/>
        </p:spPr>
        <p:txBody>
          <a:bodyPr wrap="none" rtlCol="0">
            <a:spAutoFit/>
          </a:bodyPr>
          <a:lstStyle/>
          <a:p>
            <a:pPr>
              <a:defRPr/>
            </a:pPr>
            <a:r>
              <a:rPr lang="en-US" sz="900" b="1" kern="0" dirty="0">
                <a:solidFill>
                  <a:sysClr val="windowText" lastClr="000000"/>
                </a:solidFill>
              </a:rPr>
              <a:t>CD&amp;I / CDD</a:t>
            </a:r>
          </a:p>
        </p:txBody>
      </p:sp>
      <p:sp>
        <p:nvSpPr>
          <p:cNvPr id="11" name="Donut 10"/>
          <p:cNvSpPr>
            <a:spLocks noChangeAspect="1"/>
          </p:cNvSpPr>
          <p:nvPr/>
        </p:nvSpPr>
        <p:spPr>
          <a:xfrm>
            <a:off x="3427109" y="2116386"/>
            <a:ext cx="3303323" cy="3043573"/>
          </a:xfrm>
          <a:prstGeom prst="donut">
            <a:avLst>
              <a:gd name="adj" fmla="val 6594"/>
            </a:avLst>
          </a:prstGeom>
          <a:solidFill>
            <a:srgbClr val="4F81BD"/>
          </a:solidFill>
          <a:ln w="12700" cap="flat" cmpd="sng" algn="ctr">
            <a:solidFill>
              <a:srgbClr val="4F81BD">
                <a:shade val="50000"/>
              </a:srgbClr>
            </a:solidFill>
            <a:prstDash val="solid"/>
          </a:ln>
          <a:effectLst/>
        </p:spPr>
        <p:txBody>
          <a:bodyPr rtlCol="0" anchor="ctr"/>
          <a:lstStyle/>
          <a:p>
            <a:pPr algn="ctr">
              <a:defRPr/>
            </a:pPr>
            <a:endParaRPr lang="en-US" sz="750" kern="0">
              <a:solidFill>
                <a:sysClr val="windowText" lastClr="000000"/>
              </a:solidFill>
              <a:latin typeface="Calibri"/>
            </a:endParaRPr>
          </a:p>
        </p:txBody>
      </p:sp>
      <p:sp>
        <p:nvSpPr>
          <p:cNvPr id="12" name="Block Arc 11"/>
          <p:cNvSpPr/>
          <p:nvPr/>
        </p:nvSpPr>
        <p:spPr>
          <a:xfrm>
            <a:off x="3440431" y="2116386"/>
            <a:ext cx="3303323" cy="3043573"/>
          </a:xfrm>
          <a:prstGeom prst="blockArc">
            <a:avLst>
              <a:gd name="adj1" fmla="val 8303983"/>
              <a:gd name="adj2" fmla="val 12761764"/>
              <a:gd name="adj3" fmla="val 6583"/>
            </a:avLst>
          </a:prstGeom>
          <a:solidFill>
            <a:srgbClr val="8064A2">
              <a:lumMod val="60000"/>
              <a:lumOff val="40000"/>
            </a:srgbClr>
          </a:solidFill>
          <a:ln w="25400" cap="flat" cmpd="sng" algn="ctr">
            <a:solidFill>
              <a:srgbClr val="4F81BD">
                <a:shade val="50000"/>
              </a:srgbClr>
            </a:solidFill>
            <a:prstDash val="solid"/>
          </a:ln>
          <a:effectLst/>
        </p:spPr>
        <p:txBody>
          <a:bodyPr rtlCol="0" anchor="ctr"/>
          <a:lstStyle/>
          <a:p>
            <a:pPr algn="ctr">
              <a:defRPr/>
            </a:pPr>
            <a:endParaRPr lang="en-US" sz="750" kern="0">
              <a:solidFill>
                <a:sysClr val="windowText" lastClr="000000"/>
              </a:solidFill>
              <a:latin typeface="Calibri"/>
            </a:endParaRPr>
          </a:p>
        </p:txBody>
      </p:sp>
      <p:sp>
        <p:nvSpPr>
          <p:cNvPr id="13" name="Block Arc 12"/>
          <p:cNvSpPr/>
          <p:nvPr/>
        </p:nvSpPr>
        <p:spPr>
          <a:xfrm rot="10800000">
            <a:off x="3427109" y="2116386"/>
            <a:ext cx="3303323" cy="3043573"/>
          </a:xfrm>
          <a:prstGeom prst="blockArc">
            <a:avLst>
              <a:gd name="adj1" fmla="val 8844699"/>
              <a:gd name="adj2" fmla="val 13306296"/>
              <a:gd name="adj3" fmla="val 6708"/>
            </a:avLst>
          </a:prstGeom>
          <a:solidFill>
            <a:schemeClr val="accent3">
              <a:lumMod val="20000"/>
              <a:lumOff val="80000"/>
            </a:schemeClr>
          </a:solidFill>
          <a:ln w="25400" cap="flat" cmpd="sng" algn="ctr">
            <a:solidFill>
              <a:srgbClr val="4F81BD">
                <a:shade val="50000"/>
              </a:srgbClr>
            </a:solidFill>
            <a:prstDash val="solid"/>
          </a:ln>
          <a:effectLst/>
        </p:spPr>
        <p:txBody>
          <a:bodyPr rtlCol="0" anchor="ctr"/>
          <a:lstStyle/>
          <a:p>
            <a:pPr algn="ctr">
              <a:defRPr/>
            </a:pPr>
            <a:endParaRPr lang="en-US" sz="750" kern="0">
              <a:solidFill>
                <a:sysClr val="windowText" lastClr="000000"/>
              </a:solidFill>
              <a:latin typeface="Calibri"/>
            </a:endParaRPr>
          </a:p>
        </p:txBody>
      </p:sp>
      <p:sp>
        <p:nvSpPr>
          <p:cNvPr id="14" name="Block Arc 13"/>
          <p:cNvSpPr/>
          <p:nvPr/>
        </p:nvSpPr>
        <p:spPr>
          <a:xfrm>
            <a:off x="3431397" y="2116387"/>
            <a:ext cx="3303323" cy="3043573"/>
          </a:xfrm>
          <a:prstGeom prst="blockArc">
            <a:avLst>
              <a:gd name="adj1" fmla="val 12752910"/>
              <a:gd name="adj2" fmla="val 16188979"/>
              <a:gd name="adj3" fmla="val 6271"/>
            </a:avLst>
          </a:prstGeom>
          <a:solidFill>
            <a:schemeClr val="tx2">
              <a:lumMod val="40000"/>
              <a:lumOff val="60000"/>
            </a:schemeClr>
          </a:solidFill>
          <a:ln w="25400" cap="flat" cmpd="sng" algn="ctr">
            <a:solidFill>
              <a:srgbClr val="4F81BD">
                <a:shade val="50000"/>
              </a:srgbClr>
            </a:solidFill>
            <a:prstDash val="solid"/>
          </a:ln>
          <a:effectLst/>
        </p:spPr>
        <p:txBody>
          <a:bodyPr rtlCol="0" anchor="ctr"/>
          <a:lstStyle/>
          <a:p>
            <a:pPr algn="ctr">
              <a:defRPr/>
            </a:pPr>
            <a:endParaRPr lang="en-US" sz="750" kern="0">
              <a:solidFill>
                <a:sysClr val="windowText" lastClr="000000"/>
              </a:solidFill>
              <a:latin typeface="Calibri"/>
            </a:endParaRPr>
          </a:p>
        </p:txBody>
      </p:sp>
      <p:sp>
        <p:nvSpPr>
          <p:cNvPr id="15" name="Block Arc 14"/>
          <p:cNvSpPr/>
          <p:nvPr/>
        </p:nvSpPr>
        <p:spPr>
          <a:xfrm>
            <a:off x="3427108" y="2116387"/>
            <a:ext cx="3303323" cy="3043573"/>
          </a:xfrm>
          <a:prstGeom prst="blockArc">
            <a:avLst>
              <a:gd name="adj1" fmla="val 16198506"/>
              <a:gd name="adj2" fmla="val 19631477"/>
              <a:gd name="adj3" fmla="val 6644"/>
            </a:avLst>
          </a:prstGeom>
          <a:solidFill>
            <a:srgbClr val="92D050"/>
          </a:solidFill>
          <a:ln w="25400" cap="flat" cmpd="sng" algn="ctr">
            <a:solidFill>
              <a:srgbClr val="4F81BD">
                <a:shade val="50000"/>
              </a:srgbClr>
            </a:solidFill>
            <a:prstDash val="solid"/>
          </a:ln>
          <a:effectLst/>
        </p:spPr>
        <p:txBody>
          <a:bodyPr rtlCol="0" anchor="ctr"/>
          <a:lstStyle/>
          <a:p>
            <a:pPr algn="ctr">
              <a:defRPr/>
            </a:pPr>
            <a:endParaRPr lang="en-US" sz="750" kern="0" dirty="0">
              <a:solidFill>
                <a:sysClr val="windowText" lastClr="000000"/>
              </a:solidFill>
              <a:latin typeface="Calibri"/>
            </a:endParaRPr>
          </a:p>
        </p:txBody>
      </p:sp>
      <p:sp>
        <p:nvSpPr>
          <p:cNvPr id="16" name="Block Arc 15"/>
          <p:cNvSpPr/>
          <p:nvPr/>
        </p:nvSpPr>
        <p:spPr>
          <a:xfrm>
            <a:off x="3431397" y="2121258"/>
            <a:ext cx="3303323" cy="3043573"/>
          </a:xfrm>
          <a:prstGeom prst="blockArc">
            <a:avLst>
              <a:gd name="adj1" fmla="val 2508087"/>
              <a:gd name="adj2" fmla="val 5424447"/>
              <a:gd name="adj3" fmla="val 6938"/>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algn="ctr">
              <a:defRPr/>
            </a:pPr>
            <a:endParaRPr lang="en-US" sz="750" kern="0">
              <a:solidFill>
                <a:sysClr val="windowText" lastClr="000000"/>
              </a:solidFill>
              <a:latin typeface="Calibri"/>
            </a:endParaRPr>
          </a:p>
        </p:txBody>
      </p:sp>
      <p:sp>
        <p:nvSpPr>
          <p:cNvPr id="17" name="Block Arc 16"/>
          <p:cNvSpPr/>
          <p:nvPr/>
        </p:nvSpPr>
        <p:spPr>
          <a:xfrm>
            <a:off x="3431397" y="2109662"/>
            <a:ext cx="3303323" cy="3043573"/>
          </a:xfrm>
          <a:prstGeom prst="blockArc">
            <a:avLst>
              <a:gd name="adj1" fmla="val 5405173"/>
              <a:gd name="adj2" fmla="val 8307556"/>
              <a:gd name="adj3" fmla="val 6225"/>
            </a:avLst>
          </a:prstGeom>
          <a:solidFill>
            <a:srgbClr val="C0504D">
              <a:lumMod val="40000"/>
              <a:lumOff val="60000"/>
            </a:srgbClr>
          </a:solidFill>
          <a:ln w="25400" cap="flat" cmpd="sng" algn="ctr">
            <a:solidFill>
              <a:srgbClr val="4F81BD">
                <a:shade val="50000"/>
              </a:srgbClr>
            </a:solidFill>
            <a:prstDash val="solid"/>
          </a:ln>
          <a:effectLst/>
        </p:spPr>
        <p:txBody>
          <a:bodyPr rtlCol="0" anchor="ctr"/>
          <a:lstStyle/>
          <a:p>
            <a:pPr algn="ctr">
              <a:defRPr/>
            </a:pPr>
            <a:endParaRPr lang="en-US" sz="750" kern="0">
              <a:solidFill>
                <a:sysClr val="windowText" lastClr="000000"/>
              </a:solidFill>
              <a:latin typeface="Calibri"/>
            </a:endParaRPr>
          </a:p>
        </p:txBody>
      </p:sp>
      <p:sp>
        <p:nvSpPr>
          <p:cNvPr id="18" name="TextBox 17"/>
          <p:cNvSpPr txBox="1"/>
          <p:nvPr/>
        </p:nvSpPr>
        <p:spPr>
          <a:xfrm rot="1712855">
            <a:off x="5381538" y="2421882"/>
            <a:ext cx="883624" cy="219291"/>
          </a:xfrm>
          <a:prstGeom prst="rect">
            <a:avLst/>
          </a:prstGeom>
          <a:noFill/>
        </p:spPr>
        <p:txBody>
          <a:bodyPr spcFirstLastPara="1" wrap="none" numCol="1" rtlCol="0" anchor="ctr" anchorCtr="0">
            <a:prstTxWarp prst="textArchUp">
              <a:avLst>
                <a:gd name="adj" fmla="val 10985753"/>
              </a:avLst>
            </a:prstTxWarp>
            <a:spAutoFit/>
          </a:bodyPr>
          <a:lstStyle>
            <a:defPPr>
              <a:defRPr lang="en-US"/>
            </a:defPPr>
            <a:lvl1pPr algn="ctr">
              <a:defRPr sz="1300" b="1" kern="0">
                <a:solidFill>
                  <a:sysClr val="windowText" lastClr="000000"/>
                </a:solidFill>
                <a:latin typeface="Arial" panose="020B0604020202020204" pitchFamily="34" charset="0"/>
                <a:cs typeface="Arial" panose="020B0604020202020204" pitchFamily="34" charset="0"/>
              </a:defRPr>
            </a:lvl1pPr>
          </a:lstStyle>
          <a:p>
            <a:pPr>
              <a:defRPr/>
            </a:pPr>
            <a:r>
              <a:rPr lang="en-US" sz="975" dirty="0"/>
              <a:t>Guidance</a:t>
            </a:r>
          </a:p>
        </p:txBody>
      </p:sp>
      <p:sp>
        <p:nvSpPr>
          <p:cNvPr id="19" name="Notched Right Arrow 18"/>
          <p:cNvSpPr/>
          <p:nvPr/>
        </p:nvSpPr>
        <p:spPr>
          <a:xfrm rot="3027089">
            <a:off x="6181094" y="2738677"/>
            <a:ext cx="365282" cy="189560"/>
          </a:xfrm>
          <a:prstGeom prst="notchedRightArrow">
            <a:avLst/>
          </a:prstGeom>
          <a:gradFill flip="none" rotWithShape="1">
            <a:gsLst>
              <a:gs pos="38000">
                <a:srgbClr val="FFFF00"/>
              </a:gs>
              <a:gs pos="69000">
                <a:srgbClr val="92D050"/>
              </a:gs>
            </a:gsLst>
            <a:path path="circle">
              <a:fillToRect l="100000" t="100000"/>
            </a:path>
            <a:tileRect r="-100000" b="-100000"/>
          </a:gradFill>
          <a:ln w="25400" cap="flat" cmpd="sng" algn="ctr">
            <a:solidFill>
              <a:srgbClr val="4F81BD">
                <a:shade val="50000"/>
              </a:srgbClr>
            </a:solidFill>
            <a:prstDash val="solid"/>
          </a:ln>
          <a:effectLst/>
        </p:spPr>
        <p:txBody>
          <a:bodyPr rtlCol="0" anchor="ctr"/>
          <a:lstStyle/>
          <a:p>
            <a:pPr algn="ctr">
              <a:defRPr/>
            </a:pPr>
            <a:endParaRPr lang="en-US" sz="750" kern="0">
              <a:solidFill>
                <a:sysClr val="window" lastClr="FFFFFF"/>
              </a:solidFill>
              <a:latin typeface="Calibri"/>
            </a:endParaRPr>
          </a:p>
        </p:txBody>
      </p:sp>
      <p:sp>
        <p:nvSpPr>
          <p:cNvPr id="20" name="Flowchart: Document 19"/>
          <p:cNvSpPr>
            <a:spLocks noChangeAspect="1"/>
          </p:cNvSpPr>
          <p:nvPr/>
        </p:nvSpPr>
        <p:spPr>
          <a:xfrm>
            <a:off x="5168090" y="4914327"/>
            <a:ext cx="387111" cy="241539"/>
          </a:xfrm>
          <a:prstGeom prst="flowChartDocument">
            <a:avLst/>
          </a:prstGeom>
          <a:solidFill>
            <a:srgbClr val="F79646">
              <a:lumMod val="60000"/>
              <a:lumOff val="40000"/>
              <a:alpha val="79000"/>
            </a:srgb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lIns="0" tIns="0" rIns="0" bIns="0" rtlCol="0" anchor="t" anchorCtr="0">
            <a:noAutofit/>
          </a:bodyPr>
          <a:lstStyle/>
          <a:p>
            <a:pPr algn="ctr">
              <a:defRPr/>
            </a:pPr>
            <a:r>
              <a:rPr lang="en-US" sz="825" b="1" kern="0" dirty="0">
                <a:solidFill>
                  <a:sysClr val="windowText" lastClr="000000"/>
                </a:solidFill>
                <a:latin typeface="Arial Narrow" panose="020B0606020202030204" pitchFamily="34" charset="0"/>
              </a:rPr>
              <a:t>POM</a:t>
            </a:r>
            <a:endParaRPr lang="en-US" sz="675" b="1" kern="0" dirty="0">
              <a:solidFill>
                <a:sysClr val="windowText" lastClr="000000"/>
              </a:solidFill>
              <a:latin typeface="Arial Narrow" panose="020B0606020202030204" pitchFamily="34" charset="0"/>
            </a:endParaRPr>
          </a:p>
        </p:txBody>
      </p:sp>
      <p:sp>
        <p:nvSpPr>
          <p:cNvPr id="21" name="TextBox 20"/>
          <p:cNvSpPr txBox="1"/>
          <p:nvPr/>
        </p:nvSpPr>
        <p:spPr>
          <a:xfrm rot="19779790">
            <a:off x="5426048" y="4684307"/>
            <a:ext cx="829959" cy="219291"/>
          </a:xfrm>
          <a:prstGeom prst="rect">
            <a:avLst/>
          </a:prstGeom>
          <a:noFill/>
        </p:spPr>
        <p:txBody>
          <a:bodyPr wrap="none" rtlCol="0" anchor="ctr" anchorCtr="0">
            <a:prstTxWarp prst="textArchDown">
              <a:avLst>
                <a:gd name="adj" fmla="val 96936"/>
              </a:avLst>
            </a:prstTxWarp>
            <a:spAutoFit/>
          </a:bodyPr>
          <a:lstStyle/>
          <a:p>
            <a:pPr algn="ctr">
              <a:defRPr/>
            </a:pPr>
            <a:r>
              <a:rPr lang="en-US" sz="825" b="1" kern="0" dirty="0">
                <a:solidFill>
                  <a:sysClr val="windowText" lastClr="000000"/>
                </a:solidFill>
                <a:latin typeface="Arial" panose="020B0604020202020204" pitchFamily="34" charset="0"/>
                <a:cs typeface="Arial" panose="020B0604020202020204" pitchFamily="34" charset="0"/>
              </a:rPr>
              <a:t>Programming</a:t>
            </a:r>
          </a:p>
        </p:txBody>
      </p:sp>
      <p:sp>
        <p:nvSpPr>
          <p:cNvPr id="22" name="Notched Right Arrow 21"/>
          <p:cNvSpPr/>
          <p:nvPr/>
        </p:nvSpPr>
        <p:spPr>
          <a:xfrm rot="11155916">
            <a:off x="4824861" y="5001260"/>
            <a:ext cx="475748" cy="145545"/>
          </a:xfrm>
          <a:prstGeom prst="notchedRightArrow">
            <a:avLst/>
          </a:prstGeom>
          <a:gradFill flip="none" rotWithShape="1">
            <a:gsLst>
              <a:gs pos="62000">
                <a:srgbClr val="F79646">
                  <a:lumMod val="60000"/>
                  <a:lumOff val="40000"/>
                </a:srgbClr>
              </a:gs>
              <a:gs pos="46000">
                <a:srgbClr val="C0504D">
                  <a:lumMod val="40000"/>
                  <a:lumOff val="60000"/>
                </a:srgbClr>
              </a:gs>
            </a:gsLst>
            <a:path path="circle">
              <a:fillToRect l="100000" t="100000"/>
            </a:path>
            <a:tileRect r="-100000" b="-100000"/>
          </a:gradFill>
          <a:ln w="25400" cap="flat" cmpd="sng" algn="ctr">
            <a:solidFill>
              <a:srgbClr val="4F81BD">
                <a:shade val="50000"/>
              </a:srgbClr>
            </a:solidFill>
            <a:prstDash val="solid"/>
          </a:ln>
          <a:effectLst/>
        </p:spPr>
        <p:txBody>
          <a:bodyPr rtlCol="0" anchor="ctr"/>
          <a:lstStyle/>
          <a:p>
            <a:pPr algn="ctr">
              <a:defRPr/>
            </a:pPr>
            <a:endParaRPr lang="en-US" sz="750" kern="0">
              <a:solidFill>
                <a:sysClr val="window" lastClr="FFFFFF"/>
              </a:solidFill>
              <a:latin typeface="Calibri"/>
            </a:endParaRPr>
          </a:p>
        </p:txBody>
      </p:sp>
      <p:sp>
        <p:nvSpPr>
          <p:cNvPr id="23" name="TextBox 22"/>
          <p:cNvSpPr txBox="1"/>
          <p:nvPr/>
        </p:nvSpPr>
        <p:spPr>
          <a:xfrm rot="1194416">
            <a:off x="4101372" y="4763205"/>
            <a:ext cx="859115" cy="219291"/>
          </a:xfrm>
          <a:prstGeom prst="rect">
            <a:avLst/>
          </a:prstGeom>
          <a:noFill/>
        </p:spPr>
        <p:txBody>
          <a:bodyPr spcFirstLastPara="1" wrap="none" numCol="1" rtlCol="0" anchor="ctr" anchorCtr="0">
            <a:prstTxWarp prst="textArchDown">
              <a:avLst>
                <a:gd name="adj" fmla="val 407258"/>
              </a:avLst>
            </a:prstTxWarp>
            <a:spAutoFit/>
          </a:bodyPr>
          <a:lstStyle>
            <a:defPPr>
              <a:defRPr lang="en-US"/>
            </a:defPPr>
            <a:lvl1pPr algn="ctr">
              <a:defRPr sz="1300" b="1" kern="0">
                <a:solidFill>
                  <a:sysClr val="windowText" lastClr="000000"/>
                </a:solidFill>
                <a:latin typeface="Arial" panose="020B0604020202020204" pitchFamily="34" charset="0"/>
                <a:cs typeface="Arial" panose="020B0604020202020204" pitchFamily="34" charset="0"/>
              </a:defRPr>
            </a:lvl1pPr>
          </a:lstStyle>
          <a:p>
            <a:pPr>
              <a:defRPr/>
            </a:pPr>
            <a:r>
              <a:rPr lang="en-US" sz="975" dirty="0"/>
              <a:t>Budgeting</a:t>
            </a:r>
          </a:p>
        </p:txBody>
      </p:sp>
      <p:sp>
        <p:nvSpPr>
          <p:cNvPr id="26" name="Notched Right Arrow 25"/>
          <p:cNvSpPr/>
          <p:nvPr/>
        </p:nvSpPr>
        <p:spPr>
          <a:xfrm rot="13571927">
            <a:off x="3773911" y="4514683"/>
            <a:ext cx="371975" cy="186149"/>
          </a:xfrm>
          <a:prstGeom prst="notchedRightArrow">
            <a:avLst/>
          </a:prstGeom>
          <a:gradFill flip="none" rotWithShape="1">
            <a:gsLst>
              <a:gs pos="34000">
                <a:srgbClr val="8064A2">
                  <a:lumMod val="60000"/>
                  <a:lumOff val="40000"/>
                </a:srgbClr>
              </a:gs>
              <a:gs pos="84000">
                <a:srgbClr val="C0504D">
                  <a:lumMod val="40000"/>
                  <a:lumOff val="60000"/>
                </a:srgbClr>
              </a:gs>
            </a:gsLst>
            <a:path path="circle">
              <a:fillToRect l="100000" t="100000"/>
            </a:path>
            <a:tileRect r="-100000" b="-100000"/>
          </a:gradFill>
          <a:ln w="25400" cap="flat" cmpd="sng" algn="ctr">
            <a:solidFill>
              <a:srgbClr val="4F81BD">
                <a:shade val="50000"/>
              </a:srgbClr>
            </a:solidFill>
            <a:prstDash val="solid"/>
          </a:ln>
          <a:effectLst/>
        </p:spPr>
        <p:txBody>
          <a:bodyPr rtlCol="0" anchor="ctr">
            <a:prstTxWarp prst="textArchUp">
              <a:avLst>
                <a:gd name="adj" fmla="val 9386197"/>
              </a:avLst>
            </a:prstTxWarp>
          </a:bodyPr>
          <a:lstStyle/>
          <a:p>
            <a:pPr algn="ctr">
              <a:defRPr/>
            </a:pPr>
            <a:endParaRPr lang="en-US" sz="750" kern="0">
              <a:solidFill>
                <a:sysClr val="window" lastClr="FFFFFF"/>
              </a:solidFill>
              <a:latin typeface="Calibri"/>
            </a:endParaRPr>
          </a:p>
        </p:txBody>
      </p:sp>
      <p:sp>
        <p:nvSpPr>
          <p:cNvPr id="27" name="TextBox 26"/>
          <p:cNvSpPr txBox="1"/>
          <p:nvPr/>
        </p:nvSpPr>
        <p:spPr>
          <a:xfrm rot="16200000">
            <a:off x="3285065" y="3505490"/>
            <a:ext cx="738424" cy="219291"/>
          </a:xfrm>
          <a:prstGeom prst="rect">
            <a:avLst/>
          </a:prstGeom>
          <a:noFill/>
        </p:spPr>
        <p:txBody>
          <a:bodyPr spcFirstLastPara="1" wrap="none" numCol="1" rtlCol="0" anchor="ctr" anchorCtr="0">
            <a:prstTxWarp prst="textArchUp">
              <a:avLst>
                <a:gd name="adj" fmla="val 10985753"/>
              </a:avLst>
            </a:prstTxWarp>
            <a:spAutoFit/>
          </a:bodyPr>
          <a:lstStyle>
            <a:defPPr>
              <a:defRPr lang="en-US"/>
            </a:defPPr>
            <a:lvl1pPr algn="ctr">
              <a:defRPr sz="1300" b="1" kern="0">
                <a:solidFill>
                  <a:sysClr val="windowText" lastClr="000000"/>
                </a:solidFill>
                <a:latin typeface="Arial" panose="020B0604020202020204" pitchFamily="34" charset="0"/>
                <a:cs typeface="Arial" panose="020B0604020202020204" pitchFamily="34" charset="0"/>
              </a:defRPr>
            </a:lvl1pPr>
          </a:lstStyle>
          <a:p>
            <a:pPr>
              <a:defRPr/>
            </a:pPr>
            <a:r>
              <a:rPr lang="en-US" sz="975" dirty="0"/>
              <a:t>Execution</a:t>
            </a:r>
          </a:p>
        </p:txBody>
      </p:sp>
      <p:sp>
        <p:nvSpPr>
          <p:cNvPr id="28" name="TextBox 27"/>
          <p:cNvSpPr txBox="1"/>
          <p:nvPr/>
        </p:nvSpPr>
        <p:spPr>
          <a:xfrm>
            <a:off x="2334628" y="3472752"/>
            <a:ext cx="845103" cy="230832"/>
          </a:xfrm>
          <a:prstGeom prst="rect">
            <a:avLst/>
          </a:prstGeom>
          <a:noFill/>
        </p:spPr>
        <p:txBody>
          <a:bodyPr wrap="none" rtlCol="0">
            <a:spAutoFit/>
          </a:bodyPr>
          <a:lstStyle/>
          <a:p>
            <a:pPr>
              <a:defRPr/>
            </a:pPr>
            <a:r>
              <a:rPr lang="en-US" sz="900" b="1" kern="0" dirty="0">
                <a:solidFill>
                  <a:sysClr val="windowText" lastClr="000000"/>
                </a:solidFill>
              </a:rPr>
              <a:t>OPFOR / SE</a:t>
            </a:r>
          </a:p>
        </p:txBody>
      </p:sp>
      <p:sp>
        <p:nvSpPr>
          <p:cNvPr id="29" name="TextBox 28"/>
          <p:cNvSpPr txBox="1"/>
          <p:nvPr/>
        </p:nvSpPr>
        <p:spPr>
          <a:xfrm rot="19273734">
            <a:off x="3747136" y="2505396"/>
            <a:ext cx="876683" cy="219291"/>
          </a:xfrm>
          <a:prstGeom prst="rect">
            <a:avLst/>
          </a:prstGeom>
          <a:noFill/>
        </p:spPr>
        <p:txBody>
          <a:bodyPr spcFirstLastPara="1" wrap="none" numCol="1" rtlCol="0" anchor="ctr" anchorCtr="0">
            <a:prstTxWarp prst="textArchUp">
              <a:avLst>
                <a:gd name="adj" fmla="val 10985753"/>
              </a:avLst>
            </a:prstTxWarp>
            <a:spAutoFit/>
          </a:bodyPr>
          <a:lstStyle>
            <a:defPPr>
              <a:defRPr lang="en-US"/>
            </a:defPPr>
            <a:lvl1pPr algn="ctr">
              <a:defRPr sz="1300" b="1" kern="0">
                <a:solidFill>
                  <a:sysClr val="windowText" lastClr="000000"/>
                </a:solidFill>
                <a:latin typeface="Arial" panose="020B0604020202020204" pitchFamily="34" charset="0"/>
                <a:cs typeface="Arial" panose="020B0604020202020204" pitchFamily="34" charset="0"/>
              </a:defRPr>
            </a:lvl1pPr>
          </a:lstStyle>
          <a:p>
            <a:pPr>
              <a:defRPr/>
            </a:pPr>
            <a:r>
              <a:rPr lang="en-US" sz="975" dirty="0"/>
              <a:t>Assessment</a:t>
            </a:r>
          </a:p>
        </p:txBody>
      </p:sp>
      <p:sp>
        <p:nvSpPr>
          <p:cNvPr id="31" name="Notched Right Arrow 30"/>
          <p:cNvSpPr/>
          <p:nvPr/>
        </p:nvSpPr>
        <p:spPr>
          <a:xfrm>
            <a:off x="4853746" y="2138043"/>
            <a:ext cx="467188" cy="148212"/>
          </a:xfrm>
          <a:prstGeom prst="notchedRightArrow">
            <a:avLst/>
          </a:prstGeom>
          <a:gradFill flip="none" rotWithShape="1">
            <a:gsLst>
              <a:gs pos="43000">
                <a:srgbClr val="92D050"/>
              </a:gs>
              <a:gs pos="65000">
                <a:srgbClr val="1F497D">
                  <a:lumMod val="60000"/>
                  <a:lumOff val="40000"/>
                </a:srgbClr>
              </a:gs>
            </a:gsLst>
            <a:path path="circle">
              <a:fillToRect l="100000" t="100000"/>
            </a:path>
            <a:tileRect r="-100000" b="-100000"/>
          </a:gradFill>
          <a:ln w="25400" cap="flat" cmpd="sng" algn="ctr">
            <a:solidFill>
              <a:srgbClr val="4F81BD">
                <a:shade val="50000"/>
              </a:srgbClr>
            </a:solidFill>
            <a:prstDash val="solid"/>
          </a:ln>
          <a:effectLst/>
        </p:spPr>
        <p:txBody>
          <a:bodyPr rtlCol="0" anchor="ctr"/>
          <a:lstStyle/>
          <a:p>
            <a:pPr algn="ctr">
              <a:defRPr/>
            </a:pPr>
            <a:endParaRPr lang="en-US" sz="750" kern="0">
              <a:solidFill>
                <a:sysClr val="window" lastClr="FFFFFF"/>
              </a:solidFill>
              <a:latin typeface="Calibri"/>
            </a:endParaRPr>
          </a:p>
        </p:txBody>
      </p:sp>
      <p:sp>
        <p:nvSpPr>
          <p:cNvPr id="32" name="Notched Right Arrow 31"/>
          <p:cNvSpPr/>
          <p:nvPr/>
        </p:nvSpPr>
        <p:spPr>
          <a:xfrm rot="17764275">
            <a:off x="3543052" y="2847767"/>
            <a:ext cx="371975" cy="186149"/>
          </a:xfrm>
          <a:prstGeom prst="notchedRightArrow">
            <a:avLst/>
          </a:prstGeom>
          <a:gradFill flip="none" rotWithShape="1">
            <a:gsLst>
              <a:gs pos="73000">
                <a:srgbClr val="8064A2">
                  <a:lumMod val="60000"/>
                  <a:lumOff val="40000"/>
                </a:srgbClr>
              </a:gs>
              <a:gs pos="27000">
                <a:srgbClr val="1F497D">
                  <a:lumMod val="60000"/>
                  <a:lumOff val="40000"/>
                </a:srgbClr>
              </a:gs>
            </a:gsLst>
            <a:path path="circle">
              <a:fillToRect l="100000" t="100000"/>
            </a:path>
            <a:tileRect r="-100000" b="-100000"/>
          </a:gradFill>
          <a:ln w="25400" cap="flat" cmpd="sng" algn="ctr">
            <a:solidFill>
              <a:srgbClr val="4F81BD">
                <a:shade val="50000"/>
              </a:srgbClr>
            </a:solidFill>
            <a:prstDash val="solid"/>
          </a:ln>
          <a:effectLst/>
        </p:spPr>
        <p:txBody>
          <a:bodyPr rtlCol="0" anchor="ctr"/>
          <a:lstStyle/>
          <a:p>
            <a:pPr algn="ctr">
              <a:defRPr/>
            </a:pPr>
            <a:endParaRPr lang="en-US" sz="750" kern="0">
              <a:solidFill>
                <a:sysClr val="window" lastClr="FFFFFF"/>
              </a:solidFill>
              <a:latin typeface="Calibri"/>
            </a:endParaRPr>
          </a:p>
        </p:txBody>
      </p:sp>
      <p:sp>
        <p:nvSpPr>
          <p:cNvPr id="33" name="TextBox 32"/>
          <p:cNvSpPr txBox="1"/>
          <p:nvPr/>
        </p:nvSpPr>
        <p:spPr>
          <a:xfrm>
            <a:off x="3195813" y="2170186"/>
            <a:ext cx="614271" cy="369332"/>
          </a:xfrm>
          <a:prstGeom prst="rect">
            <a:avLst/>
          </a:prstGeom>
          <a:noFill/>
        </p:spPr>
        <p:txBody>
          <a:bodyPr wrap="none" rtlCol="0">
            <a:spAutoFit/>
          </a:bodyPr>
          <a:lstStyle/>
          <a:p>
            <a:pPr algn="ctr">
              <a:defRPr/>
            </a:pPr>
            <a:r>
              <a:rPr lang="en-US" sz="900" b="1" kern="0" dirty="0">
                <a:solidFill>
                  <a:sysClr val="windowText" lastClr="000000"/>
                </a:solidFill>
              </a:rPr>
              <a:t>P&amp;R</a:t>
            </a:r>
          </a:p>
          <a:p>
            <a:pPr algn="ctr">
              <a:defRPr/>
            </a:pPr>
            <a:r>
              <a:rPr lang="en-US" sz="900" b="1" kern="0" dirty="0">
                <a:solidFill>
                  <a:sysClr val="windowText" lastClr="000000"/>
                </a:solidFill>
              </a:rPr>
              <a:t> (PA&amp;E)</a:t>
            </a:r>
          </a:p>
        </p:txBody>
      </p:sp>
      <p:sp>
        <p:nvSpPr>
          <p:cNvPr id="34" name="TextBox 33"/>
          <p:cNvSpPr txBox="1"/>
          <p:nvPr/>
        </p:nvSpPr>
        <p:spPr>
          <a:xfrm>
            <a:off x="5551938" y="5108716"/>
            <a:ext cx="1204177" cy="369332"/>
          </a:xfrm>
          <a:prstGeom prst="rect">
            <a:avLst/>
          </a:prstGeom>
          <a:noFill/>
        </p:spPr>
        <p:txBody>
          <a:bodyPr wrap="none" rtlCol="0">
            <a:spAutoFit/>
          </a:bodyPr>
          <a:lstStyle/>
          <a:p>
            <a:pPr algn="ctr">
              <a:defRPr/>
            </a:pPr>
            <a:r>
              <a:rPr lang="en-US" sz="900" b="1" kern="0" dirty="0">
                <a:solidFill>
                  <a:sysClr val="windowText" lastClr="000000"/>
                </a:solidFill>
              </a:rPr>
              <a:t>P&amp;R</a:t>
            </a:r>
          </a:p>
          <a:p>
            <a:pPr algn="ctr">
              <a:defRPr/>
            </a:pPr>
            <a:r>
              <a:rPr lang="en-US" sz="900" b="1" kern="0" dirty="0">
                <a:solidFill>
                  <a:sysClr val="windowText" lastClr="000000"/>
                </a:solidFill>
              </a:rPr>
              <a:t>MARCORSYSCOM</a:t>
            </a:r>
          </a:p>
        </p:txBody>
      </p:sp>
      <p:sp>
        <p:nvSpPr>
          <p:cNvPr id="35" name="TextBox 34"/>
          <p:cNvSpPr txBox="1"/>
          <p:nvPr/>
        </p:nvSpPr>
        <p:spPr>
          <a:xfrm>
            <a:off x="4113863" y="5285337"/>
            <a:ext cx="428322" cy="230832"/>
          </a:xfrm>
          <a:prstGeom prst="rect">
            <a:avLst/>
          </a:prstGeom>
          <a:noFill/>
        </p:spPr>
        <p:txBody>
          <a:bodyPr wrap="none" rtlCol="0">
            <a:spAutoFit/>
          </a:bodyPr>
          <a:lstStyle/>
          <a:p>
            <a:pPr algn="ctr">
              <a:defRPr/>
            </a:pPr>
            <a:r>
              <a:rPr lang="en-US" sz="900" b="1" kern="0" dirty="0">
                <a:solidFill>
                  <a:sysClr val="windowText" lastClr="000000"/>
                </a:solidFill>
              </a:rPr>
              <a:t>P&amp;R</a:t>
            </a:r>
          </a:p>
        </p:txBody>
      </p:sp>
      <p:sp>
        <p:nvSpPr>
          <p:cNvPr id="36" name="Notched Right Arrow 35"/>
          <p:cNvSpPr/>
          <p:nvPr/>
        </p:nvSpPr>
        <p:spPr>
          <a:xfrm rot="7667183">
            <a:off x="6123067" y="4419851"/>
            <a:ext cx="365282" cy="189560"/>
          </a:xfrm>
          <a:prstGeom prst="notchedRightArrow">
            <a:avLst/>
          </a:prstGeom>
          <a:gradFill flip="none" rotWithShape="1">
            <a:gsLst>
              <a:gs pos="48000">
                <a:srgbClr val="F79646">
                  <a:lumMod val="60000"/>
                  <a:lumOff val="40000"/>
                </a:srgbClr>
              </a:gs>
              <a:gs pos="70000">
                <a:srgbClr val="FFFF00"/>
              </a:gs>
            </a:gsLst>
            <a:path path="circle">
              <a:fillToRect l="100000" t="100000"/>
            </a:path>
            <a:tileRect r="-100000" b="-100000"/>
          </a:gradFill>
          <a:ln w="25400" cap="flat" cmpd="sng" algn="ctr">
            <a:solidFill>
              <a:srgbClr val="4F81BD">
                <a:shade val="50000"/>
              </a:srgbClr>
            </a:solidFill>
            <a:prstDash val="solid"/>
          </a:ln>
          <a:effectLst/>
        </p:spPr>
        <p:txBody>
          <a:bodyPr rtlCol="0" anchor="ctr"/>
          <a:lstStyle/>
          <a:p>
            <a:pPr algn="ctr">
              <a:defRPr/>
            </a:pPr>
            <a:endParaRPr lang="en-US" sz="750" kern="0">
              <a:solidFill>
                <a:sysClr val="window" lastClr="FFFFFF"/>
              </a:solidFill>
              <a:latin typeface="Calibri"/>
            </a:endParaRPr>
          </a:p>
        </p:txBody>
      </p:sp>
      <p:sp>
        <p:nvSpPr>
          <p:cNvPr id="37" name="Flowchart: Document 36"/>
          <p:cNvSpPr>
            <a:spLocks noChangeAspect="1"/>
          </p:cNvSpPr>
          <p:nvPr/>
        </p:nvSpPr>
        <p:spPr>
          <a:xfrm>
            <a:off x="6023107" y="4172861"/>
            <a:ext cx="604483" cy="331246"/>
          </a:xfrm>
          <a:prstGeom prst="flowChartDocument">
            <a:avLst/>
          </a:prstGeom>
          <a:solidFill>
            <a:srgbClr val="FFFF00">
              <a:alpha val="80000"/>
            </a:srgb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algn="ctr">
              <a:defRPr/>
            </a:pPr>
            <a:r>
              <a:rPr lang="en-US" sz="900" b="1" kern="0" dirty="0">
                <a:solidFill>
                  <a:sysClr val="windowText" lastClr="000000"/>
                </a:solidFill>
                <a:latin typeface="Arial Narrow" panose="020B0606020202030204" pitchFamily="34" charset="0"/>
              </a:rPr>
              <a:t>CD&amp;I “PLAN”</a:t>
            </a:r>
          </a:p>
        </p:txBody>
      </p:sp>
      <p:sp>
        <p:nvSpPr>
          <p:cNvPr id="38" name="Rectangular Callout 37"/>
          <p:cNvSpPr/>
          <p:nvPr/>
        </p:nvSpPr>
        <p:spPr bwMode="auto">
          <a:xfrm>
            <a:off x="2451586" y="2692667"/>
            <a:ext cx="694142" cy="205530"/>
          </a:xfrm>
          <a:prstGeom prst="wedgeRectCallout">
            <a:avLst>
              <a:gd name="adj1" fmla="val 122169"/>
              <a:gd name="adj2" fmla="val 26642"/>
            </a:avLst>
          </a:prstGeom>
          <a:noFill/>
          <a:ln w="3175"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fontAlgn="base" hangingPunct="0">
              <a:lnSpc>
                <a:spcPct val="80000"/>
              </a:lnSpc>
              <a:spcBef>
                <a:spcPct val="20000"/>
              </a:spcBef>
              <a:spcAft>
                <a:spcPct val="0"/>
              </a:spcAft>
              <a:buClr>
                <a:srgbClr val="FF0000"/>
              </a:buClr>
              <a:defRPr/>
            </a:pPr>
            <a:r>
              <a:rPr lang="en-US" sz="788" b="1" kern="0" dirty="0">
                <a:solidFill>
                  <a:prstClr val="black"/>
                </a:solidFill>
                <a:latin typeface="Arial" panose="020B0604020202020204" pitchFamily="34" charset="0"/>
                <a:cs typeface="Arial" panose="020B0604020202020204" pitchFamily="34" charset="0"/>
              </a:rPr>
              <a:t>End of FY</a:t>
            </a:r>
          </a:p>
        </p:txBody>
      </p:sp>
      <p:sp>
        <p:nvSpPr>
          <p:cNvPr id="42" name="Flowchart: Document 41"/>
          <p:cNvSpPr>
            <a:spLocks noChangeAspect="1"/>
          </p:cNvSpPr>
          <p:nvPr/>
        </p:nvSpPr>
        <p:spPr>
          <a:xfrm>
            <a:off x="5830447" y="3214652"/>
            <a:ext cx="620421" cy="203919"/>
          </a:xfrm>
          <a:prstGeom prst="flowChartDocument">
            <a:avLst/>
          </a:prstGeom>
          <a:solidFill>
            <a:schemeClr val="accent3">
              <a:lumMod val="20000"/>
              <a:lumOff val="80000"/>
            </a:schemeClr>
          </a:solidFill>
          <a:ln w="3175" cap="flat" cmpd="sng" algn="ctr">
            <a:solidFill>
              <a:sysClr val="windowText" lastClr="000000"/>
            </a:solidFill>
            <a:prstDash val="solid"/>
          </a:ln>
          <a:effectLst/>
        </p:spPr>
        <p:txBody>
          <a:bodyPr rtlCol="0" anchor="ctr"/>
          <a:lstStyle/>
          <a:p>
            <a:pPr algn="ctr">
              <a:defRPr/>
            </a:pPr>
            <a:r>
              <a:rPr lang="en-US" sz="750" b="1" kern="0" dirty="0">
                <a:solidFill>
                  <a:sysClr val="windowText" lastClr="000000"/>
                </a:solidFill>
                <a:latin typeface="Arial Narrow" panose="020B0606020202030204" pitchFamily="34" charset="0"/>
              </a:rPr>
              <a:t>MCCL</a:t>
            </a:r>
          </a:p>
        </p:txBody>
      </p:sp>
      <p:sp>
        <p:nvSpPr>
          <p:cNvPr id="43" name="Flowchart: Document 42"/>
          <p:cNvSpPr>
            <a:spLocks noChangeAspect="1"/>
          </p:cNvSpPr>
          <p:nvPr/>
        </p:nvSpPr>
        <p:spPr>
          <a:xfrm>
            <a:off x="5841767" y="3439301"/>
            <a:ext cx="620421" cy="203919"/>
          </a:xfrm>
          <a:prstGeom prst="flowChartDocument">
            <a:avLst/>
          </a:prstGeom>
          <a:solidFill>
            <a:schemeClr val="accent3">
              <a:lumMod val="20000"/>
              <a:lumOff val="80000"/>
            </a:schemeClr>
          </a:solidFill>
          <a:ln w="3175" cap="flat" cmpd="sng" algn="ctr">
            <a:solidFill>
              <a:sysClr val="windowText" lastClr="000000"/>
            </a:solidFill>
            <a:prstDash val="solid"/>
          </a:ln>
          <a:effectLst/>
        </p:spPr>
        <p:txBody>
          <a:bodyPr rtlCol="0" anchor="ctr"/>
          <a:lstStyle/>
          <a:p>
            <a:pPr algn="ctr">
              <a:defRPr/>
            </a:pPr>
            <a:r>
              <a:rPr lang="en-US" sz="750" b="1" kern="0" dirty="0">
                <a:solidFill>
                  <a:sysClr val="windowText" lastClr="000000"/>
                </a:solidFill>
                <a:latin typeface="Arial Narrow" panose="020B0606020202030204" pitchFamily="34" charset="0"/>
              </a:rPr>
              <a:t>MCGL</a:t>
            </a:r>
          </a:p>
        </p:txBody>
      </p:sp>
      <p:sp>
        <p:nvSpPr>
          <p:cNvPr id="44" name="Flowchart: Document 43"/>
          <p:cNvSpPr>
            <a:spLocks noChangeAspect="1"/>
          </p:cNvSpPr>
          <p:nvPr/>
        </p:nvSpPr>
        <p:spPr>
          <a:xfrm>
            <a:off x="5841767" y="3665846"/>
            <a:ext cx="620421" cy="203920"/>
          </a:xfrm>
          <a:prstGeom prst="flowChartDocument">
            <a:avLst/>
          </a:prstGeom>
          <a:solidFill>
            <a:schemeClr val="accent3">
              <a:lumMod val="20000"/>
              <a:lumOff val="80000"/>
            </a:schemeClr>
          </a:solidFill>
          <a:ln w="3175" cap="flat" cmpd="sng" algn="ctr">
            <a:solidFill>
              <a:sysClr val="windowText" lastClr="000000"/>
            </a:solidFill>
            <a:prstDash val="solid"/>
          </a:ln>
          <a:effectLst/>
        </p:spPr>
        <p:txBody>
          <a:bodyPr rtlCol="0" anchor="ctr"/>
          <a:lstStyle/>
          <a:p>
            <a:pPr algn="ctr">
              <a:defRPr/>
            </a:pPr>
            <a:r>
              <a:rPr lang="en-US" sz="750" b="1" kern="0" dirty="0">
                <a:solidFill>
                  <a:sysClr val="windowText" lastClr="000000"/>
                </a:solidFill>
                <a:latin typeface="Arial Narrow" panose="020B0606020202030204" pitchFamily="34" charset="0"/>
              </a:rPr>
              <a:t>MCSDD</a:t>
            </a:r>
          </a:p>
        </p:txBody>
      </p:sp>
      <p:sp>
        <p:nvSpPr>
          <p:cNvPr id="46" name="Oval 45"/>
          <p:cNvSpPr/>
          <p:nvPr/>
        </p:nvSpPr>
        <p:spPr bwMode="auto">
          <a:xfrm>
            <a:off x="6399292" y="3245375"/>
            <a:ext cx="123101" cy="100598"/>
          </a:xfrm>
          <a:prstGeom prst="ellipse">
            <a:avLst/>
          </a:prstGeom>
          <a:solidFill>
            <a:sysClr val="windowText" lastClr="000000">
              <a:lumMod val="75000"/>
              <a:lumOff val="25000"/>
            </a:sys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342900" indent="-342900">
              <a:lnSpc>
                <a:spcPct val="80000"/>
              </a:lnSpc>
              <a:spcBef>
                <a:spcPct val="20000"/>
              </a:spcBef>
              <a:buClr>
                <a:srgbClr val="FF0000"/>
              </a:buClr>
              <a:buFont typeface="Wingdings 2" pitchFamily="18" charset="2"/>
              <a:buChar char="è"/>
              <a:defRPr/>
            </a:pPr>
            <a:endParaRPr lang="en-US" sz="1500" b="1" kern="0">
              <a:solidFill>
                <a:prstClr val="black"/>
              </a:solidFill>
            </a:endParaRPr>
          </a:p>
        </p:txBody>
      </p:sp>
      <p:sp>
        <p:nvSpPr>
          <p:cNvPr id="47" name="Oval 46"/>
          <p:cNvSpPr/>
          <p:nvPr/>
        </p:nvSpPr>
        <p:spPr bwMode="auto">
          <a:xfrm>
            <a:off x="6431640" y="3474524"/>
            <a:ext cx="123101" cy="100598"/>
          </a:xfrm>
          <a:prstGeom prst="ellipse">
            <a:avLst/>
          </a:prstGeom>
          <a:solidFill>
            <a:sysClr val="windowText" lastClr="000000">
              <a:lumMod val="75000"/>
              <a:lumOff val="25000"/>
            </a:sys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342900" indent="-342900">
              <a:lnSpc>
                <a:spcPct val="80000"/>
              </a:lnSpc>
              <a:spcBef>
                <a:spcPct val="20000"/>
              </a:spcBef>
              <a:buClr>
                <a:srgbClr val="FF0000"/>
              </a:buClr>
              <a:buFont typeface="Wingdings 2" pitchFamily="18" charset="2"/>
              <a:buChar char="è"/>
              <a:defRPr/>
            </a:pPr>
            <a:endParaRPr lang="en-US" sz="1500" b="1" kern="0">
              <a:solidFill>
                <a:prstClr val="black"/>
              </a:solidFill>
            </a:endParaRPr>
          </a:p>
        </p:txBody>
      </p:sp>
      <p:sp>
        <p:nvSpPr>
          <p:cNvPr id="48" name="Oval 47"/>
          <p:cNvSpPr/>
          <p:nvPr/>
        </p:nvSpPr>
        <p:spPr bwMode="auto">
          <a:xfrm>
            <a:off x="6431640" y="3694628"/>
            <a:ext cx="123101" cy="100598"/>
          </a:xfrm>
          <a:prstGeom prst="ellipse">
            <a:avLst/>
          </a:prstGeom>
          <a:solidFill>
            <a:sysClr val="windowText" lastClr="000000">
              <a:lumMod val="75000"/>
              <a:lumOff val="25000"/>
            </a:sys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342900" indent="-342900">
              <a:lnSpc>
                <a:spcPct val="80000"/>
              </a:lnSpc>
              <a:spcBef>
                <a:spcPct val="20000"/>
              </a:spcBef>
              <a:buClr>
                <a:srgbClr val="FF0000"/>
              </a:buClr>
              <a:buFont typeface="Wingdings 2" pitchFamily="18" charset="2"/>
              <a:buChar char="è"/>
              <a:defRPr/>
            </a:pPr>
            <a:endParaRPr lang="en-US" sz="1500" b="1" kern="0">
              <a:solidFill>
                <a:prstClr val="black"/>
              </a:solidFill>
            </a:endParaRPr>
          </a:p>
        </p:txBody>
      </p:sp>
      <p:sp>
        <p:nvSpPr>
          <p:cNvPr id="55" name="TextBox 54"/>
          <p:cNvSpPr txBox="1"/>
          <p:nvPr/>
        </p:nvSpPr>
        <p:spPr>
          <a:xfrm rot="19685562">
            <a:off x="5597830" y="4856835"/>
            <a:ext cx="785798" cy="219291"/>
          </a:xfrm>
          <a:prstGeom prst="rect">
            <a:avLst/>
          </a:prstGeom>
          <a:noFill/>
        </p:spPr>
        <p:txBody>
          <a:bodyPr spcFirstLastPara="1" wrap="none" numCol="1" rtlCol="0" anchor="ctr" anchorCtr="0">
            <a:prstTxWarp prst="textArchDown">
              <a:avLst>
                <a:gd name="adj" fmla="val 407258"/>
              </a:avLst>
            </a:prstTxWarp>
            <a:spAutoFit/>
          </a:bodyPr>
          <a:lstStyle>
            <a:defPPr>
              <a:defRPr lang="en-US"/>
            </a:defPPr>
            <a:lvl1pPr algn="ctr">
              <a:defRPr sz="1300" b="1" kern="0">
                <a:solidFill>
                  <a:sysClr val="windowText" lastClr="000000"/>
                </a:solidFill>
                <a:latin typeface="Arial" panose="020B0604020202020204" pitchFamily="34" charset="0"/>
                <a:cs typeface="Arial" panose="020B0604020202020204" pitchFamily="34" charset="0"/>
              </a:defRPr>
            </a:lvl1pPr>
          </a:lstStyle>
          <a:p>
            <a:pPr>
              <a:defRPr/>
            </a:pPr>
            <a:r>
              <a:rPr lang="en-US" sz="900" dirty="0">
                <a:solidFill>
                  <a:schemeClr val="tx1"/>
                </a:solidFill>
              </a:rPr>
              <a:t>POM-24</a:t>
            </a:r>
          </a:p>
        </p:txBody>
      </p:sp>
      <p:sp>
        <p:nvSpPr>
          <p:cNvPr id="58" name="Oval 57"/>
          <p:cNvSpPr/>
          <p:nvPr/>
        </p:nvSpPr>
        <p:spPr bwMode="auto">
          <a:xfrm>
            <a:off x="6403430" y="3923943"/>
            <a:ext cx="123101" cy="100598"/>
          </a:xfrm>
          <a:prstGeom prst="ellipse">
            <a:avLst/>
          </a:prstGeom>
          <a:solidFill>
            <a:sysClr val="windowText" lastClr="000000">
              <a:lumMod val="75000"/>
              <a:lumOff val="25000"/>
            </a:sys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342900" indent="-342900">
              <a:lnSpc>
                <a:spcPct val="80000"/>
              </a:lnSpc>
              <a:spcBef>
                <a:spcPct val="20000"/>
              </a:spcBef>
              <a:buClr>
                <a:srgbClr val="FF0000"/>
              </a:buClr>
              <a:buFont typeface="Wingdings 2" pitchFamily="18" charset="2"/>
              <a:buChar char="è"/>
              <a:defRPr/>
            </a:pPr>
            <a:endParaRPr lang="en-US" sz="1500" b="1" kern="0">
              <a:solidFill>
                <a:prstClr val="black"/>
              </a:solidFill>
            </a:endParaRPr>
          </a:p>
        </p:txBody>
      </p:sp>
      <p:sp>
        <p:nvSpPr>
          <p:cNvPr id="59" name="TextBox 58"/>
          <p:cNvSpPr txBox="1"/>
          <p:nvPr/>
        </p:nvSpPr>
        <p:spPr>
          <a:xfrm rot="5400000">
            <a:off x="6174094" y="3565035"/>
            <a:ext cx="688304" cy="219291"/>
          </a:xfrm>
          <a:prstGeom prst="rect">
            <a:avLst/>
          </a:prstGeom>
          <a:noFill/>
        </p:spPr>
        <p:txBody>
          <a:bodyPr wrap="none" rtlCol="0" anchor="ctr" anchorCtr="0">
            <a:prstTxWarp prst="textArchUp">
              <a:avLst>
                <a:gd name="adj" fmla="val 9874895"/>
              </a:avLst>
            </a:prstTxWarp>
            <a:spAutoFit/>
          </a:bodyPr>
          <a:lstStyle/>
          <a:p>
            <a:pPr algn="ctr">
              <a:defRPr/>
            </a:pPr>
            <a:r>
              <a:rPr lang="en-US" sz="975" b="1" kern="0" dirty="0">
                <a:solidFill>
                  <a:sysClr val="windowText" lastClr="000000"/>
                </a:solidFill>
              </a:rPr>
              <a:t>Planning</a:t>
            </a:r>
          </a:p>
        </p:txBody>
      </p:sp>
      <p:sp>
        <p:nvSpPr>
          <p:cNvPr id="60" name="TextBox 59"/>
          <p:cNvSpPr txBox="1"/>
          <p:nvPr/>
        </p:nvSpPr>
        <p:spPr>
          <a:xfrm rot="1479682">
            <a:off x="4041484" y="4918453"/>
            <a:ext cx="785798" cy="219291"/>
          </a:xfrm>
          <a:prstGeom prst="rect">
            <a:avLst/>
          </a:prstGeom>
          <a:noFill/>
        </p:spPr>
        <p:txBody>
          <a:bodyPr spcFirstLastPara="1" wrap="none" numCol="1" rtlCol="0" anchor="ctr" anchorCtr="0">
            <a:prstTxWarp prst="textArchDown">
              <a:avLst>
                <a:gd name="adj" fmla="val 407258"/>
              </a:avLst>
            </a:prstTxWarp>
            <a:spAutoFit/>
          </a:bodyPr>
          <a:lstStyle>
            <a:defPPr>
              <a:defRPr lang="en-US"/>
            </a:defPPr>
            <a:lvl1pPr algn="ctr">
              <a:defRPr sz="1300" b="1" kern="0">
                <a:solidFill>
                  <a:sysClr val="windowText" lastClr="000000"/>
                </a:solidFill>
                <a:latin typeface="Arial" panose="020B0604020202020204" pitchFamily="34" charset="0"/>
                <a:cs typeface="Arial" panose="020B0604020202020204" pitchFamily="34" charset="0"/>
              </a:defRPr>
            </a:lvl1pPr>
          </a:lstStyle>
          <a:p>
            <a:pPr>
              <a:defRPr/>
            </a:pPr>
            <a:r>
              <a:rPr lang="en-US" sz="900" dirty="0">
                <a:solidFill>
                  <a:schemeClr val="tx1"/>
                </a:solidFill>
              </a:rPr>
              <a:t>FY-23-24</a:t>
            </a:r>
          </a:p>
        </p:txBody>
      </p:sp>
      <p:sp>
        <p:nvSpPr>
          <p:cNvPr id="61" name="TextBox 60"/>
          <p:cNvSpPr txBox="1"/>
          <p:nvPr/>
        </p:nvSpPr>
        <p:spPr>
          <a:xfrm rot="5400000">
            <a:off x="6350794" y="3426966"/>
            <a:ext cx="545022" cy="419714"/>
          </a:xfrm>
          <a:prstGeom prst="rect">
            <a:avLst/>
          </a:prstGeom>
          <a:noFill/>
        </p:spPr>
        <p:txBody>
          <a:bodyPr spcFirstLastPara="1" wrap="none" numCol="1" rtlCol="0" anchor="ctr" anchorCtr="0">
            <a:prstTxWarp prst="textArchUp">
              <a:avLst/>
            </a:prstTxWarp>
            <a:spAutoFit/>
          </a:bodyPr>
          <a:lstStyle>
            <a:defPPr>
              <a:defRPr lang="en-US"/>
            </a:defPPr>
            <a:lvl1pPr algn="ctr">
              <a:defRPr sz="1300" b="1" kern="0">
                <a:solidFill>
                  <a:sysClr val="windowText" lastClr="000000"/>
                </a:solidFill>
                <a:latin typeface="Arial" panose="020B0604020202020204" pitchFamily="34" charset="0"/>
                <a:cs typeface="Arial" panose="020B0604020202020204" pitchFamily="34" charset="0"/>
              </a:defRPr>
            </a:lvl1pPr>
          </a:lstStyle>
          <a:p>
            <a:pPr>
              <a:defRPr/>
            </a:pPr>
            <a:r>
              <a:rPr lang="en-US" sz="900" dirty="0">
                <a:solidFill>
                  <a:schemeClr val="tx1"/>
                </a:solidFill>
              </a:rPr>
              <a:t>POM-25</a:t>
            </a:r>
          </a:p>
        </p:txBody>
      </p:sp>
      <p:sp>
        <p:nvSpPr>
          <p:cNvPr id="62" name="TextBox 61"/>
          <p:cNvSpPr txBox="1"/>
          <p:nvPr/>
        </p:nvSpPr>
        <p:spPr>
          <a:xfrm rot="1688910">
            <a:off x="5464829" y="2235874"/>
            <a:ext cx="836683" cy="569879"/>
          </a:xfrm>
          <a:prstGeom prst="rect">
            <a:avLst/>
          </a:prstGeom>
          <a:noFill/>
        </p:spPr>
        <p:txBody>
          <a:bodyPr spcFirstLastPara="1" wrap="none" numCol="1" rtlCol="0" anchor="ctr" anchorCtr="0">
            <a:prstTxWarp prst="textArchUp">
              <a:avLst>
                <a:gd name="adj" fmla="val 10872039"/>
              </a:avLst>
            </a:prstTxWarp>
            <a:spAutoFit/>
          </a:bodyPr>
          <a:lstStyle>
            <a:defPPr>
              <a:defRPr lang="en-US"/>
            </a:defPPr>
            <a:lvl1pPr algn="ctr">
              <a:defRPr sz="1300" b="1" kern="0">
                <a:solidFill>
                  <a:sysClr val="windowText" lastClr="000000"/>
                </a:solidFill>
                <a:latin typeface="Arial" panose="020B0604020202020204" pitchFamily="34" charset="0"/>
                <a:cs typeface="Arial" panose="020B0604020202020204" pitchFamily="34" charset="0"/>
              </a:defRPr>
            </a:lvl1pPr>
          </a:lstStyle>
          <a:p>
            <a:pPr>
              <a:defRPr/>
            </a:pPr>
            <a:r>
              <a:rPr lang="en-US" sz="900" dirty="0">
                <a:solidFill>
                  <a:schemeClr val="tx1"/>
                </a:solidFill>
              </a:rPr>
              <a:t>FY-26+</a:t>
            </a:r>
          </a:p>
        </p:txBody>
      </p:sp>
      <p:sp>
        <p:nvSpPr>
          <p:cNvPr id="63" name="TextBox 62"/>
          <p:cNvSpPr txBox="1"/>
          <p:nvPr/>
        </p:nvSpPr>
        <p:spPr>
          <a:xfrm rot="19288207">
            <a:off x="3681293" y="2367746"/>
            <a:ext cx="785798" cy="219291"/>
          </a:xfrm>
          <a:prstGeom prst="rect">
            <a:avLst/>
          </a:prstGeom>
          <a:noFill/>
        </p:spPr>
        <p:txBody>
          <a:bodyPr spcFirstLastPara="1" wrap="none" numCol="1" rtlCol="0" anchor="ctr" anchorCtr="0">
            <a:prstTxWarp prst="textArchUp">
              <a:avLst/>
            </a:prstTxWarp>
            <a:spAutoFit/>
          </a:bodyPr>
          <a:lstStyle>
            <a:defPPr>
              <a:defRPr lang="en-US"/>
            </a:defPPr>
            <a:lvl1pPr algn="ctr">
              <a:defRPr sz="1300" b="1" kern="0">
                <a:solidFill>
                  <a:sysClr val="windowText" lastClr="000000"/>
                </a:solidFill>
                <a:latin typeface="Arial" panose="020B0604020202020204" pitchFamily="34" charset="0"/>
                <a:cs typeface="Arial" panose="020B0604020202020204" pitchFamily="34" charset="0"/>
              </a:defRPr>
            </a:lvl1pPr>
          </a:lstStyle>
          <a:p>
            <a:pPr>
              <a:defRPr/>
            </a:pPr>
            <a:r>
              <a:rPr lang="en-US" sz="900" dirty="0">
                <a:solidFill>
                  <a:schemeClr val="tx1"/>
                </a:solidFill>
              </a:rPr>
              <a:t>PB-22-23</a:t>
            </a:r>
          </a:p>
        </p:txBody>
      </p:sp>
      <p:sp>
        <p:nvSpPr>
          <p:cNvPr id="64" name="TextBox 63"/>
          <p:cNvSpPr txBox="1"/>
          <p:nvPr/>
        </p:nvSpPr>
        <p:spPr>
          <a:xfrm rot="16200000">
            <a:off x="3061215" y="3562771"/>
            <a:ext cx="785798" cy="175355"/>
          </a:xfrm>
          <a:prstGeom prst="rect">
            <a:avLst/>
          </a:prstGeom>
          <a:noFill/>
        </p:spPr>
        <p:txBody>
          <a:bodyPr spcFirstLastPara="1" wrap="none" numCol="1" rtlCol="0" anchor="ctr" anchorCtr="0">
            <a:prstTxWarp prst="textArchUp">
              <a:avLst/>
            </a:prstTxWarp>
            <a:spAutoFit/>
          </a:bodyPr>
          <a:lstStyle>
            <a:defPPr>
              <a:defRPr lang="en-US"/>
            </a:defPPr>
            <a:lvl1pPr algn="ctr">
              <a:defRPr sz="1300" b="1" kern="0">
                <a:solidFill>
                  <a:sysClr val="windowText" lastClr="000000"/>
                </a:solidFill>
                <a:latin typeface="Arial" panose="020B0604020202020204" pitchFamily="34" charset="0"/>
                <a:cs typeface="Arial" panose="020B0604020202020204" pitchFamily="34" charset="0"/>
              </a:defRPr>
            </a:lvl1pPr>
          </a:lstStyle>
          <a:p>
            <a:pPr>
              <a:defRPr/>
            </a:pPr>
            <a:r>
              <a:rPr lang="en-US" sz="900" dirty="0">
                <a:solidFill>
                  <a:schemeClr val="tx1"/>
                </a:solidFill>
              </a:rPr>
              <a:t>PB-23</a:t>
            </a:r>
          </a:p>
        </p:txBody>
      </p:sp>
      <p:sp>
        <p:nvSpPr>
          <p:cNvPr id="65" name="Block Arc 64"/>
          <p:cNvSpPr/>
          <p:nvPr/>
        </p:nvSpPr>
        <p:spPr>
          <a:xfrm>
            <a:off x="3683103" y="2349453"/>
            <a:ext cx="2709629" cy="2514600"/>
          </a:xfrm>
          <a:prstGeom prst="blockArc">
            <a:avLst>
              <a:gd name="adj1" fmla="val 8520454"/>
              <a:gd name="adj2" fmla="val 12715180"/>
              <a:gd name="adj3" fmla="val 11257"/>
            </a:avLst>
          </a:prstGeom>
          <a:solidFill>
            <a:srgbClr val="FF0000"/>
          </a:solidFill>
          <a:ln w="25400" cap="flat" cmpd="sng" algn="ctr">
            <a:solidFill>
              <a:schemeClr val="tx1"/>
            </a:solidFill>
            <a:prstDash val="solid"/>
          </a:ln>
          <a:effectLst/>
        </p:spPr>
        <p:txBody>
          <a:bodyPr rtlCol="0" anchor="ctr"/>
          <a:lstStyle/>
          <a:p>
            <a:pPr algn="ctr"/>
            <a:endParaRPr lang="en-US" sz="750" kern="0">
              <a:solidFill>
                <a:sysClr val="windowText" lastClr="000000"/>
              </a:solidFill>
              <a:latin typeface="Calibri"/>
            </a:endParaRPr>
          </a:p>
        </p:txBody>
      </p:sp>
      <p:sp>
        <p:nvSpPr>
          <p:cNvPr id="66" name="TextBox 65"/>
          <p:cNvSpPr txBox="1"/>
          <p:nvPr/>
        </p:nvSpPr>
        <p:spPr>
          <a:xfrm rot="15948623">
            <a:off x="3661942" y="3240046"/>
            <a:ext cx="1355846" cy="845498"/>
          </a:xfrm>
          <a:prstGeom prst="rect">
            <a:avLst/>
          </a:prstGeom>
          <a:noFill/>
        </p:spPr>
        <p:txBody>
          <a:bodyPr wrap="none" rtlCol="0">
            <a:prstTxWarp prst="textArchUp">
              <a:avLst>
                <a:gd name="adj" fmla="val 13975763"/>
              </a:avLst>
            </a:prstTxWarp>
            <a:spAutoFit/>
          </a:bodyPr>
          <a:lstStyle/>
          <a:p>
            <a:pPr algn="ctr">
              <a:defRPr/>
            </a:pPr>
            <a:r>
              <a:rPr lang="en-US" sz="825" b="1" kern="0" dirty="0">
                <a:solidFill>
                  <a:sysClr val="windowText" lastClr="000000"/>
                </a:solidFill>
                <a:latin typeface="Arial" panose="020B0604020202020204" pitchFamily="34" charset="0"/>
                <a:cs typeface="Arial" panose="020B0604020202020204" pitchFamily="34" charset="0"/>
              </a:rPr>
              <a:t>METs / METLs</a:t>
            </a:r>
          </a:p>
          <a:p>
            <a:pPr algn="ctr">
              <a:defRPr/>
            </a:pPr>
            <a:r>
              <a:rPr lang="en-US" sz="825" b="1" kern="0" dirty="0">
                <a:solidFill>
                  <a:sysClr val="windowText" lastClr="000000"/>
                </a:solidFill>
                <a:latin typeface="Arial" panose="020B0604020202020204" pitchFamily="34" charset="0"/>
                <a:cs typeface="Arial" panose="020B0604020202020204" pitchFamily="34" charset="0"/>
              </a:rPr>
              <a:t>DRRS-MC</a:t>
            </a:r>
          </a:p>
        </p:txBody>
      </p:sp>
      <p:sp>
        <p:nvSpPr>
          <p:cNvPr id="67" name="Flowchart: Document 66"/>
          <p:cNvSpPr>
            <a:spLocks noChangeAspect="1"/>
          </p:cNvSpPr>
          <p:nvPr/>
        </p:nvSpPr>
        <p:spPr>
          <a:xfrm>
            <a:off x="3848836" y="1848840"/>
            <a:ext cx="556520" cy="229793"/>
          </a:xfrm>
          <a:prstGeom prst="flowChartDocument">
            <a:avLst/>
          </a:prstGeom>
          <a:solidFill>
            <a:srgbClr val="CC99FF"/>
          </a:solidFill>
          <a:ln w="3175" cap="flat" cmpd="sng" algn="ctr">
            <a:solidFill>
              <a:sysClr val="windowText" lastClr="000000"/>
            </a:solidFill>
            <a:prstDash val="solid"/>
          </a:ln>
          <a:effectLst/>
        </p:spPr>
        <p:txBody>
          <a:bodyPr anchor="ctr"/>
          <a:lstStyle/>
          <a:p>
            <a:pPr algn="ctr">
              <a:defRPr/>
            </a:pPr>
            <a:r>
              <a:rPr lang="en-US" sz="800" b="1" kern="0" dirty="0">
                <a:solidFill>
                  <a:sysClr val="windowText" lastClr="000000"/>
                </a:solidFill>
                <a:latin typeface="Arial Narrow" panose="020B0606020202030204" pitchFamily="34" charset="0"/>
              </a:rPr>
              <a:t>QDR</a:t>
            </a:r>
          </a:p>
        </p:txBody>
      </p:sp>
      <p:sp>
        <p:nvSpPr>
          <p:cNvPr id="68" name="Flowchart: Document 67"/>
          <p:cNvSpPr>
            <a:spLocks noChangeAspect="1"/>
          </p:cNvSpPr>
          <p:nvPr/>
        </p:nvSpPr>
        <p:spPr>
          <a:xfrm>
            <a:off x="3506929" y="1478860"/>
            <a:ext cx="444205" cy="301129"/>
          </a:xfrm>
          <a:prstGeom prst="flowChartDocument">
            <a:avLst/>
          </a:prstGeom>
          <a:solidFill>
            <a:srgbClr val="CC99FF"/>
          </a:solidFill>
          <a:ln w="3175" cap="flat" cmpd="sng" algn="ctr">
            <a:solidFill>
              <a:sysClr val="windowText" lastClr="000000"/>
            </a:solidFill>
            <a:prstDash val="solid"/>
          </a:ln>
          <a:effectLst/>
        </p:spPr>
        <p:txBody>
          <a:bodyPr anchor="ctr"/>
          <a:lstStyle/>
          <a:p>
            <a:pPr algn="ctr">
              <a:defRPr/>
            </a:pPr>
            <a:r>
              <a:rPr lang="en-US" sz="800" b="1" kern="0" dirty="0">
                <a:solidFill>
                  <a:sysClr val="windowText" lastClr="000000"/>
                </a:solidFill>
                <a:latin typeface="Arial Narrow" panose="020B0606020202030204" pitchFamily="34" charset="0"/>
              </a:rPr>
              <a:t>DPG</a:t>
            </a:r>
          </a:p>
        </p:txBody>
      </p:sp>
      <p:sp>
        <p:nvSpPr>
          <p:cNvPr id="69" name="Flowchart: Document 68"/>
          <p:cNvSpPr>
            <a:spLocks noChangeAspect="1"/>
          </p:cNvSpPr>
          <p:nvPr/>
        </p:nvSpPr>
        <p:spPr>
          <a:xfrm>
            <a:off x="3303748" y="1081903"/>
            <a:ext cx="590635" cy="315403"/>
          </a:xfrm>
          <a:prstGeom prst="flowChartDocument">
            <a:avLst/>
          </a:prstGeom>
          <a:solidFill>
            <a:srgbClr val="CC99FF"/>
          </a:solidFill>
          <a:ln w="3175" cap="flat" cmpd="sng" algn="ctr">
            <a:solidFill>
              <a:sysClr val="windowText" lastClr="000000"/>
            </a:solidFill>
            <a:prstDash val="solid"/>
          </a:ln>
          <a:effectLst/>
        </p:spPr>
        <p:txBody>
          <a:bodyPr anchor="ctr"/>
          <a:lstStyle/>
          <a:p>
            <a:pPr algn="ctr">
              <a:defRPr/>
            </a:pPr>
            <a:r>
              <a:rPr lang="en-US" sz="800" b="1" kern="0" dirty="0">
                <a:solidFill>
                  <a:sysClr val="windowText" lastClr="000000"/>
                </a:solidFill>
                <a:latin typeface="Arial Narrow" panose="020B0606020202030204" pitchFamily="34" charset="0"/>
              </a:rPr>
              <a:t>NSS</a:t>
            </a:r>
          </a:p>
        </p:txBody>
      </p:sp>
      <p:sp>
        <p:nvSpPr>
          <p:cNvPr id="71" name="Flowchart: Document 70"/>
          <p:cNvSpPr>
            <a:spLocks noChangeAspect="1"/>
          </p:cNvSpPr>
          <p:nvPr/>
        </p:nvSpPr>
        <p:spPr>
          <a:xfrm>
            <a:off x="4056679" y="1082034"/>
            <a:ext cx="478752" cy="333597"/>
          </a:xfrm>
          <a:prstGeom prst="flowChartDocument">
            <a:avLst/>
          </a:prstGeom>
          <a:solidFill>
            <a:srgbClr val="CC99FF"/>
          </a:solidFill>
          <a:ln w="3175" cap="flat" cmpd="sng" algn="ctr">
            <a:solidFill>
              <a:sysClr val="windowText" lastClr="000000"/>
            </a:solidFill>
            <a:prstDash val="solid"/>
          </a:ln>
          <a:effectLst/>
        </p:spPr>
        <p:txBody>
          <a:bodyPr anchor="ctr"/>
          <a:lstStyle/>
          <a:p>
            <a:pPr algn="ctr">
              <a:defRPr/>
            </a:pPr>
            <a:r>
              <a:rPr lang="en-US" sz="800" b="1" kern="0" dirty="0">
                <a:solidFill>
                  <a:sysClr val="windowText" lastClr="000000"/>
                </a:solidFill>
                <a:latin typeface="Arial Narrow" panose="020B0606020202030204" pitchFamily="34" charset="0"/>
              </a:rPr>
              <a:t>NDS</a:t>
            </a:r>
          </a:p>
        </p:txBody>
      </p:sp>
      <p:sp>
        <p:nvSpPr>
          <p:cNvPr id="72" name="Flowchart: Document 71"/>
          <p:cNvSpPr>
            <a:spLocks noChangeAspect="1"/>
          </p:cNvSpPr>
          <p:nvPr/>
        </p:nvSpPr>
        <p:spPr>
          <a:xfrm>
            <a:off x="4213197" y="1472716"/>
            <a:ext cx="510236" cy="294787"/>
          </a:xfrm>
          <a:prstGeom prst="flowChartDocument">
            <a:avLst/>
          </a:prstGeom>
          <a:solidFill>
            <a:srgbClr val="CC99FF"/>
          </a:solidFill>
          <a:ln w="3175" cap="flat" cmpd="sng" algn="ctr">
            <a:solidFill>
              <a:sysClr val="windowText" lastClr="000000"/>
            </a:solidFill>
            <a:prstDash val="solid"/>
          </a:ln>
          <a:effectLst/>
        </p:spPr>
        <p:txBody>
          <a:bodyPr anchor="ctr"/>
          <a:lstStyle/>
          <a:p>
            <a:pPr algn="ctr">
              <a:defRPr/>
            </a:pPr>
            <a:r>
              <a:rPr lang="en-US" sz="800" b="1" kern="0" dirty="0">
                <a:solidFill>
                  <a:sysClr val="windowText" lastClr="000000"/>
                </a:solidFill>
                <a:latin typeface="Arial Narrow" panose="020B0606020202030204" pitchFamily="34" charset="0"/>
              </a:rPr>
              <a:t>NMS</a:t>
            </a:r>
          </a:p>
        </p:txBody>
      </p:sp>
      <p:sp>
        <p:nvSpPr>
          <p:cNvPr id="73" name="Flowchart: Document 72"/>
          <p:cNvSpPr>
            <a:spLocks noChangeAspect="1"/>
          </p:cNvSpPr>
          <p:nvPr/>
        </p:nvSpPr>
        <p:spPr>
          <a:xfrm>
            <a:off x="4769606" y="1113855"/>
            <a:ext cx="733948" cy="908177"/>
          </a:xfrm>
          <a:prstGeom prst="flowChartDocument">
            <a:avLst/>
          </a:prstGeom>
          <a:solidFill>
            <a:srgbClr val="92D050"/>
          </a:solidFill>
          <a:ln w="3175" cap="flat" cmpd="sng" algn="ctr">
            <a:solidFill>
              <a:sysClr val="windowText" lastClr="000000"/>
            </a:solidFill>
            <a:prstDash val="solid"/>
          </a:ln>
          <a:effectLst/>
        </p:spPr>
        <p:txBody>
          <a:bodyPr anchor="ctr"/>
          <a:lstStyle/>
          <a:p>
            <a:pPr algn="ctr">
              <a:defRPr/>
            </a:pPr>
            <a:r>
              <a:rPr lang="en-US" b="1" kern="0" dirty="0">
                <a:solidFill>
                  <a:sysClr val="windowText" lastClr="000000"/>
                </a:solidFill>
                <a:latin typeface="Arial Narrow" panose="020B0606020202030204" pitchFamily="34" charset="0"/>
              </a:rPr>
              <a:t>38</a:t>
            </a:r>
            <a:r>
              <a:rPr lang="en-US" b="1" kern="0" baseline="30000" dirty="0">
                <a:solidFill>
                  <a:sysClr val="windowText" lastClr="000000"/>
                </a:solidFill>
                <a:latin typeface="Arial Narrow" panose="020B0606020202030204" pitchFamily="34" charset="0"/>
              </a:rPr>
              <a:t>th</a:t>
            </a:r>
            <a:r>
              <a:rPr lang="en-US" b="1" kern="0" dirty="0">
                <a:solidFill>
                  <a:sysClr val="windowText" lastClr="000000"/>
                </a:solidFill>
                <a:latin typeface="Arial Narrow" panose="020B0606020202030204" pitchFamily="34" charset="0"/>
              </a:rPr>
              <a:t> CMC CPG</a:t>
            </a:r>
          </a:p>
        </p:txBody>
      </p:sp>
      <p:sp>
        <p:nvSpPr>
          <p:cNvPr id="76" name="Flowchart: Document 75"/>
          <p:cNvSpPr>
            <a:spLocks noChangeAspect="1"/>
          </p:cNvSpPr>
          <p:nvPr/>
        </p:nvSpPr>
        <p:spPr>
          <a:xfrm>
            <a:off x="6925684" y="2971801"/>
            <a:ext cx="685800" cy="275035"/>
          </a:xfrm>
          <a:prstGeom prst="flowChartDocument">
            <a:avLst/>
          </a:prstGeom>
          <a:solidFill>
            <a:srgbClr val="92D050"/>
          </a:solidFill>
          <a:ln w="3175" cap="flat" cmpd="sng" algn="ctr">
            <a:solidFill>
              <a:sysClr val="windowText" lastClr="000000"/>
            </a:solidFill>
            <a:prstDash val="solid"/>
          </a:ln>
          <a:effectLst/>
        </p:spPr>
        <p:txBody>
          <a:bodyPr anchor="ctr"/>
          <a:lstStyle/>
          <a:p>
            <a:pPr algn="ctr">
              <a:defRPr/>
            </a:pPr>
            <a:r>
              <a:rPr lang="en-US" sz="788" b="1" kern="0" dirty="0">
                <a:solidFill>
                  <a:sysClr val="windowText" lastClr="000000"/>
                </a:solidFill>
                <a:latin typeface="Arial" panose="020B0604020202020204" pitchFamily="34" charset="0"/>
                <a:cs typeface="Arial" panose="020B0604020202020204" pitchFamily="34" charset="0"/>
              </a:rPr>
              <a:t>Force Design</a:t>
            </a:r>
          </a:p>
        </p:txBody>
      </p:sp>
      <p:sp>
        <p:nvSpPr>
          <p:cNvPr id="77" name="Flowchart: Document 132"/>
          <p:cNvSpPr>
            <a:spLocks noChangeAspect="1"/>
          </p:cNvSpPr>
          <p:nvPr/>
        </p:nvSpPr>
        <p:spPr bwMode="auto">
          <a:xfrm>
            <a:off x="6900269" y="3716979"/>
            <a:ext cx="796671" cy="391670"/>
          </a:xfrm>
          <a:prstGeom prst="flowChartDocument">
            <a:avLst/>
          </a:prstGeom>
          <a:solidFill>
            <a:sysClr val="window" lastClr="FFFFFF">
              <a:lumMod val="75000"/>
            </a:sysClr>
          </a:solidFill>
          <a:ln w="3175" algn="ctr">
            <a:solidFill>
              <a:srgbClr val="000000"/>
            </a:solidFill>
            <a:miter lim="800000"/>
            <a:headEnd/>
            <a:tailEnd/>
          </a:ln>
        </p:spPr>
        <p:txBody>
          <a:bodyPr anchor="ctr"/>
          <a:lstStyle>
            <a:lvl1pPr eaLnBrk="0" hangingPunct="0">
              <a:spcBef>
                <a:spcPct val="20000"/>
              </a:spcBef>
              <a:buClr>
                <a:srgbClr val="FF0000"/>
              </a:buClr>
              <a:buFont typeface="Wingdings 2" pitchFamily="18" charset="2"/>
              <a:buChar char="è"/>
              <a:defRPr sz="3200">
                <a:solidFill>
                  <a:schemeClr val="tx1"/>
                </a:solidFill>
                <a:latin typeface="Times New Roman" pitchFamily="18" charset="0"/>
              </a:defRPr>
            </a:lvl1pPr>
            <a:lvl2pPr marL="742950" indent="-285750" eaLnBrk="0" hangingPunct="0">
              <a:spcBef>
                <a:spcPct val="20000"/>
              </a:spcBef>
              <a:buClr>
                <a:srgbClr val="FF0000"/>
              </a:buClr>
              <a:buSzPct val="125000"/>
              <a:buFont typeface="Wingdings" pitchFamily="2" charset="2"/>
              <a:buChar char="²"/>
              <a:defRPr sz="2400">
                <a:solidFill>
                  <a:schemeClr val="tx1"/>
                </a:solidFill>
                <a:latin typeface="Times New Roman" pitchFamily="18" charset="0"/>
              </a:defRPr>
            </a:lvl2pPr>
            <a:lvl3pPr marL="1143000" indent="-228600" eaLnBrk="0" hangingPunct="0">
              <a:spcBef>
                <a:spcPct val="20000"/>
              </a:spcBef>
              <a:buClr>
                <a:srgbClr val="FF0000"/>
              </a:buClr>
              <a:buFont typeface="Wingdings" pitchFamily="2" charset="2"/>
              <a:buChar char="ª"/>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80000"/>
              </a:lnSpc>
              <a:buNone/>
              <a:defRPr/>
            </a:pPr>
            <a:r>
              <a:rPr lang="en-US" altLang="en-US" sz="788" b="1" kern="0" dirty="0">
                <a:solidFill>
                  <a:prstClr val="black"/>
                </a:solidFill>
                <a:latin typeface="Arial" charset="0"/>
              </a:rPr>
              <a:t>Front End Assessment </a:t>
            </a:r>
          </a:p>
        </p:txBody>
      </p:sp>
      <p:sp>
        <p:nvSpPr>
          <p:cNvPr id="78" name="Flowchart: Document 77"/>
          <p:cNvSpPr>
            <a:spLocks noChangeAspect="1"/>
          </p:cNvSpPr>
          <p:nvPr/>
        </p:nvSpPr>
        <p:spPr bwMode="auto">
          <a:xfrm>
            <a:off x="6916132" y="3314478"/>
            <a:ext cx="699296" cy="266768"/>
          </a:xfrm>
          <a:prstGeom prst="flowChartDocument">
            <a:avLst/>
          </a:prstGeom>
          <a:solidFill>
            <a:sysClr val="window" lastClr="FFFFFF">
              <a:lumMod val="75000"/>
            </a:sysClr>
          </a:solidFill>
          <a:ln w="3175" algn="ctr">
            <a:solidFill>
              <a:srgbClr val="000000"/>
            </a:solidFill>
            <a:miter lim="800000"/>
            <a:headEnd/>
            <a:tailEnd/>
          </a:ln>
        </p:spPr>
        <p:txBody>
          <a:bodyPr anchor="ctr"/>
          <a:lstStyle>
            <a:lvl1pPr eaLnBrk="0" hangingPunct="0">
              <a:spcBef>
                <a:spcPct val="20000"/>
              </a:spcBef>
              <a:buClr>
                <a:srgbClr val="FF0000"/>
              </a:buClr>
              <a:buFont typeface="Wingdings 2" pitchFamily="18" charset="2"/>
              <a:buChar char="è"/>
              <a:defRPr sz="3200">
                <a:solidFill>
                  <a:schemeClr val="tx1"/>
                </a:solidFill>
                <a:latin typeface="Times New Roman" pitchFamily="18" charset="0"/>
              </a:defRPr>
            </a:lvl1pPr>
            <a:lvl2pPr marL="742950" indent="-285750" eaLnBrk="0" hangingPunct="0">
              <a:spcBef>
                <a:spcPct val="20000"/>
              </a:spcBef>
              <a:buClr>
                <a:srgbClr val="FF0000"/>
              </a:buClr>
              <a:buSzPct val="125000"/>
              <a:buFont typeface="Wingdings" pitchFamily="2" charset="2"/>
              <a:buChar char="²"/>
              <a:defRPr sz="2400">
                <a:solidFill>
                  <a:schemeClr val="tx1"/>
                </a:solidFill>
                <a:latin typeface="Times New Roman" pitchFamily="18" charset="0"/>
              </a:defRPr>
            </a:lvl2pPr>
            <a:lvl3pPr marL="1143000" indent="-228600" eaLnBrk="0" hangingPunct="0">
              <a:spcBef>
                <a:spcPct val="20000"/>
              </a:spcBef>
              <a:buClr>
                <a:srgbClr val="FF0000"/>
              </a:buClr>
              <a:buFont typeface="Wingdings" pitchFamily="2" charset="2"/>
              <a:buChar char="ª"/>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80000"/>
              </a:lnSpc>
              <a:buNone/>
              <a:defRPr/>
            </a:pPr>
            <a:r>
              <a:rPr lang="en-US" altLang="en-US" sz="788" b="1" kern="0" dirty="0">
                <a:solidFill>
                  <a:prstClr val="black"/>
                </a:solidFill>
                <a:latin typeface="Arial" charset="0"/>
              </a:rPr>
              <a:t>MAGTF Wargames</a:t>
            </a:r>
          </a:p>
        </p:txBody>
      </p:sp>
      <p:sp>
        <p:nvSpPr>
          <p:cNvPr id="79" name="Flowchart: Document 132"/>
          <p:cNvSpPr>
            <a:spLocks noChangeAspect="1"/>
          </p:cNvSpPr>
          <p:nvPr/>
        </p:nvSpPr>
        <p:spPr bwMode="auto">
          <a:xfrm>
            <a:off x="6905847" y="4196545"/>
            <a:ext cx="650190" cy="267418"/>
          </a:xfrm>
          <a:prstGeom prst="flowChartDocument">
            <a:avLst/>
          </a:prstGeom>
          <a:solidFill>
            <a:sysClr val="window" lastClr="FFFFFF">
              <a:lumMod val="75000"/>
            </a:sysClr>
          </a:solidFill>
          <a:ln w="3175" algn="ctr">
            <a:solidFill>
              <a:srgbClr val="000000"/>
            </a:solidFill>
            <a:miter lim="800000"/>
            <a:headEnd/>
            <a:tailEnd/>
          </a:ln>
        </p:spPr>
        <p:txBody>
          <a:bodyPr anchor="ctr"/>
          <a:lstStyle>
            <a:lvl1pPr eaLnBrk="0" hangingPunct="0">
              <a:spcBef>
                <a:spcPct val="20000"/>
              </a:spcBef>
              <a:buClr>
                <a:srgbClr val="FF0000"/>
              </a:buClr>
              <a:buFont typeface="Wingdings 2" pitchFamily="18" charset="2"/>
              <a:buChar char="è"/>
              <a:defRPr sz="3200">
                <a:solidFill>
                  <a:schemeClr val="tx1"/>
                </a:solidFill>
                <a:latin typeface="Times New Roman" pitchFamily="18" charset="0"/>
              </a:defRPr>
            </a:lvl1pPr>
            <a:lvl2pPr marL="742950" indent="-285750" eaLnBrk="0" hangingPunct="0">
              <a:spcBef>
                <a:spcPct val="20000"/>
              </a:spcBef>
              <a:buClr>
                <a:srgbClr val="FF0000"/>
              </a:buClr>
              <a:buSzPct val="125000"/>
              <a:buFont typeface="Wingdings" pitchFamily="2" charset="2"/>
              <a:buChar char="²"/>
              <a:defRPr sz="2400">
                <a:solidFill>
                  <a:schemeClr val="tx1"/>
                </a:solidFill>
                <a:latin typeface="Times New Roman" pitchFamily="18" charset="0"/>
              </a:defRPr>
            </a:lvl2pPr>
            <a:lvl3pPr marL="1143000" indent="-228600" eaLnBrk="0" hangingPunct="0">
              <a:spcBef>
                <a:spcPct val="20000"/>
              </a:spcBef>
              <a:buClr>
                <a:srgbClr val="FF0000"/>
              </a:buClr>
              <a:buFont typeface="Wingdings" pitchFamily="2" charset="2"/>
              <a:buChar char="ª"/>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80000"/>
              </a:lnSpc>
              <a:buNone/>
              <a:defRPr/>
            </a:pPr>
            <a:r>
              <a:rPr lang="en-US" altLang="en-US" sz="788" b="1" kern="0" dirty="0">
                <a:solidFill>
                  <a:prstClr val="black"/>
                </a:solidFill>
                <a:latin typeface="Arial" charset="0"/>
              </a:rPr>
              <a:t>Program Reviews</a:t>
            </a:r>
          </a:p>
        </p:txBody>
      </p:sp>
      <p:sp>
        <p:nvSpPr>
          <p:cNvPr id="80" name="Rectangular Callout 79"/>
          <p:cNvSpPr/>
          <p:nvPr/>
        </p:nvSpPr>
        <p:spPr bwMode="auto">
          <a:xfrm>
            <a:off x="2525191" y="1803519"/>
            <a:ext cx="781967" cy="341274"/>
          </a:xfrm>
          <a:prstGeom prst="wedgeRectCallout">
            <a:avLst>
              <a:gd name="adj1" fmla="val 243895"/>
              <a:gd name="adj2" fmla="val 103258"/>
            </a:avLst>
          </a:prstGeom>
          <a:noFill/>
          <a:ln w="3175" cap="flat" cmpd="sng" algn="ctr">
            <a:solidFill>
              <a:sysClr val="windowText" lastClr="000000"/>
            </a:solidFill>
            <a:prstDash val="solid"/>
            <a:round/>
            <a:headEnd type="none" w="med" len="med"/>
            <a:tailEnd type="none" w="med" len="med"/>
          </a:ln>
          <a:effectLst/>
        </p:spPr>
        <p:txBody>
          <a:bodyPr anchor="ctr"/>
          <a:lstStyle/>
          <a:p>
            <a:pPr algn="ctr" eaLnBrk="0" hangingPunct="0">
              <a:lnSpc>
                <a:spcPct val="80000"/>
              </a:lnSpc>
              <a:spcBef>
                <a:spcPct val="20000"/>
              </a:spcBef>
              <a:buClr>
                <a:srgbClr val="FF0000"/>
              </a:buClr>
              <a:defRPr/>
            </a:pPr>
            <a:r>
              <a:rPr lang="en-US" sz="788" b="1" kern="0" dirty="0">
                <a:solidFill>
                  <a:prstClr val="black"/>
                </a:solidFill>
                <a:latin typeface="Arial" panose="020B0604020202020204" pitchFamily="34" charset="0"/>
                <a:cs typeface="Arial" panose="020B0604020202020204" pitchFamily="34" charset="0"/>
              </a:rPr>
              <a:t>Approved P&amp;R Assessment</a:t>
            </a:r>
          </a:p>
        </p:txBody>
      </p:sp>
      <p:pic>
        <p:nvPicPr>
          <p:cNvPr id="83" name="Picture 82"/>
          <p:cNvPicPr>
            <a:picLocks noChangeAspect="1"/>
          </p:cNvPicPr>
          <p:nvPr/>
        </p:nvPicPr>
        <p:blipFill rotWithShape="1">
          <a:blip r:embed="rId2"/>
          <a:srcRect l="9898" t="18326" r="59082" b="15061"/>
          <a:stretch/>
        </p:blipFill>
        <p:spPr>
          <a:xfrm>
            <a:off x="4124380" y="2785263"/>
            <a:ext cx="1610132" cy="1421374"/>
          </a:xfrm>
          <a:prstGeom prst="rect">
            <a:avLst/>
          </a:prstGeom>
        </p:spPr>
      </p:pic>
      <p:sp>
        <p:nvSpPr>
          <p:cNvPr id="84" name="Diamond 83"/>
          <p:cNvSpPr/>
          <p:nvPr/>
        </p:nvSpPr>
        <p:spPr bwMode="auto">
          <a:xfrm>
            <a:off x="7112401" y="4744993"/>
            <a:ext cx="119777" cy="96836"/>
          </a:xfrm>
          <a:prstGeom prst="diamond">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342900" indent="-342900">
              <a:lnSpc>
                <a:spcPct val="80000"/>
              </a:lnSpc>
              <a:spcBef>
                <a:spcPct val="20000"/>
              </a:spcBef>
              <a:buClr>
                <a:srgbClr val="FF0000"/>
              </a:buClr>
              <a:buFont typeface="Wingdings 2" pitchFamily="18" charset="2"/>
              <a:buChar char="è"/>
            </a:pPr>
            <a:endParaRPr lang="en-US" sz="1500" b="1">
              <a:cs typeface="Arial" charset="0"/>
            </a:endParaRPr>
          </a:p>
        </p:txBody>
      </p:sp>
      <p:sp>
        <p:nvSpPr>
          <p:cNvPr id="86" name="TextBox 85"/>
          <p:cNvSpPr txBox="1"/>
          <p:nvPr/>
        </p:nvSpPr>
        <p:spPr>
          <a:xfrm>
            <a:off x="7659273" y="4703576"/>
            <a:ext cx="782506" cy="207749"/>
          </a:xfrm>
          <a:prstGeom prst="rect">
            <a:avLst/>
          </a:prstGeom>
          <a:noFill/>
        </p:spPr>
        <p:txBody>
          <a:bodyPr wrap="square" rtlCol="0">
            <a:spAutoFit/>
          </a:bodyPr>
          <a:lstStyle/>
          <a:p>
            <a:r>
              <a:rPr lang="en-US" sz="750" b="1" dirty="0">
                <a:latin typeface="Arial" panose="020B0604020202020204" pitchFamily="34" charset="0"/>
                <a:cs typeface="Arial" panose="020B0604020202020204" pitchFamily="34" charset="0"/>
              </a:rPr>
              <a:t>=  MROC</a:t>
            </a:r>
          </a:p>
        </p:txBody>
      </p:sp>
      <p:grpSp>
        <p:nvGrpSpPr>
          <p:cNvPr id="87" name="Group 86"/>
          <p:cNvGrpSpPr/>
          <p:nvPr/>
        </p:nvGrpSpPr>
        <p:grpSpPr>
          <a:xfrm>
            <a:off x="6868506" y="4884738"/>
            <a:ext cx="1642468" cy="606076"/>
            <a:chOff x="5640023" y="6226436"/>
            <a:chExt cx="1383740" cy="840603"/>
          </a:xfrm>
        </p:grpSpPr>
        <p:sp>
          <p:nvSpPr>
            <p:cNvPr id="88" name="Rectangular Callout 87"/>
            <p:cNvSpPr/>
            <p:nvPr/>
          </p:nvSpPr>
          <p:spPr bwMode="auto">
            <a:xfrm>
              <a:off x="5732769" y="6507307"/>
              <a:ext cx="383089" cy="214539"/>
            </a:xfrm>
            <a:prstGeom prst="wedgeRectCallout">
              <a:avLst>
                <a:gd name="adj1" fmla="val 91063"/>
                <a:gd name="adj2" fmla="val 35840"/>
              </a:avLst>
            </a:prstGeom>
            <a:no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fontAlgn="base" hangingPunct="0">
                <a:lnSpc>
                  <a:spcPct val="80000"/>
                </a:lnSpc>
                <a:spcBef>
                  <a:spcPct val="20000"/>
                </a:spcBef>
                <a:spcAft>
                  <a:spcPct val="0"/>
                </a:spcAft>
                <a:buClr>
                  <a:srgbClr val="FF0000"/>
                </a:buClr>
              </a:pPr>
              <a:endParaRPr lang="en-US" sz="825" b="1" dirty="0">
                <a:cs typeface="Arial" charset="0"/>
              </a:endParaRPr>
            </a:p>
          </p:txBody>
        </p:sp>
        <p:grpSp>
          <p:nvGrpSpPr>
            <p:cNvPr id="90" name="Group 89"/>
            <p:cNvGrpSpPr/>
            <p:nvPr/>
          </p:nvGrpSpPr>
          <p:grpSpPr>
            <a:xfrm>
              <a:off x="5640023" y="6226436"/>
              <a:ext cx="1383740" cy="840603"/>
              <a:chOff x="5705402" y="6033718"/>
              <a:chExt cx="1383740" cy="840603"/>
            </a:xfrm>
          </p:grpSpPr>
          <p:sp>
            <p:nvSpPr>
              <p:cNvPr id="92" name="TextBox 91"/>
              <p:cNvSpPr txBox="1"/>
              <p:nvPr/>
            </p:nvSpPr>
            <p:spPr>
              <a:xfrm>
                <a:off x="6396470" y="6328433"/>
                <a:ext cx="654328" cy="279030"/>
              </a:xfrm>
              <a:prstGeom prst="rect">
                <a:avLst/>
              </a:prstGeom>
              <a:noFill/>
              <a:ln>
                <a:solidFill>
                  <a:schemeClr val="tx1"/>
                </a:solidFill>
              </a:ln>
            </p:spPr>
            <p:txBody>
              <a:bodyPr wrap="square" rtlCol="0">
                <a:spAutoFit/>
              </a:bodyPr>
              <a:lstStyle/>
              <a:p>
                <a:r>
                  <a:rPr lang="en-US" sz="750" b="1" dirty="0">
                    <a:latin typeface="Arial" panose="020B0604020202020204" pitchFamily="34" charset="0"/>
                    <a:cs typeface="Arial" panose="020B0604020202020204" pitchFamily="34" charset="0"/>
                  </a:rPr>
                  <a:t>=  Transition </a:t>
                </a:r>
              </a:p>
            </p:txBody>
          </p:sp>
          <p:sp>
            <p:nvSpPr>
              <p:cNvPr id="93" name="TextBox 92"/>
              <p:cNvSpPr txBox="1"/>
              <p:nvPr/>
            </p:nvSpPr>
            <p:spPr>
              <a:xfrm>
                <a:off x="6396799" y="6033718"/>
                <a:ext cx="692343" cy="279030"/>
              </a:xfrm>
              <a:prstGeom prst="rect">
                <a:avLst/>
              </a:prstGeom>
              <a:noFill/>
              <a:ln>
                <a:solidFill>
                  <a:schemeClr val="tx1"/>
                </a:solidFill>
              </a:ln>
            </p:spPr>
            <p:txBody>
              <a:bodyPr wrap="square" rtlCol="0">
                <a:spAutoFit/>
              </a:bodyPr>
              <a:lstStyle/>
              <a:p>
                <a:r>
                  <a:rPr lang="en-US" sz="750" b="1" dirty="0">
                    <a:latin typeface="Arial" panose="020B0604020202020204" pitchFamily="34" charset="0"/>
                    <a:cs typeface="Arial" panose="020B0604020202020204" pitchFamily="34" charset="0"/>
                  </a:rPr>
                  <a:t>=  Document</a:t>
                </a:r>
              </a:p>
            </p:txBody>
          </p:sp>
          <p:sp>
            <p:nvSpPr>
              <p:cNvPr id="94" name="TextBox 93"/>
              <p:cNvSpPr txBox="1"/>
              <p:nvPr/>
            </p:nvSpPr>
            <p:spPr>
              <a:xfrm>
                <a:off x="5705402" y="6595292"/>
                <a:ext cx="1377433" cy="279029"/>
              </a:xfrm>
              <a:prstGeom prst="rect">
                <a:avLst/>
              </a:prstGeom>
              <a:noFill/>
              <a:ln>
                <a:noFill/>
              </a:ln>
            </p:spPr>
            <p:txBody>
              <a:bodyPr wrap="square" rtlCol="0">
                <a:spAutoFit/>
              </a:bodyPr>
              <a:lstStyle/>
              <a:p>
                <a:r>
                  <a:rPr lang="en-US" sz="750" b="1" dirty="0">
                    <a:latin typeface="Arial" panose="020B0604020202020204" pitchFamily="34" charset="0"/>
                    <a:cs typeface="Arial" panose="020B0604020202020204" pitchFamily="34" charset="0"/>
                  </a:rPr>
                  <a:t>Inside=</a:t>
                </a:r>
                <a:r>
                  <a:rPr lang="en-US" sz="750" b="1" dirty="0" err="1">
                    <a:latin typeface="Arial" panose="020B0604020202020204" pitchFamily="34" charset="0"/>
                    <a:cs typeface="Arial" panose="020B0604020202020204" pitchFamily="34" charset="0"/>
                  </a:rPr>
                  <a:t>Output;Outside</a:t>
                </a:r>
                <a:r>
                  <a:rPr lang="en-US" sz="750" b="1" dirty="0">
                    <a:latin typeface="Arial" panose="020B0604020202020204" pitchFamily="34" charset="0"/>
                    <a:cs typeface="Arial" panose="020B0604020202020204" pitchFamily="34" charset="0"/>
                  </a:rPr>
                  <a:t>=Input</a:t>
                </a:r>
              </a:p>
            </p:txBody>
          </p:sp>
          <p:sp>
            <p:nvSpPr>
              <p:cNvPr id="96" name="Flowchart: Document 95"/>
              <p:cNvSpPr>
                <a:spLocks noChangeAspect="1"/>
              </p:cNvSpPr>
              <p:nvPr/>
            </p:nvSpPr>
            <p:spPr>
              <a:xfrm>
                <a:off x="5788561" y="6052701"/>
                <a:ext cx="393153" cy="223984"/>
              </a:xfrm>
              <a:prstGeom prst="flowChartDocument">
                <a:avLst/>
              </a:prstGeom>
              <a:solidFill>
                <a:schemeClr val="bg1"/>
              </a:solidFill>
              <a:ln w="3175" cap="flat" cmpd="sng" algn="ctr">
                <a:solidFill>
                  <a:schemeClr val="tx1"/>
                </a:solidFill>
                <a:prstDash val="solid"/>
              </a:ln>
              <a:effectLst/>
            </p:spPr>
            <p:txBody>
              <a:bodyPr rtlCol="0" anchor="ctr"/>
              <a:lstStyle/>
              <a:p>
                <a:pPr algn="ctr">
                  <a:defRPr/>
                </a:pPr>
                <a:endParaRPr lang="en-US" sz="825" b="1" kern="0" dirty="0">
                  <a:solidFill>
                    <a:sysClr val="windowText" lastClr="000000"/>
                  </a:solidFill>
                  <a:latin typeface="Arial Narrow" panose="020B0606020202030204" pitchFamily="34" charset="0"/>
                  <a:cs typeface="Arial" panose="020B0604020202020204" pitchFamily="34" charset="0"/>
                </a:endParaRPr>
              </a:p>
            </p:txBody>
          </p:sp>
        </p:grpSp>
      </p:grpSp>
      <p:sp>
        <p:nvSpPr>
          <p:cNvPr id="3" name="Curved Down Arrow 2"/>
          <p:cNvSpPr/>
          <p:nvPr/>
        </p:nvSpPr>
        <p:spPr>
          <a:xfrm rot="20460000">
            <a:off x="3860470" y="2482451"/>
            <a:ext cx="1697810" cy="355590"/>
          </a:xfrm>
          <a:prstGeom prst="curved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solidFill>
                <a:schemeClr val="tx1"/>
              </a:solidFill>
            </a:endParaRPr>
          </a:p>
        </p:txBody>
      </p:sp>
      <p:sp>
        <p:nvSpPr>
          <p:cNvPr id="98" name="Oval 97"/>
          <p:cNvSpPr/>
          <p:nvPr/>
        </p:nvSpPr>
        <p:spPr>
          <a:xfrm rot="16200000">
            <a:off x="4292692" y="3571675"/>
            <a:ext cx="722168" cy="2231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dirty="0">
              <a:solidFill>
                <a:srgbClr val="FFFFFF"/>
              </a:solidFill>
            </a:endParaRPr>
          </a:p>
        </p:txBody>
      </p:sp>
      <p:sp>
        <p:nvSpPr>
          <p:cNvPr id="99" name="Rectangular Callout 98"/>
          <p:cNvSpPr/>
          <p:nvPr/>
        </p:nvSpPr>
        <p:spPr bwMode="auto">
          <a:xfrm rot="10800000" flipV="1">
            <a:off x="7646110" y="1330254"/>
            <a:ext cx="1083969" cy="481853"/>
          </a:xfrm>
          <a:prstGeom prst="wedgeRectCallout">
            <a:avLst>
              <a:gd name="adj1" fmla="val 59184"/>
              <a:gd name="adj2" fmla="val 300005"/>
            </a:avLst>
          </a:prstGeom>
          <a:solidFill>
            <a:srgbClr val="FFFF00"/>
          </a:solidFill>
          <a:ln w="25400" cap="flat" cmpd="sng" algn="ctr">
            <a:solidFill>
              <a:srgbClr val="FF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fontAlgn="base" hangingPunct="0">
              <a:lnSpc>
                <a:spcPct val="80000"/>
              </a:lnSpc>
              <a:spcBef>
                <a:spcPct val="20000"/>
              </a:spcBef>
              <a:spcAft>
                <a:spcPct val="0"/>
              </a:spcAft>
              <a:buClr>
                <a:srgbClr val="FF0000"/>
              </a:buClr>
              <a:defRPr/>
            </a:pPr>
            <a:r>
              <a:rPr lang="en-US" sz="1100" b="1" kern="0" dirty="0">
                <a:solidFill>
                  <a:prstClr val="black"/>
                </a:solidFill>
                <a:latin typeface="Arial" panose="020B0604020202020204" pitchFamily="34" charset="0"/>
                <a:cs typeface="Arial" panose="020B0604020202020204" pitchFamily="34" charset="0"/>
              </a:rPr>
              <a:t>FUTURE METs/METLs</a:t>
            </a:r>
          </a:p>
        </p:txBody>
      </p:sp>
      <p:sp>
        <p:nvSpPr>
          <p:cNvPr id="102" name="Oval Callout 101"/>
          <p:cNvSpPr/>
          <p:nvPr/>
        </p:nvSpPr>
        <p:spPr>
          <a:xfrm flipH="1">
            <a:off x="4286008" y="4226643"/>
            <a:ext cx="1438706" cy="597053"/>
          </a:xfrm>
          <a:prstGeom prst="wedgeEllipseCallout">
            <a:avLst>
              <a:gd name="adj1" fmla="val 63937"/>
              <a:gd name="adj2" fmla="val -36729"/>
            </a:avLst>
          </a:prstGeom>
          <a:solidFill>
            <a:srgbClr val="FFFF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kern="0" dirty="0">
                <a:solidFill>
                  <a:sysClr val="windowText" lastClr="000000"/>
                </a:solidFill>
                <a:latin typeface="Arial" panose="020B0604020202020204" pitchFamily="34" charset="0"/>
                <a:cs typeface="Arial" panose="020B0604020202020204" pitchFamily="34" charset="0"/>
              </a:rPr>
              <a:t>CD&amp;I / CDD (MCID MCTL &amp; TFS)</a:t>
            </a:r>
          </a:p>
        </p:txBody>
      </p:sp>
      <p:sp>
        <p:nvSpPr>
          <p:cNvPr id="2" name="Rectangle 1"/>
          <p:cNvSpPr/>
          <p:nvPr/>
        </p:nvSpPr>
        <p:spPr>
          <a:xfrm>
            <a:off x="6794498" y="4691410"/>
            <a:ext cx="2044702" cy="8350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103" name="Diamond 102"/>
          <p:cNvSpPr/>
          <p:nvPr/>
        </p:nvSpPr>
        <p:spPr bwMode="auto">
          <a:xfrm>
            <a:off x="4093419" y="4742512"/>
            <a:ext cx="119777" cy="96836"/>
          </a:xfrm>
          <a:prstGeom prst="diamond">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342900" indent="-342900">
              <a:lnSpc>
                <a:spcPct val="80000"/>
              </a:lnSpc>
              <a:spcBef>
                <a:spcPct val="20000"/>
              </a:spcBef>
              <a:buClr>
                <a:srgbClr val="FF0000"/>
              </a:buClr>
              <a:buFont typeface="Wingdings 2" pitchFamily="18" charset="2"/>
              <a:buChar char="è"/>
            </a:pPr>
            <a:endParaRPr lang="en-US" sz="1500" b="1">
              <a:cs typeface="Arial" charset="0"/>
            </a:endParaRPr>
          </a:p>
        </p:txBody>
      </p:sp>
      <p:sp>
        <p:nvSpPr>
          <p:cNvPr id="104" name="Diamond 103"/>
          <p:cNvSpPr/>
          <p:nvPr/>
        </p:nvSpPr>
        <p:spPr bwMode="auto">
          <a:xfrm>
            <a:off x="5344852" y="5054638"/>
            <a:ext cx="119777" cy="96836"/>
          </a:xfrm>
          <a:prstGeom prst="diamond">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342900" indent="-342900">
              <a:lnSpc>
                <a:spcPct val="80000"/>
              </a:lnSpc>
              <a:spcBef>
                <a:spcPct val="20000"/>
              </a:spcBef>
              <a:buClr>
                <a:srgbClr val="FF0000"/>
              </a:buClr>
              <a:buFont typeface="Wingdings 2" pitchFamily="18" charset="2"/>
              <a:buChar char="è"/>
            </a:pPr>
            <a:endParaRPr lang="en-US" sz="1500" b="1">
              <a:cs typeface="Arial" charset="0"/>
            </a:endParaRPr>
          </a:p>
        </p:txBody>
      </p:sp>
      <p:sp>
        <p:nvSpPr>
          <p:cNvPr id="106" name="Diamond 105"/>
          <p:cNvSpPr/>
          <p:nvPr/>
        </p:nvSpPr>
        <p:spPr bwMode="auto">
          <a:xfrm>
            <a:off x="4663544" y="2261553"/>
            <a:ext cx="119777" cy="96836"/>
          </a:xfrm>
          <a:prstGeom prst="diamond">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342900" indent="-342900">
              <a:lnSpc>
                <a:spcPct val="80000"/>
              </a:lnSpc>
              <a:spcBef>
                <a:spcPct val="20000"/>
              </a:spcBef>
              <a:buClr>
                <a:srgbClr val="FF0000"/>
              </a:buClr>
              <a:buFont typeface="Wingdings 2" pitchFamily="18" charset="2"/>
              <a:buChar char="è"/>
            </a:pPr>
            <a:endParaRPr lang="en-US" sz="1500" b="1">
              <a:cs typeface="Arial" charset="0"/>
            </a:endParaRPr>
          </a:p>
        </p:txBody>
      </p:sp>
      <p:sp>
        <p:nvSpPr>
          <p:cNvPr id="108" name="Flowchart: Document 107"/>
          <p:cNvSpPr>
            <a:spLocks noChangeAspect="1"/>
          </p:cNvSpPr>
          <p:nvPr/>
        </p:nvSpPr>
        <p:spPr>
          <a:xfrm>
            <a:off x="5569550" y="1124705"/>
            <a:ext cx="1751869" cy="395353"/>
          </a:xfrm>
          <a:prstGeom prst="flowChartDocument">
            <a:avLst/>
          </a:prstGeom>
          <a:solidFill>
            <a:srgbClr val="99CC00">
              <a:alpha val="84706"/>
            </a:srgbClr>
          </a:solidFill>
          <a:ln w="3175" cap="flat" cmpd="sng" algn="ctr">
            <a:solidFill>
              <a:sysClr val="windowText" lastClr="000000"/>
            </a:solidFill>
            <a:prstDash val="solid"/>
          </a:ln>
          <a:effectLst/>
        </p:spPr>
        <p:txBody>
          <a:bodyPr rtlCol="0" anchor="ctr"/>
          <a:lstStyle/>
          <a:p>
            <a:pPr algn="ctr">
              <a:defRPr/>
            </a:pPr>
            <a:r>
              <a:rPr lang="en-US" sz="900" b="1" kern="0" dirty="0">
                <a:solidFill>
                  <a:sysClr val="windowText" lastClr="000000"/>
                </a:solidFill>
                <a:latin typeface="Arial Narrow" panose="020B0606020202030204" pitchFamily="34" charset="0"/>
              </a:rPr>
              <a:t>Operating &amp; Functional Concepts</a:t>
            </a:r>
          </a:p>
        </p:txBody>
      </p:sp>
      <p:sp>
        <p:nvSpPr>
          <p:cNvPr id="109" name="Flowchart: Document 108"/>
          <p:cNvSpPr>
            <a:spLocks noChangeAspect="1"/>
          </p:cNvSpPr>
          <p:nvPr/>
        </p:nvSpPr>
        <p:spPr>
          <a:xfrm>
            <a:off x="5583931" y="1571181"/>
            <a:ext cx="1737488" cy="357877"/>
          </a:xfrm>
          <a:prstGeom prst="flowChartDocument">
            <a:avLst/>
          </a:prstGeom>
          <a:solidFill>
            <a:srgbClr val="92D050"/>
          </a:solidFill>
          <a:ln w="3175" cap="flat" cmpd="sng" algn="ctr">
            <a:solidFill>
              <a:sysClr val="windowText" lastClr="000000"/>
            </a:solidFill>
            <a:prstDash val="solid"/>
          </a:ln>
          <a:effectLst/>
        </p:spPr>
        <p:txBody>
          <a:bodyPr anchor="ctr"/>
          <a:lstStyle/>
          <a:p>
            <a:pPr algn="ctr">
              <a:defRPr/>
            </a:pPr>
            <a:r>
              <a:rPr lang="en-US" sz="900" b="1" kern="0" dirty="0">
                <a:solidFill>
                  <a:sysClr val="windowText" lastClr="000000"/>
                </a:solidFill>
                <a:latin typeface="Arial Narrow" panose="020B0606020202030204" pitchFamily="34" charset="0"/>
              </a:rPr>
              <a:t>Force Development &amp; Integration Strategic Plan</a:t>
            </a:r>
          </a:p>
        </p:txBody>
      </p:sp>
      <p:sp>
        <p:nvSpPr>
          <p:cNvPr id="97" name="Rectangle 96"/>
          <p:cNvSpPr/>
          <p:nvPr/>
        </p:nvSpPr>
        <p:spPr>
          <a:xfrm>
            <a:off x="189256" y="5587904"/>
            <a:ext cx="8818946" cy="907941"/>
          </a:xfrm>
          <a:prstGeom prst="rect">
            <a:avLst/>
          </a:prstGeom>
          <a:solidFill>
            <a:srgbClr val="CC99FF"/>
          </a:solidFill>
          <a:ln>
            <a:solidFill>
              <a:schemeClr val="tx1"/>
            </a:solidFill>
          </a:ln>
        </p:spPr>
        <p:txBody>
          <a:bodyPr wrap="square">
            <a:spAutoFit/>
          </a:bodyPr>
          <a:lstStyle/>
          <a:p>
            <a:pPr algn="ctr"/>
            <a:endParaRPr lang="en-US" sz="11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**“We cannot let our focus on near-term availability consume the resources necessary to generate truly relevant Future Force readiness through adaptive modernization.” </a:t>
            </a:r>
          </a:p>
          <a:p>
            <a:pPr algn="ct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Gen.David</a:t>
            </a:r>
            <a:r>
              <a:rPr lang="en-US" sz="1400" b="1" dirty="0">
                <a:latin typeface="Arial" panose="020B0604020202020204" pitchFamily="34" charset="0"/>
                <a:cs typeface="Arial" panose="020B0604020202020204" pitchFamily="34" charset="0"/>
              </a:rPr>
              <a:t> Berger, 38</a:t>
            </a:r>
            <a:r>
              <a:rPr lang="en-US" sz="1400" b="1" baseline="30000" dirty="0">
                <a:latin typeface="Arial" panose="020B0604020202020204" pitchFamily="34" charset="0"/>
                <a:cs typeface="Arial" panose="020B0604020202020204" pitchFamily="34" charset="0"/>
              </a:rPr>
              <a:t>th</a:t>
            </a:r>
            <a:r>
              <a:rPr lang="en-US" sz="1400" b="1" dirty="0">
                <a:latin typeface="Arial" panose="020B0604020202020204" pitchFamily="34" charset="0"/>
                <a:cs typeface="Arial" panose="020B0604020202020204" pitchFamily="34" charset="0"/>
              </a:rPr>
              <a:t> CMC (2021)</a:t>
            </a:r>
          </a:p>
        </p:txBody>
      </p:sp>
      <p:sp>
        <p:nvSpPr>
          <p:cNvPr id="4" name="Right Brace 3"/>
          <p:cNvSpPr/>
          <p:nvPr/>
        </p:nvSpPr>
        <p:spPr>
          <a:xfrm>
            <a:off x="7873408" y="2629714"/>
            <a:ext cx="235967" cy="19428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p:cNvSpPr/>
          <p:nvPr/>
        </p:nvSpPr>
        <p:spPr>
          <a:xfrm>
            <a:off x="3168054" y="3180972"/>
            <a:ext cx="182513" cy="837861"/>
          </a:xfrm>
          <a:prstGeom prst="leftBrace">
            <a:avLst>
              <a:gd name="adj1" fmla="val 8333"/>
              <a:gd name="adj2" fmla="val 50549"/>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Connector 29"/>
          <p:cNvCxnSpPr/>
          <p:nvPr/>
        </p:nvCxnSpPr>
        <p:spPr>
          <a:xfrm>
            <a:off x="4185477" y="4911325"/>
            <a:ext cx="25512" cy="406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20" idx="2"/>
            <a:endCxn id="35" idx="3"/>
          </p:cNvCxnSpPr>
          <p:nvPr/>
        </p:nvCxnSpPr>
        <p:spPr>
          <a:xfrm flipH="1">
            <a:off x="4542185" y="5139898"/>
            <a:ext cx="819461" cy="2608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482279" y="5139091"/>
            <a:ext cx="493355" cy="112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716925" y="2503384"/>
            <a:ext cx="185117" cy="55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tangular Callout 112"/>
          <p:cNvSpPr/>
          <p:nvPr/>
        </p:nvSpPr>
        <p:spPr bwMode="auto">
          <a:xfrm rot="10800000" flipV="1">
            <a:off x="242811" y="1948769"/>
            <a:ext cx="1926112" cy="3639135"/>
          </a:xfrm>
          <a:prstGeom prst="wedgeRectCallout">
            <a:avLst>
              <a:gd name="adj1" fmla="val -145762"/>
              <a:gd name="adj2" fmla="val 10711"/>
            </a:avLst>
          </a:prstGeom>
          <a:solidFill>
            <a:srgbClr val="FFFF00"/>
          </a:solidFill>
          <a:ln w="254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71450" indent="-171450">
              <a:lnSpc>
                <a:spcPct val="80000"/>
              </a:lnSpc>
              <a:spcBef>
                <a:spcPct val="20000"/>
              </a:spcBef>
              <a:buClr>
                <a:srgbClr val="FF0000"/>
              </a:buClr>
              <a:buFont typeface="Wingdings" panose="05000000000000000000" pitchFamily="2" charset="2"/>
              <a:buChar char="§"/>
              <a:defRPr/>
            </a:pPr>
            <a:endParaRPr lang="en-US" sz="1200" b="1" kern="0" dirty="0">
              <a:latin typeface="Arial" panose="020B0604020202020204" pitchFamily="34" charset="0"/>
              <a:cs typeface="Arial" panose="020B0604020202020204" pitchFamily="34" charset="0"/>
            </a:endParaRPr>
          </a:p>
          <a:p>
            <a:pPr marL="171450" indent="-171450">
              <a:lnSpc>
                <a:spcPct val="80000"/>
              </a:lnSpc>
              <a:spcBef>
                <a:spcPct val="20000"/>
              </a:spcBef>
              <a:buClr>
                <a:srgbClr val="FF0000"/>
              </a:buClr>
              <a:buFont typeface="Wingdings" panose="05000000000000000000" pitchFamily="2" charset="2"/>
              <a:buChar char="§"/>
              <a:defRPr/>
            </a:pPr>
            <a:endParaRPr lang="en-US" sz="1200" b="1" kern="0" dirty="0">
              <a:latin typeface="Arial" panose="020B0604020202020204" pitchFamily="34" charset="0"/>
              <a:cs typeface="Arial" panose="020B0604020202020204" pitchFamily="34" charset="0"/>
            </a:endParaRPr>
          </a:p>
          <a:p>
            <a:pPr>
              <a:spcBef>
                <a:spcPts val="0"/>
              </a:spcBef>
              <a:buClr>
                <a:srgbClr val="FF0000"/>
              </a:buClr>
              <a:defRPr/>
            </a:pPr>
            <a:r>
              <a:rPr lang="en-US" sz="1100" b="1" kern="0" dirty="0">
                <a:latin typeface="Arial" panose="020B0604020202020204" pitchFamily="34" charset="0"/>
                <a:cs typeface="Arial" panose="020B0604020202020204" pitchFamily="34" charset="0"/>
              </a:rPr>
              <a:t>MCID GOALS:</a:t>
            </a:r>
          </a:p>
          <a:p>
            <a:pPr>
              <a:spcBef>
                <a:spcPts val="0"/>
              </a:spcBef>
              <a:buClr>
                <a:srgbClr val="FF0000"/>
              </a:buClr>
              <a:defRPr/>
            </a:pPr>
            <a:r>
              <a:rPr lang="en-US" sz="1100" b="1" kern="0" dirty="0">
                <a:latin typeface="Arial" panose="020B0604020202020204" pitchFamily="34" charset="0"/>
                <a:cs typeface="Arial" panose="020B0604020202020204" pitchFamily="34" charset="0"/>
              </a:rPr>
              <a:t>--Ensure “CURRENT” capabilities (“METS”), supports “FUTURE” capabilities planning and requirements development cycle IOT build / resource adequate man/train/equip requirements.</a:t>
            </a:r>
          </a:p>
          <a:p>
            <a:pPr>
              <a:lnSpc>
                <a:spcPct val="80000"/>
              </a:lnSpc>
              <a:spcBef>
                <a:spcPct val="20000"/>
              </a:spcBef>
              <a:buClr>
                <a:srgbClr val="FF0000"/>
              </a:buClr>
              <a:defRPr/>
            </a:pPr>
            <a:endParaRPr lang="en-US" sz="1100" b="1" kern="0" dirty="0">
              <a:latin typeface="Arial" panose="020B0604020202020204" pitchFamily="34" charset="0"/>
              <a:cs typeface="Arial" panose="020B0604020202020204" pitchFamily="34" charset="0"/>
            </a:endParaRPr>
          </a:p>
          <a:p>
            <a:pPr>
              <a:spcBef>
                <a:spcPts val="0"/>
              </a:spcBef>
              <a:buClr>
                <a:srgbClr val="FF0000"/>
              </a:buClr>
              <a:defRPr/>
            </a:pPr>
            <a:r>
              <a:rPr lang="en-US" sz="1100" b="1" kern="0" dirty="0">
                <a:latin typeface="Arial" panose="020B0604020202020204" pitchFamily="34" charset="0"/>
                <a:cs typeface="Arial" panose="020B0604020202020204" pitchFamily="34" charset="0"/>
              </a:rPr>
              <a:t>--Identify capability deltas, gaps and solutions via deliberate Future Force capability and </a:t>
            </a:r>
            <a:r>
              <a:rPr lang="en-US" sz="1100" b="1" kern="0" dirty="0" err="1">
                <a:latin typeface="Arial" panose="020B0604020202020204" pitchFamily="34" charset="0"/>
                <a:cs typeface="Arial" panose="020B0604020202020204" pitchFamily="34" charset="0"/>
              </a:rPr>
              <a:t>wargaming</a:t>
            </a:r>
            <a:r>
              <a:rPr lang="en-US" sz="1100" b="1" kern="0" dirty="0">
                <a:latin typeface="Arial" panose="020B0604020202020204" pitchFamily="34" charset="0"/>
                <a:cs typeface="Arial" panose="020B0604020202020204" pitchFamily="34" charset="0"/>
              </a:rPr>
              <a:t> processes to improve METs/standards, or, aid in developing “Future” MCTs/METs utilized by the Future Force.</a:t>
            </a:r>
          </a:p>
          <a:p>
            <a:pPr marL="171450" indent="-171450">
              <a:lnSpc>
                <a:spcPct val="80000"/>
              </a:lnSpc>
              <a:spcBef>
                <a:spcPct val="20000"/>
              </a:spcBef>
              <a:buClr>
                <a:srgbClr val="FF0000"/>
              </a:buClr>
              <a:buFont typeface="Wingdings" panose="05000000000000000000" pitchFamily="2" charset="2"/>
              <a:buChar char="§"/>
              <a:defRPr/>
            </a:pPr>
            <a:endParaRPr lang="en-US" sz="1200" b="1" dirty="0">
              <a:solidFill>
                <a:srgbClr val="FF0000"/>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a:xfrm>
            <a:off x="-6050" y="6459086"/>
            <a:ext cx="2895600" cy="365125"/>
          </a:xfrm>
        </p:spPr>
        <p:txBody>
          <a:bodyPr/>
          <a:lstStyle/>
          <a:p>
            <a:r>
              <a:rPr lang="en-US">
                <a:solidFill>
                  <a:schemeClr val="tx1"/>
                </a:solidFill>
              </a:rPr>
              <a:t>MAR 2023-CUI</a:t>
            </a:r>
            <a:endParaRPr lang="en-US" dirty="0">
              <a:solidFill>
                <a:schemeClr val="tx1"/>
              </a:solidFill>
            </a:endParaRPr>
          </a:p>
        </p:txBody>
      </p:sp>
      <p:sp>
        <p:nvSpPr>
          <p:cNvPr id="25" name="Slide Number Placeholder 24"/>
          <p:cNvSpPr>
            <a:spLocks noGrp="1"/>
          </p:cNvSpPr>
          <p:nvPr>
            <p:ph type="sldNum" sz="quarter" idx="12"/>
          </p:nvPr>
        </p:nvSpPr>
        <p:spPr>
          <a:xfrm>
            <a:off x="6730431" y="6476892"/>
            <a:ext cx="2133600" cy="365125"/>
          </a:xfrm>
        </p:spPr>
        <p:txBody>
          <a:bodyPr/>
          <a:lstStyle/>
          <a:p>
            <a:fld id="{8E4EDD86-0069-4FE8-945C-33E393EACC8C}" type="slidenum">
              <a:rPr lang="en-US" smtClean="0">
                <a:solidFill>
                  <a:schemeClr val="tx1"/>
                </a:solidFill>
              </a:rPr>
              <a:pPr/>
              <a:t>32</a:t>
            </a:fld>
            <a:endParaRPr lang="en-US" dirty="0">
              <a:solidFill>
                <a:schemeClr val="tx1"/>
              </a:solidFill>
            </a:endParaRPr>
          </a:p>
        </p:txBody>
      </p:sp>
      <p:sp>
        <p:nvSpPr>
          <p:cNvPr id="91" name="Flowchart: Document 90"/>
          <p:cNvSpPr>
            <a:spLocks noChangeAspect="1"/>
          </p:cNvSpPr>
          <p:nvPr/>
        </p:nvSpPr>
        <p:spPr>
          <a:xfrm>
            <a:off x="6248904" y="1953531"/>
            <a:ext cx="1151793" cy="357877"/>
          </a:xfrm>
          <a:prstGeom prst="flowChartDocument">
            <a:avLst/>
          </a:prstGeom>
          <a:solidFill>
            <a:srgbClr val="92D050"/>
          </a:solidFill>
          <a:ln w="3175" cap="flat" cmpd="sng" algn="ctr">
            <a:solidFill>
              <a:sysClr val="windowText" lastClr="000000"/>
            </a:solidFill>
            <a:prstDash val="solid"/>
          </a:ln>
          <a:effectLst/>
        </p:spPr>
        <p:txBody>
          <a:bodyPr anchor="ctr"/>
          <a:lstStyle/>
          <a:p>
            <a:pPr algn="ctr">
              <a:defRPr/>
            </a:pPr>
            <a:r>
              <a:rPr lang="en-US" sz="900" b="1" kern="0" dirty="0">
                <a:solidFill>
                  <a:sysClr val="windowText" lastClr="000000"/>
                </a:solidFill>
                <a:latin typeface="Arial Narrow" panose="020B0606020202030204" pitchFamily="34" charset="0"/>
              </a:rPr>
              <a:t>Force Design Annual Report (FDAP)</a:t>
            </a:r>
          </a:p>
        </p:txBody>
      </p:sp>
      <p:sp>
        <p:nvSpPr>
          <p:cNvPr id="95" name="Rectangular Callout 94"/>
          <p:cNvSpPr/>
          <p:nvPr/>
        </p:nvSpPr>
        <p:spPr bwMode="auto">
          <a:xfrm rot="10800000" flipV="1">
            <a:off x="1268559" y="1322381"/>
            <a:ext cx="1083969" cy="481853"/>
          </a:xfrm>
          <a:prstGeom prst="wedgeRectCallout">
            <a:avLst>
              <a:gd name="adj1" fmla="val -197981"/>
              <a:gd name="adj2" fmla="val 323956"/>
            </a:avLst>
          </a:prstGeom>
          <a:solidFill>
            <a:srgbClr val="FFFF00"/>
          </a:solidFill>
          <a:ln w="25400" cap="flat" cmpd="sng" algn="ctr">
            <a:solidFill>
              <a:srgbClr val="FF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fontAlgn="base" hangingPunct="0">
              <a:lnSpc>
                <a:spcPct val="80000"/>
              </a:lnSpc>
              <a:spcBef>
                <a:spcPct val="20000"/>
              </a:spcBef>
              <a:spcAft>
                <a:spcPct val="0"/>
              </a:spcAft>
              <a:buClr>
                <a:srgbClr val="FF0000"/>
              </a:buClr>
              <a:defRPr/>
            </a:pPr>
            <a:r>
              <a:rPr lang="en-US" sz="1100" b="1" kern="0" dirty="0">
                <a:solidFill>
                  <a:prstClr val="black"/>
                </a:solidFill>
                <a:latin typeface="Arial" panose="020B0604020202020204" pitchFamily="34" charset="0"/>
                <a:cs typeface="Arial" panose="020B0604020202020204" pitchFamily="34" charset="0"/>
              </a:rPr>
              <a:t>CURRENT METs/METLs</a:t>
            </a:r>
          </a:p>
        </p:txBody>
      </p:sp>
    </p:spTree>
    <p:extLst>
      <p:ext uri="{BB962C8B-B14F-4D97-AF65-F5344CB8AC3E}">
        <p14:creationId xmlns:p14="http://schemas.microsoft.com/office/powerpoint/2010/main" val="449713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6738938" y="6379411"/>
            <a:ext cx="2133600" cy="365125"/>
          </a:xfrm>
        </p:spPr>
        <p:txBody>
          <a:bodyPr/>
          <a:lstStyle/>
          <a:p>
            <a:fld id="{D821C0C7-DD27-445B-8227-7273BCF4921D}" type="slidenum">
              <a:rPr lang="en-US">
                <a:solidFill>
                  <a:prstClr val="black"/>
                </a:solidFill>
              </a:rPr>
              <a:pPr/>
              <a:t>33</a:t>
            </a:fld>
            <a:endParaRPr lang="en-US" dirty="0">
              <a:solidFill>
                <a:prstClr val="black"/>
              </a:solidFill>
            </a:endParaRPr>
          </a:p>
        </p:txBody>
      </p:sp>
      <p:sp>
        <p:nvSpPr>
          <p:cNvPr id="11" name="Text Box 2"/>
          <p:cNvSpPr txBox="1">
            <a:spLocks noChangeArrowheads="1"/>
          </p:cNvSpPr>
          <p:nvPr/>
        </p:nvSpPr>
        <p:spPr bwMode="auto">
          <a:xfrm>
            <a:off x="342900" y="190501"/>
            <a:ext cx="8529638" cy="1215717"/>
          </a:xfrm>
          <a:prstGeom prst="rect">
            <a:avLst/>
          </a:prstGeom>
          <a:noFill/>
          <a:ln w="9525">
            <a:noFill/>
            <a:miter lim="800000"/>
            <a:headEnd/>
            <a:tailEnd/>
          </a:ln>
          <a:effectLst/>
        </p:spPr>
        <p:txBody>
          <a:bodyPr wrap="square">
            <a:spAutoFit/>
          </a:bodyPr>
          <a:lstStyle/>
          <a:p>
            <a:pPr algn="ctr" eaLnBrk="0" hangingPunct="0">
              <a:spcBef>
                <a:spcPct val="50000"/>
              </a:spcBef>
            </a:pPr>
            <a:r>
              <a:rPr lang="en-US" sz="2800" b="1" dirty="0">
                <a:solidFill>
                  <a:prstClr val="black"/>
                </a:solidFill>
                <a:latin typeface="Arial" charset="0"/>
                <a:cs typeface="+mn-cs"/>
              </a:rPr>
              <a:t>Support </a:t>
            </a:r>
          </a:p>
          <a:p>
            <a:pPr eaLnBrk="0" hangingPunct="0">
              <a:spcBef>
                <a:spcPct val="50000"/>
              </a:spcBef>
              <a:buFontTx/>
              <a:buChar char="•"/>
            </a:pPr>
            <a:endParaRPr lang="en-US" b="1" dirty="0">
              <a:solidFill>
                <a:srgbClr val="FF0000"/>
              </a:solidFill>
              <a:latin typeface="Arial" charset="0"/>
              <a:cs typeface="+mn-cs"/>
            </a:endParaRPr>
          </a:p>
          <a:p>
            <a:pPr algn="ctr" eaLnBrk="0" hangingPunct="0">
              <a:spcBef>
                <a:spcPct val="50000"/>
              </a:spcBef>
            </a:pPr>
            <a:endParaRPr lang="en-US" b="1" dirty="0">
              <a:solidFill>
                <a:prstClr val="black"/>
              </a:solidFill>
              <a:latin typeface="Arial" charset="0"/>
              <a:cs typeface="+mn-cs"/>
            </a:endParaRPr>
          </a:p>
          <a:p>
            <a:pPr eaLnBrk="0" hangingPunct="0">
              <a:spcBef>
                <a:spcPct val="50000"/>
              </a:spcBef>
            </a:pPr>
            <a:r>
              <a:rPr lang="en-US" b="1" dirty="0">
                <a:solidFill>
                  <a:prstClr val="black"/>
                </a:solidFill>
                <a:latin typeface="Arial" charset="0"/>
                <a:cs typeface="+mn-cs"/>
              </a:rPr>
              <a:t>  </a:t>
            </a:r>
          </a:p>
        </p:txBody>
      </p:sp>
      <p:sp>
        <p:nvSpPr>
          <p:cNvPr id="12" name="Text Box 4"/>
          <p:cNvSpPr txBox="1">
            <a:spLocks noChangeArrowheads="1"/>
          </p:cNvSpPr>
          <p:nvPr/>
        </p:nvSpPr>
        <p:spPr bwMode="auto">
          <a:xfrm>
            <a:off x="1176526" y="3717968"/>
            <a:ext cx="3259448" cy="1892826"/>
          </a:xfrm>
          <a:prstGeom prst="rect">
            <a:avLst/>
          </a:prstGeom>
          <a:noFill/>
          <a:ln w="9525">
            <a:noFill/>
            <a:miter lim="800000"/>
            <a:headEnd/>
            <a:tailEnd/>
          </a:ln>
          <a:effectLst/>
        </p:spPr>
        <p:txBody>
          <a:bodyPr wrap="square">
            <a:spAutoFit/>
          </a:bodyPr>
          <a:lstStyle/>
          <a:p>
            <a:pPr algn="ctr" eaLnBrk="0" hangingPunct="0"/>
            <a:r>
              <a:rPr lang="en-US" sz="1500" dirty="0">
                <a:solidFill>
                  <a:prstClr val="black"/>
                </a:solidFill>
                <a:latin typeface="Arial" charset="0"/>
                <a:cs typeface="+mn-cs"/>
              </a:rPr>
              <a:t> </a:t>
            </a:r>
          </a:p>
          <a:p>
            <a:pPr eaLnBrk="0" hangingPunct="0"/>
            <a:r>
              <a:rPr lang="en-US" sz="1100" b="1" dirty="0">
                <a:solidFill>
                  <a:prstClr val="black"/>
                </a:solidFill>
              </a:rPr>
              <a:t>MARYROI GOLDMAN, CIV-GS14</a:t>
            </a:r>
          </a:p>
          <a:p>
            <a:pPr eaLnBrk="0" hangingPunct="0"/>
            <a:r>
              <a:rPr lang="en-US" sz="1100" b="1" dirty="0">
                <a:solidFill>
                  <a:prstClr val="black"/>
                </a:solidFill>
              </a:rPr>
              <a:t>MCTL Branch Head</a:t>
            </a:r>
          </a:p>
          <a:p>
            <a:pPr eaLnBrk="0" hangingPunct="0"/>
            <a:r>
              <a:rPr lang="en-US" sz="1100" b="1" dirty="0">
                <a:solidFill>
                  <a:prstClr val="black"/>
                </a:solidFill>
              </a:rPr>
              <a:t>Office of Strategic Management</a:t>
            </a:r>
          </a:p>
          <a:p>
            <a:pPr eaLnBrk="0" hangingPunct="0"/>
            <a:r>
              <a:rPr lang="en-US" sz="1100" b="1" dirty="0">
                <a:solidFill>
                  <a:prstClr val="black"/>
                </a:solidFill>
              </a:rPr>
              <a:t>Marine Corps Integration Division-Plans</a:t>
            </a:r>
          </a:p>
          <a:p>
            <a:pPr eaLnBrk="0" hangingPunct="0"/>
            <a:r>
              <a:rPr lang="en-US" sz="1100" b="1" dirty="0">
                <a:solidFill>
                  <a:prstClr val="black"/>
                </a:solidFill>
              </a:rPr>
              <a:t>HQMC CD&amp;I / CDD</a:t>
            </a:r>
          </a:p>
          <a:p>
            <a:pPr eaLnBrk="0" hangingPunct="0"/>
            <a:r>
              <a:rPr lang="en-US" sz="1100" b="1" dirty="0">
                <a:solidFill>
                  <a:prstClr val="black"/>
                </a:solidFill>
              </a:rPr>
              <a:t>(703) 784-4719 / DSN 378-4719</a:t>
            </a:r>
          </a:p>
          <a:p>
            <a:pPr eaLnBrk="0" hangingPunct="0"/>
            <a:r>
              <a:rPr lang="en-US" sz="1100" b="1" dirty="0">
                <a:solidFill>
                  <a:srgbClr val="0066FF"/>
                </a:solidFill>
                <a:hlinkClick r:id="rId3"/>
              </a:rPr>
              <a:t>Maryroi.goldman@usmc.mil</a:t>
            </a:r>
            <a:endParaRPr lang="en-US" sz="1100" b="1" dirty="0">
              <a:solidFill>
                <a:srgbClr val="0066FF"/>
              </a:solidFill>
            </a:endParaRPr>
          </a:p>
          <a:p>
            <a:pPr eaLnBrk="0" hangingPunct="0"/>
            <a:r>
              <a:rPr lang="en-US" sz="1100" b="1" dirty="0">
                <a:solidFill>
                  <a:srgbClr val="0066FF"/>
                </a:solidFill>
                <a:latin typeface="Arial" charset="0"/>
                <a:cs typeface="+mn-cs"/>
                <a:hlinkClick r:id="rId4"/>
              </a:rPr>
              <a:t>Maryroi.Goldman@usmc.smil.mil</a:t>
            </a:r>
            <a:endParaRPr lang="en-US" sz="1100" b="1" dirty="0">
              <a:solidFill>
                <a:srgbClr val="0066FF"/>
              </a:solidFill>
              <a:latin typeface="Arial" charset="0"/>
              <a:cs typeface="+mn-cs"/>
            </a:endParaRPr>
          </a:p>
          <a:p>
            <a:pPr eaLnBrk="0" hangingPunct="0"/>
            <a:endParaRPr lang="en-US" sz="1400" dirty="0">
              <a:solidFill>
                <a:prstClr val="black"/>
              </a:solidFill>
              <a:latin typeface="Arial" charset="0"/>
              <a:cs typeface="+mn-cs"/>
            </a:endParaRPr>
          </a:p>
        </p:txBody>
      </p:sp>
      <p:pic>
        <p:nvPicPr>
          <p:cNvPr id="167940" name="Picture 4" descr="C:\Users\maryroi.goldman\Pictures\IwoJima-e131836767186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89298" y="798359"/>
            <a:ext cx="2836841" cy="186454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116933" y="6347995"/>
            <a:ext cx="2895600" cy="365125"/>
          </a:xfrm>
        </p:spPr>
        <p:txBody>
          <a:bodyPr/>
          <a:lstStyle/>
          <a:p>
            <a:r>
              <a:rPr lang="en-US">
                <a:solidFill>
                  <a:schemeClr val="tx1"/>
                </a:solidFill>
              </a:rPr>
              <a:t>MAR 2023-CUI</a:t>
            </a:r>
            <a:endParaRPr lang="en-US" dirty="0">
              <a:solidFill>
                <a:schemeClr val="tx1"/>
              </a:solidFill>
            </a:endParaRPr>
          </a:p>
        </p:txBody>
      </p:sp>
      <p:sp>
        <p:nvSpPr>
          <p:cNvPr id="9" name="Rectangle 17"/>
          <p:cNvSpPr>
            <a:spLocks noChangeArrowheads="1"/>
          </p:cNvSpPr>
          <p:nvPr/>
        </p:nvSpPr>
        <p:spPr bwMode="auto">
          <a:xfrm>
            <a:off x="1024300" y="2723599"/>
            <a:ext cx="7387089" cy="1140822"/>
          </a:xfrm>
          <a:prstGeom prst="rect">
            <a:avLst/>
          </a:prstGeom>
          <a:solidFill>
            <a:srgbClr val="FFFF00"/>
          </a:solidFill>
          <a:ln w="12700">
            <a:solidFill>
              <a:schemeClr val="tx1"/>
            </a:solidFill>
            <a:miter lim="800000"/>
            <a:headEnd/>
            <a:tailEnd/>
          </a:ln>
          <a:effectLst/>
        </p:spPr>
        <p:txBody>
          <a:bodyPr/>
          <a:lstStyle/>
          <a:p>
            <a:pPr defTabSz="820738" fontAlgn="b">
              <a:lnSpc>
                <a:spcPct val="80000"/>
              </a:lnSpc>
              <a:spcBef>
                <a:spcPct val="20000"/>
              </a:spcBef>
            </a:pPr>
            <a:r>
              <a:rPr lang="en-US" sz="1050" b="1" u="sng" dirty="0">
                <a:solidFill>
                  <a:prstClr val="black"/>
                </a:solidFill>
                <a:latin typeface="Arial" pitchFamily="34" charset="0"/>
                <a:cs typeface="Arial" pitchFamily="34" charset="0"/>
              </a:rPr>
              <a:t>MCTL Products</a:t>
            </a:r>
            <a:r>
              <a:rPr lang="en-US" sz="1050" b="1" dirty="0">
                <a:solidFill>
                  <a:prstClr val="black"/>
                </a:solidFill>
                <a:latin typeface="Arial" pitchFamily="34" charset="0"/>
                <a:cs typeface="Arial" pitchFamily="34" charset="0"/>
              </a:rPr>
              <a:t>:</a:t>
            </a:r>
          </a:p>
          <a:p>
            <a:pPr defTabSz="820738" fontAlgn="b">
              <a:lnSpc>
                <a:spcPct val="80000"/>
              </a:lnSpc>
              <a:spcBef>
                <a:spcPct val="20000"/>
              </a:spcBef>
            </a:pPr>
            <a:r>
              <a:rPr lang="en-US" sz="1050" b="1" dirty="0">
                <a:solidFill>
                  <a:prstClr val="black"/>
                </a:solidFill>
                <a:latin typeface="Arial" pitchFamily="34" charset="0"/>
                <a:cs typeface="Arial" pitchFamily="34" charset="0"/>
              </a:rPr>
              <a:t>MCCDC / CD&amp;I Web Portal:  </a:t>
            </a:r>
            <a:r>
              <a:rPr lang="en-US" sz="1050" b="1" dirty="0">
                <a:solidFill>
                  <a:prstClr val="black"/>
                </a:solidFill>
                <a:latin typeface="Arial" pitchFamily="34" charset="0"/>
                <a:cs typeface="Arial" pitchFamily="34" charset="0"/>
                <a:hlinkClick r:id="rId6"/>
              </a:rPr>
              <a:t>https://mccdc.usmc.afpims.mil/Units/Marine-Corps-Task-List/</a:t>
            </a:r>
            <a:endParaRPr lang="en-US" sz="1050" b="1" dirty="0">
              <a:solidFill>
                <a:prstClr val="black"/>
              </a:solidFill>
              <a:latin typeface="Arial" pitchFamily="34" charset="0"/>
              <a:cs typeface="Arial" pitchFamily="34" charset="0"/>
            </a:endParaRPr>
          </a:p>
          <a:p>
            <a:pPr defTabSz="820738" fontAlgn="b">
              <a:lnSpc>
                <a:spcPct val="80000"/>
              </a:lnSpc>
              <a:spcBef>
                <a:spcPct val="20000"/>
              </a:spcBef>
            </a:pPr>
            <a:endParaRPr lang="en-US" sz="1050" b="1" dirty="0">
              <a:solidFill>
                <a:prstClr val="black"/>
              </a:solidFill>
              <a:latin typeface="Arial" pitchFamily="34" charset="0"/>
              <a:cs typeface="Arial" pitchFamily="34" charset="0"/>
            </a:endParaRPr>
          </a:p>
          <a:p>
            <a:pPr defTabSz="820738" fontAlgn="b">
              <a:lnSpc>
                <a:spcPct val="80000"/>
              </a:lnSpc>
              <a:spcBef>
                <a:spcPct val="20000"/>
              </a:spcBef>
            </a:pPr>
            <a:endParaRPr lang="en-US" sz="1050" b="1" dirty="0">
              <a:solidFill>
                <a:prstClr val="black"/>
              </a:solidFill>
              <a:latin typeface="Arial" pitchFamily="34" charset="0"/>
              <a:cs typeface="Arial" pitchFamily="34" charset="0"/>
            </a:endParaRPr>
          </a:p>
          <a:p>
            <a:pPr defTabSz="820738" fontAlgn="b">
              <a:lnSpc>
                <a:spcPct val="80000"/>
              </a:lnSpc>
              <a:spcBef>
                <a:spcPct val="20000"/>
              </a:spcBef>
            </a:pPr>
            <a:r>
              <a:rPr lang="en-US" sz="1050" b="1" dirty="0">
                <a:solidFill>
                  <a:prstClr val="black"/>
                </a:solidFill>
                <a:latin typeface="Arial" pitchFamily="34" charset="0"/>
                <a:cs typeface="Arial" pitchFamily="34" charset="0"/>
              </a:rPr>
              <a:t>Marine Corps Training &amp; Information Management System (MCTIMS) Task Master Module:</a:t>
            </a:r>
          </a:p>
          <a:p>
            <a:pPr defTabSz="820738" fontAlgn="b">
              <a:lnSpc>
                <a:spcPct val="80000"/>
              </a:lnSpc>
              <a:spcBef>
                <a:spcPct val="20000"/>
              </a:spcBef>
            </a:pPr>
            <a:r>
              <a:rPr lang="en-US" sz="1050" b="1" dirty="0">
                <a:solidFill>
                  <a:prstClr val="black"/>
                </a:solidFill>
                <a:latin typeface="Arial" pitchFamily="34" charset="0"/>
                <a:cs typeface="Arial" pitchFamily="34" charset="0"/>
                <a:hlinkClick r:id="rId7"/>
              </a:rPr>
              <a:t>https://mctims.usmc.mil/TNRManual/TaskMaster/Pages/Home.asp</a:t>
            </a:r>
            <a:endParaRPr lang="en-US" sz="1050" b="1" dirty="0">
              <a:solidFill>
                <a:prstClr val="black"/>
              </a:solidFill>
              <a:latin typeface="Arial" pitchFamily="34" charset="0"/>
              <a:cs typeface="Arial" pitchFamily="34" charset="0"/>
            </a:endParaRPr>
          </a:p>
        </p:txBody>
      </p:sp>
      <p:sp>
        <p:nvSpPr>
          <p:cNvPr id="10" name="Text Box 4"/>
          <p:cNvSpPr txBox="1">
            <a:spLocks noChangeArrowheads="1"/>
          </p:cNvSpPr>
          <p:nvPr/>
        </p:nvSpPr>
        <p:spPr bwMode="auto">
          <a:xfrm>
            <a:off x="5393663" y="3718005"/>
            <a:ext cx="3514986" cy="1892826"/>
          </a:xfrm>
          <a:prstGeom prst="rect">
            <a:avLst/>
          </a:prstGeom>
          <a:noFill/>
          <a:ln w="9525">
            <a:noFill/>
            <a:miter lim="800000"/>
            <a:headEnd/>
            <a:tailEnd/>
          </a:ln>
          <a:effectLst/>
        </p:spPr>
        <p:txBody>
          <a:bodyPr wrap="square">
            <a:spAutoFit/>
          </a:bodyPr>
          <a:lstStyle/>
          <a:p>
            <a:pPr algn="ctr" eaLnBrk="0" hangingPunct="0"/>
            <a:endParaRPr lang="en-US" sz="1500" dirty="0">
              <a:solidFill>
                <a:prstClr val="black"/>
              </a:solidFill>
              <a:latin typeface="Arial" charset="0"/>
              <a:cs typeface="+mn-cs"/>
            </a:endParaRPr>
          </a:p>
          <a:p>
            <a:pPr eaLnBrk="0" hangingPunct="0"/>
            <a:r>
              <a:rPr lang="en-US" sz="1100" b="1" dirty="0">
                <a:solidFill>
                  <a:prstClr val="black"/>
                </a:solidFill>
              </a:rPr>
              <a:t>MARIO MARTINEZ, CIV-GS13</a:t>
            </a:r>
          </a:p>
          <a:p>
            <a:pPr eaLnBrk="0" hangingPunct="0"/>
            <a:r>
              <a:rPr lang="en-US" sz="1100" b="1" dirty="0">
                <a:solidFill>
                  <a:prstClr val="black"/>
                </a:solidFill>
              </a:rPr>
              <a:t>MCTL Branch Program Assistant</a:t>
            </a:r>
          </a:p>
          <a:p>
            <a:pPr eaLnBrk="0" hangingPunct="0"/>
            <a:r>
              <a:rPr lang="en-US" sz="1100" b="1" dirty="0">
                <a:solidFill>
                  <a:prstClr val="black"/>
                </a:solidFill>
              </a:rPr>
              <a:t>Office of Strategic Management</a:t>
            </a:r>
          </a:p>
          <a:p>
            <a:pPr eaLnBrk="0" hangingPunct="0"/>
            <a:r>
              <a:rPr lang="en-US" sz="1100" b="1" dirty="0">
                <a:solidFill>
                  <a:prstClr val="black"/>
                </a:solidFill>
              </a:rPr>
              <a:t>Marine Corps Integration Division-Plans</a:t>
            </a:r>
          </a:p>
          <a:p>
            <a:pPr eaLnBrk="0" hangingPunct="0"/>
            <a:r>
              <a:rPr lang="en-US" sz="1100" b="1" dirty="0">
                <a:solidFill>
                  <a:prstClr val="black"/>
                </a:solidFill>
              </a:rPr>
              <a:t>HQMC CD&amp;I / CDD</a:t>
            </a:r>
          </a:p>
          <a:p>
            <a:pPr eaLnBrk="0" hangingPunct="0"/>
            <a:r>
              <a:rPr lang="en-US" sz="1100" b="1" dirty="0">
                <a:solidFill>
                  <a:prstClr val="black"/>
                </a:solidFill>
              </a:rPr>
              <a:t>(703) 432-8609 / DSN 378-8609</a:t>
            </a:r>
          </a:p>
          <a:p>
            <a:pPr eaLnBrk="0" hangingPunct="0"/>
            <a:r>
              <a:rPr lang="en-US" sz="1100" b="1" dirty="0">
                <a:solidFill>
                  <a:srgbClr val="0066FF"/>
                </a:solidFill>
                <a:hlinkClick r:id="rId8"/>
              </a:rPr>
              <a:t>Mario.a.martinez2@usmc.mil</a:t>
            </a:r>
            <a:endParaRPr lang="en-US" sz="1100" b="1" dirty="0">
              <a:solidFill>
                <a:srgbClr val="0066FF"/>
              </a:solidFill>
            </a:endParaRPr>
          </a:p>
          <a:p>
            <a:pPr eaLnBrk="0" hangingPunct="0"/>
            <a:r>
              <a:rPr lang="en-US" sz="1100" b="1" dirty="0">
                <a:solidFill>
                  <a:srgbClr val="0066FF"/>
                </a:solidFill>
                <a:hlinkClick r:id="rId9"/>
              </a:rPr>
              <a:t>Mario.Martinez@usmc.smil.mil</a:t>
            </a:r>
            <a:endParaRPr lang="en-US" sz="1100" b="1" dirty="0">
              <a:solidFill>
                <a:srgbClr val="0066FF"/>
              </a:solidFill>
            </a:endParaRPr>
          </a:p>
          <a:p>
            <a:pPr algn="ctr" eaLnBrk="0" hangingPunct="0"/>
            <a:endParaRPr lang="en-US" sz="1400" dirty="0">
              <a:solidFill>
                <a:prstClr val="black"/>
              </a:solidFill>
              <a:latin typeface="Arial" charset="0"/>
              <a:cs typeface="+mn-cs"/>
            </a:endParaRPr>
          </a:p>
        </p:txBody>
      </p:sp>
    </p:spTree>
    <p:extLst>
      <p:ext uri="{BB962C8B-B14F-4D97-AF65-F5344CB8AC3E}">
        <p14:creationId xmlns:p14="http://schemas.microsoft.com/office/powerpoint/2010/main" val="30839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urved Down Arrow 65"/>
          <p:cNvSpPr/>
          <p:nvPr/>
        </p:nvSpPr>
        <p:spPr bwMode="auto">
          <a:xfrm rot="10800000" flipH="1" flipV="1">
            <a:off x="6367553" y="942523"/>
            <a:ext cx="2034174" cy="1813210"/>
          </a:xfrm>
          <a:prstGeom prst="curvedDownArrow">
            <a:avLst>
              <a:gd name="adj1" fmla="val 33254"/>
              <a:gd name="adj2" fmla="val 53303"/>
              <a:gd name="adj3" fmla="val 25000"/>
            </a:avLst>
          </a:prstGeom>
          <a:gradFill flip="none" rotWithShape="1">
            <a:gsLst>
              <a:gs pos="33000">
                <a:srgbClr val="FF0000"/>
              </a:gs>
              <a:gs pos="60000">
                <a:schemeClr val="bg1">
                  <a:lumMod val="50000"/>
                </a:schemeClr>
              </a:gs>
              <a:gs pos="100000">
                <a:schemeClr val="dk1">
                  <a:tint val="15000"/>
                  <a:satMod val="350000"/>
                </a:schemeClr>
              </a:gs>
            </a:gsLst>
            <a:path path="circle">
              <a:fillToRect l="100000" t="100000"/>
            </a:path>
            <a:tileRect r="-100000" b="-100000"/>
          </a:gradFill>
          <a:ln w="31750">
            <a:solidFill>
              <a:schemeClr val="tx1"/>
            </a:solidFill>
            <a:prstDash val="sysDot"/>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eaLnBrk="0" hangingPunct="0">
              <a:defRPr/>
            </a:pPr>
            <a:endParaRPr lang="en-US" dirty="0"/>
          </a:p>
        </p:txBody>
      </p:sp>
      <p:sp>
        <p:nvSpPr>
          <p:cNvPr id="63" name="Flowchart: Document 62"/>
          <p:cNvSpPr/>
          <p:nvPr/>
        </p:nvSpPr>
        <p:spPr>
          <a:xfrm>
            <a:off x="3867049" y="2767489"/>
            <a:ext cx="2820813" cy="2334599"/>
          </a:xfrm>
          <a:prstGeom prst="flowChartDocument">
            <a:avLst/>
          </a:prstGeom>
          <a:solidFill>
            <a:schemeClr val="bg1">
              <a:lumMod val="95000"/>
            </a:schemeClr>
          </a:solidFill>
          <a:ln w="12700">
            <a:solidFill>
              <a:schemeClr val="tx1"/>
            </a:solidFill>
          </a:ln>
          <a:effectLst>
            <a:outerShdw blurRad="50800" dist="50800" dir="5400000" algn="ctr" rotWithShape="0">
              <a:schemeClr val="bg1">
                <a:lumMod val="9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algn="ctr"/>
            <a:endParaRPr lang="en-US" sz="1700" b="1" dirty="0">
              <a:solidFill>
                <a:schemeClr val="tx1"/>
              </a:solidFill>
              <a:latin typeface="Times New Roman" pitchFamily="18" charset="0"/>
              <a:cs typeface="Times New Roman" pitchFamily="18" charset="0"/>
            </a:endParaRPr>
          </a:p>
        </p:txBody>
      </p:sp>
      <p:sp>
        <p:nvSpPr>
          <p:cNvPr id="61" name="Flowchart: Document 60"/>
          <p:cNvSpPr/>
          <p:nvPr/>
        </p:nvSpPr>
        <p:spPr>
          <a:xfrm>
            <a:off x="219074" y="2767488"/>
            <a:ext cx="3303030" cy="2159119"/>
          </a:xfrm>
          <a:prstGeom prst="flowChartDocument">
            <a:avLst/>
          </a:prstGeom>
          <a:solidFill>
            <a:schemeClr val="bg1">
              <a:lumMod val="95000"/>
            </a:schemeClr>
          </a:solidFill>
          <a:ln w="12700">
            <a:solidFill>
              <a:schemeClr val="tx1"/>
            </a:solidFill>
          </a:ln>
          <a:effectLst>
            <a:outerShdw blurRad="50800" dist="50800" dir="5400000" algn="ctr" rotWithShape="0">
              <a:schemeClr val="bg1">
                <a:lumMod val="9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algn="ctr"/>
            <a:endParaRPr lang="en-US" sz="1700" b="1" i="1" dirty="0">
              <a:solidFill>
                <a:schemeClr val="tx1"/>
              </a:solidFill>
              <a:latin typeface="Times New Roman" pitchFamily="18" charset="0"/>
              <a:cs typeface="Times New Roman" pitchFamily="18" charset="0"/>
            </a:endParaRPr>
          </a:p>
        </p:txBody>
      </p:sp>
      <p:sp>
        <p:nvSpPr>
          <p:cNvPr id="10242" name="Title 1"/>
          <p:cNvSpPr>
            <a:spLocks noGrp="1"/>
          </p:cNvSpPr>
          <p:nvPr>
            <p:ph type="title"/>
          </p:nvPr>
        </p:nvSpPr>
        <p:spPr bwMode="auto">
          <a:xfrm>
            <a:off x="1573075" y="45654"/>
            <a:ext cx="7010400" cy="914400"/>
          </a:xfrm>
          <a:noFill/>
          <a:ln>
            <a:miter lim="800000"/>
            <a:headEnd/>
            <a:tailEnd/>
          </a:ln>
        </p:spPr>
        <p:txBody>
          <a:bodyPr vert="horz" wrap="square" lIns="91440" tIns="45720" rIns="91440" bIns="45720" numCol="1" anchorCtr="0" compatLnSpc="1">
            <a:prstTxWarp prst="textNoShape">
              <a:avLst/>
            </a:prstTxWarp>
            <a:normAutofit/>
          </a:bodyPr>
          <a:lstStyle/>
          <a:p>
            <a:r>
              <a:rPr lang="en-US" sz="2800" b="1" dirty="0">
                <a:solidFill>
                  <a:srgbClr val="000000"/>
                </a:solidFill>
                <a:latin typeface="Arial" pitchFamily="34" charset="0"/>
                <a:cs typeface="Arial" pitchFamily="34" charset="0"/>
              </a:rPr>
              <a:t>MCT / MET / METL Integrated Life Cycle </a:t>
            </a:r>
            <a:endParaRPr lang="en-US" sz="2800" b="1" dirty="0">
              <a:latin typeface="Arial" pitchFamily="34" charset="0"/>
              <a:cs typeface="Arial" pitchFamily="34" charset="0"/>
            </a:endParaRPr>
          </a:p>
        </p:txBody>
      </p:sp>
      <p:cxnSp>
        <p:nvCxnSpPr>
          <p:cNvPr id="10244" name="Straight Connector 29"/>
          <p:cNvCxnSpPr>
            <a:cxnSpLocks noChangeShapeType="1"/>
          </p:cNvCxnSpPr>
          <p:nvPr/>
        </p:nvCxnSpPr>
        <p:spPr bwMode="auto">
          <a:xfrm>
            <a:off x="882794" y="5430573"/>
            <a:ext cx="587375" cy="0"/>
          </a:xfrm>
          <a:prstGeom prst="line">
            <a:avLst/>
          </a:prstGeom>
          <a:noFill/>
          <a:ln w="9525" algn="ctr">
            <a:noFill/>
            <a:round/>
            <a:headEnd/>
            <a:tailEnd/>
          </a:ln>
        </p:spPr>
      </p:cxnSp>
      <p:sp>
        <p:nvSpPr>
          <p:cNvPr id="10246" name="TextBox 126"/>
          <p:cNvSpPr txBox="1">
            <a:spLocks noChangeArrowheads="1"/>
          </p:cNvSpPr>
          <p:nvPr/>
        </p:nvSpPr>
        <p:spPr bwMode="auto">
          <a:xfrm>
            <a:off x="152608" y="2762222"/>
            <a:ext cx="3496193" cy="600164"/>
          </a:xfrm>
          <a:prstGeom prst="rect">
            <a:avLst/>
          </a:prstGeom>
          <a:noFill/>
          <a:ln w="9525">
            <a:noFill/>
            <a:miter lim="800000"/>
            <a:headEnd/>
            <a:tailEnd/>
          </a:ln>
        </p:spPr>
        <p:txBody>
          <a:bodyPr wrap="square">
            <a:spAutoFit/>
          </a:bodyPr>
          <a:lstStyle/>
          <a:p>
            <a:pPr algn="ctr"/>
            <a:r>
              <a:rPr lang="en-US" sz="1100" b="1" dirty="0">
                <a:latin typeface="Times New Roman" pitchFamily="18" charset="0"/>
                <a:cs typeface="Times New Roman" pitchFamily="18" charset="0"/>
              </a:rPr>
              <a:t>CURRENT Force Capability Requirements: Core/OPLAN/Assigned Mission</a:t>
            </a:r>
          </a:p>
          <a:p>
            <a:pPr algn="ctr"/>
            <a:r>
              <a:rPr lang="en-US" sz="1100" b="1" dirty="0">
                <a:latin typeface="Times New Roman" pitchFamily="18" charset="0"/>
                <a:cs typeface="Times New Roman" pitchFamily="18" charset="0"/>
              </a:rPr>
              <a:t>FUTURE Capabilities: Future Force Design</a:t>
            </a:r>
          </a:p>
        </p:txBody>
      </p:sp>
      <p:sp>
        <p:nvSpPr>
          <p:cNvPr id="35" name="Curved Down Arrow 34"/>
          <p:cNvSpPr/>
          <p:nvPr/>
        </p:nvSpPr>
        <p:spPr bwMode="auto">
          <a:xfrm>
            <a:off x="983226" y="960058"/>
            <a:ext cx="2349549" cy="1785320"/>
          </a:xfrm>
          <a:prstGeom prst="curvedDownArrow">
            <a:avLst>
              <a:gd name="adj1" fmla="val 24314"/>
              <a:gd name="adj2" fmla="val 45560"/>
              <a:gd name="adj3" fmla="val 26743"/>
            </a:avLst>
          </a:prstGeom>
          <a:gradFill flip="none" rotWithShape="1">
            <a:gsLst>
              <a:gs pos="33000">
                <a:schemeClr val="accent3">
                  <a:lumMod val="60000"/>
                  <a:lumOff val="40000"/>
                </a:schemeClr>
              </a:gs>
              <a:gs pos="60000">
                <a:schemeClr val="bg1"/>
              </a:gs>
              <a:gs pos="100000">
                <a:schemeClr val="dk1">
                  <a:tint val="15000"/>
                  <a:satMod val="350000"/>
                </a:schemeClr>
              </a:gs>
            </a:gsLst>
            <a:path path="circle">
              <a:fillToRect l="100000" t="100000"/>
            </a:path>
            <a:tileRect r="-100000" b="-100000"/>
          </a:gradFill>
          <a:ln w="31750">
            <a:solidFill>
              <a:schemeClr val="tx1">
                <a:alpha val="26000"/>
              </a:schemeClr>
            </a:solidFill>
            <a:prstDash val="sysDot"/>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eaLnBrk="0" hangingPunct="0">
              <a:defRPr/>
            </a:pPr>
            <a:endParaRPr lang="en-US" dirty="0"/>
          </a:p>
        </p:txBody>
      </p:sp>
      <p:pic>
        <p:nvPicPr>
          <p:cNvPr id="24" name="Picture 3" descr="C:\Documents and Settings\christian.rankin.MCW.003\Desktop\Picture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39220" y="3669983"/>
            <a:ext cx="1517812" cy="1178560"/>
          </a:xfrm>
          <a:prstGeom prst="rect">
            <a:avLst/>
          </a:prstGeom>
          <a:solidFill>
            <a:schemeClr val="bg1"/>
          </a:solidFill>
          <a:ln w="9525">
            <a:noFill/>
            <a:miter lim="800000"/>
            <a:headEnd/>
            <a:tailEnd/>
          </a:ln>
        </p:spPr>
      </p:pic>
      <p:sp>
        <p:nvSpPr>
          <p:cNvPr id="81" name="TextBox 80"/>
          <p:cNvSpPr txBox="1"/>
          <p:nvPr/>
        </p:nvSpPr>
        <p:spPr>
          <a:xfrm>
            <a:off x="3824472" y="3226086"/>
            <a:ext cx="3038009" cy="430887"/>
          </a:xfrm>
          <a:prstGeom prst="rect">
            <a:avLst/>
          </a:prstGeom>
          <a:noFill/>
        </p:spPr>
        <p:txBody>
          <a:bodyPr wrap="square" rtlCol="0">
            <a:spAutoFit/>
          </a:bodyPr>
          <a:lstStyle/>
          <a:p>
            <a:pPr algn="ctr"/>
            <a:r>
              <a:rPr lang="en-US" sz="1100" b="1" dirty="0">
                <a:latin typeface="Times New Roman" pitchFamily="18" charset="0"/>
                <a:cs typeface="Times New Roman" pitchFamily="18" charset="0"/>
              </a:rPr>
              <a:t>Baseline/Advanced Performance Standards</a:t>
            </a:r>
          </a:p>
          <a:p>
            <a:pPr algn="ctr"/>
            <a:r>
              <a:rPr lang="en-US" sz="1100" b="1" dirty="0">
                <a:latin typeface="Times New Roman" pitchFamily="18" charset="0"/>
                <a:cs typeface="Times New Roman" pitchFamily="18" charset="0"/>
              </a:rPr>
              <a:t>Man / Train / Equip / Output</a:t>
            </a:r>
          </a:p>
        </p:txBody>
      </p:sp>
      <p:sp>
        <p:nvSpPr>
          <p:cNvPr id="86" name="Curved Down Arrow 85"/>
          <p:cNvSpPr/>
          <p:nvPr/>
        </p:nvSpPr>
        <p:spPr bwMode="auto">
          <a:xfrm>
            <a:off x="3487198" y="950866"/>
            <a:ext cx="2409554" cy="1784867"/>
          </a:xfrm>
          <a:prstGeom prst="curvedDownArrow">
            <a:avLst>
              <a:gd name="adj1" fmla="val 27572"/>
              <a:gd name="adj2" fmla="val 45726"/>
              <a:gd name="adj3" fmla="val 25435"/>
            </a:avLst>
          </a:prstGeom>
          <a:gradFill flip="none" rotWithShape="1">
            <a:gsLst>
              <a:gs pos="33000">
                <a:schemeClr val="accent3">
                  <a:lumMod val="75000"/>
                </a:schemeClr>
              </a:gs>
              <a:gs pos="60000">
                <a:schemeClr val="bg1">
                  <a:lumMod val="50000"/>
                  <a:alpha val="9000"/>
                </a:schemeClr>
              </a:gs>
              <a:gs pos="100000">
                <a:schemeClr val="dk1">
                  <a:tint val="15000"/>
                  <a:satMod val="350000"/>
                </a:schemeClr>
              </a:gs>
            </a:gsLst>
            <a:path path="circle">
              <a:fillToRect l="100000" t="100000"/>
            </a:path>
            <a:tileRect r="-100000" b="-100000"/>
          </a:gradFill>
          <a:ln w="31750">
            <a:solidFill>
              <a:schemeClr val="tx1">
                <a:alpha val="32000"/>
              </a:schemeClr>
            </a:solidFill>
            <a:prstDash val="sysDot"/>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eaLnBrk="0" hangingPunct="0">
              <a:defRPr/>
            </a:pPr>
            <a:endParaRPr lang="en-US" dirty="0"/>
          </a:p>
        </p:txBody>
      </p:sp>
      <p:sp>
        <p:nvSpPr>
          <p:cNvPr id="46" name="TextBox 45"/>
          <p:cNvSpPr txBox="1"/>
          <p:nvPr/>
        </p:nvSpPr>
        <p:spPr>
          <a:xfrm>
            <a:off x="4016287" y="5133544"/>
            <a:ext cx="2776292" cy="646331"/>
          </a:xfrm>
          <a:prstGeom prst="rect">
            <a:avLst/>
          </a:prstGeom>
          <a:noFill/>
        </p:spPr>
        <p:txBody>
          <a:bodyPr wrap="square" rtlCol="0">
            <a:spAutoFit/>
          </a:bodyPr>
          <a:lstStyle/>
          <a:p>
            <a:pPr algn="ctr"/>
            <a:r>
              <a:rPr lang="en-US" sz="1200" b="1" dirty="0">
                <a:solidFill>
                  <a:srgbClr val="0000CC"/>
                </a:solidFill>
                <a:latin typeface="Times New Roman" pitchFamily="18" charset="0"/>
                <a:cs typeface="Times New Roman" pitchFamily="18" charset="0"/>
              </a:rPr>
              <a:t>RFFs / RFCs - FORCE SOURCING ESTABLISHED USMC CURRENT CAPABILITIES</a:t>
            </a:r>
          </a:p>
        </p:txBody>
      </p:sp>
      <p:sp>
        <p:nvSpPr>
          <p:cNvPr id="47" name="TextBox 46"/>
          <p:cNvSpPr txBox="1"/>
          <p:nvPr/>
        </p:nvSpPr>
        <p:spPr>
          <a:xfrm>
            <a:off x="1670928" y="4918910"/>
            <a:ext cx="2268315" cy="646331"/>
          </a:xfrm>
          <a:prstGeom prst="rect">
            <a:avLst/>
          </a:prstGeom>
          <a:noFill/>
        </p:spPr>
        <p:txBody>
          <a:bodyPr wrap="square" rtlCol="0">
            <a:spAutoFit/>
          </a:bodyPr>
          <a:lstStyle/>
          <a:p>
            <a:pPr algn="ctr"/>
            <a:r>
              <a:rPr lang="en-US" sz="1200" b="1" dirty="0">
                <a:solidFill>
                  <a:srgbClr val="0000CC"/>
                </a:solidFill>
                <a:latin typeface="Times New Roman" pitchFamily="18" charset="0"/>
                <a:cs typeface="Times New Roman" pitchFamily="18" charset="0"/>
              </a:rPr>
              <a:t>REQUIREMENTS</a:t>
            </a:r>
          </a:p>
          <a:p>
            <a:pPr algn="ctr"/>
            <a:r>
              <a:rPr lang="en-US" sz="1200" b="1" dirty="0">
                <a:solidFill>
                  <a:srgbClr val="0000CC"/>
                </a:solidFill>
                <a:latin typeface="Times New Roman" pitchFamily="18" charset="0"/>
                <a:cs typeface="Times New Roman" pitchFamily="18" charset="0"/>
              </a:rPr>
              <a:t>CAPABILITIES</a:t>
            </a:r>
          </a:p>
          <a:p>
            <a:pPr algn="ctr"/>
            <a:r>
              <a:rPr lang="en-US" sz="1200" b="1" dirty="0">
                <a:solidFill>
                  <a:srgbClr val="0000CC"/>
                </a:solidFill>
                <a:latin typeface="Times New Roman" pitchFamily="18" charset="0"/>
                <a:cs typeface="Times New Roman" pitchFamily="18" charset="0"/>
              </a:rPr>
              <a:t>STRUCTURE / RESOURCES</a:t>
            </a:r>
          </a:p>
        </p:txBody>
      </p:sp>
      <p:sp>
        <p:nvSpPr>
          <p:cNvPr id="48" name="TextBox 47"/>
          <p:cNvSpPr txBox="1"/>
          <p:nvPr/>
        </p:nvSpPr>
        <p:spPr>
          <a:xfrm>
            <a:off x="6906093" y="5110032"/>
            <a:ext cx="2083835" cy="646331"/>
          </a:xfrm>
          <a:prstGeom prst="rect">
            <a:avLst/>
          </a:prstGeom>
          <a:noFill/>
        </p:spPr>
        <p:txBody>
          <a:bodyPr wrap="square" rtlCol="0">
            <a:spAutoFit/>
          </a:bodyPr>
          <a:lstStyle/>
          <a:p>
            <a:pPr algn="ctr"/>
            <a:r>
              <a:rPr lang="en-US" sz="1200" b="1" dirty="0">
                <a:solidFill>
                  <a:srgbClr val="0000CC"/>
                </a:solidFill>
                <a:latin typeface="Times New Roman" pitchFamily="18" charset="0"/>
                <a:cs typeface="Times New Roman" pitchFamily="18" charset="0"/>
              </a:rPr>
              <a:t>MISSION READINESS ASSESSMENTS</a:t>
            </a:r>
          </a:p>
          <a:p>
            <a:pPr algn="ctr"/>
            <a:r>
              <a:rPr lang="en-US" sz="1200" b="1" dirty="0">
                <a:solidFill>
                  <a:srgbClr val="0000CC"/>
                </a:solidFill>
                <a:latin typeface="Times New Roman" pitchFamily="18" charset="0"/>
                <a:cs typeface="Times New Roman" pitchFamily="18" charset="0"/>
              </a:rPr>
              <a:t> “Force in Readiness”</a:t>
            </a:r>
          </a:p>
        </p:txBody>
      </p:sp>
      <p:sp>
        <p:nvSpPr>
          <p:cNvPr id="37" name="Rounded Rectangle 36"/>
          <p:cNvSpPr/>
          <p:nvPr/>
        </p:nvSpPr>
        <p:spPr>
          <a:xfrm>
            <a:off x="1573075" y="5861236"/>
            <a:ext cx="5999754" cy="565583"/>
          </a:xfrm>
          <a:prstGeom prst="roundRect">
            <a:avLst/>
          </a:prstGeom>
          <a:solidFill>
            <a:srgbClr val="FFFF00"/>
          </a:solidFill>
          <a:ln/>
        </p:spPr>
        <p:style>
          <a:lnRef idx="1">
            <a:schemeClr val="accent3"/>
          </a:lnRef>
          <a:fillRef idx="2">
            <a:schemeClr val="accent3"/>
          </a:fillRef>
          <a:effectRef idx="1">
            <a:schemeClr val="accent3"/>
          </a:effectRef>
          <a:fontRef idx="minor">
            <a:schemeClr val="dk1"/>
          </a:fontRef>
        </p:style>
        <p:txBody>
          <a:bodyPr lIns="45720" rIns="45720" rtlCol="0" anchor="ctr" anchorCtr="0">
            <a:noAutofit/>
          </a:bodyPr>
          <a:lstStyle/>
          <a:p>
            <a:pPr algn="ctr"/>
            <a:r>
              <a:rPr lang="en-US" sz="1600" b="1" dirty="0">
                <a:latin typeface="Times New Roman" pitchFamily="18" charset="0"/>
                <a:cs typeface="Times New Roman" pitchFamily="18" charset="0"/>
              </a:rPr>
              <a:t>Mission Planning + Requirements + Capabilities + Resources =</a:t>
            </a:r>
          </a:p>
          <a:p>
            <a:pPr algn="ctr"/>
            <a:r>
              <a:rPr lang="en-US" sz="1600" b="1" dirty="0">
                <a:latin typeface="Times New Roman" pitchFamily="18" charset="0"/>
                <a:cs typeface="Times New Roman" pitchFamily="18" charset="0"/>
              </a:rPr>
              <a:t>Sourcing the Force and Reporting FMF Readiness in DRRS</a:t>
            </a:r>
            <a:endParaRPr lang="en-US" sz="2000" dirty="0"/>
          </a:p>
        </p:txBody>
      </p:sp>
      <p:sp>
        <p:nvSpPr>
          <p:cNvPr id="44" name="TextBox 126"/>
          <p:cNvSpPr txBox="1">
            <a:spLocks noChangeArrowheads="1"/>
          </p:cNvSpPr>
          <p:nvPr/>
        </p:nvSpPr>
        <p:spPr bwMode="auto">
          <a:xfrm>
            <a:off x="4041668" y="2806800"/>
            <a:ext cx="2560778" cy="430887"/>
          </a:xfrm>
          <a:prstGeom prst="rect">
            <a:avLst/>
          </a:prstGeom>
          <a:noFill/>
          <a:ln w="9525">
            <a:noFill/>
            <a:miter lim="800000"/>
            <a:headEnd/>
            <a:tailEnd/>
          </a:ln>
        </p:spPr>
        <p:txBody>
          <a:bodyPr wrap="square">
            <a:spAutoFit/>
          </a:bodyPr>
          <a:lstStyle/>
          <a:p>
            <a:pPr algn="ctr"/>
            <a:r>
              <a:rPr lang="en-US" sz="1100" b="1" dirty="0">
                <a:latin typeface="Times New Roman" pitchFamily="18" charset="0"/>
                <a:cs typeface="Times New Roman" pitchFamily="18" charset="0"/>
              </a:rPr>
              <a:t>Current Deployable and Ready Mission Forces METs/METLs</a:t>
            </a:r>
          </a:p>
        </p:txBody>
      </p:sp>
      <p:pic>
        <p:nvPicPr>
          <p:cNvPr id="49"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520" y="3919070"/>
            <a:ext cx="868061" cy="867548"/>
          </a:xfrm>
          <a:prstGeom prst="rect">
            <a:avLst/>
          </a:prstGeom>
          <a:noFill/>
          <a:ln w="3175">
            <a:solidFill>
              <a:schemeClr val="tx1"/>
            </a:solidFill>
            <a:miter lim="800000"/>
            <a:headEnd/>
            <a:tailEnd/>
          </a:ln>
          <a:effectLst>
            <a:outerShdw dist="35921" dir="2700000" algn="ctr" rotWithShape="0">
              <a:srgbClr val="808080"/>
            </a:outerShdw>
          </a:effectLst>
        </p:spPr>
      </p:pic>
      <p:pic>
        <p:nvPicPr>
          <p:cNvPr id="50" name="Picture 3" descr="D:\Documents and Settings\maryroi.goldman\Desktop\CD&amp;I MCOs &amp; Staffing Docs\tfsms_logo_large.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82069" y="4511030"/>
            <a:ext cx="797865" cy="653852"/>
          </a:xfrm>
          <a:prstGeom prst="rect">
            <a:avLst/>
          </a:prstGeom>
          <a:noFill/>
          <a:ln>
            <a:solidFill>
              <a:schemeClr val="tx1"/>
            </a:solidFill>
          </a:ln>
        </p:spPr>
      </p:pic>
      <p:sp>
        <p:nvSpPr>
          <p:cNvPr id="55" name="TextBox 54"/>
          <p:cNvSpPr txBox="1"/>
          <p:nvPr/>
        </p:nvSpPr>
        <p:spPr>
          <a:xfrm>
            <a:off x="-170195" y="4926612"/>
            <a:ext cx="2319286" cy="830997"/>
          </a:xfrm>
          <a:prstGeom prst="rect">
            <a:avLst/>
          </a:prstGeom>
          <a:noFill/>
        </p:spPr>
        <p:txBody>
          <a:bodyPr wrap="square" rtlCol="0">
            <a:spAutoFit/>
          </a:bodyPr>
          <a:lstStyle/>
          <a:p>
            <a:pPr algn="ctr"/>
            <a:r>
              <a:rPr lang="en-US" sz="1200" b="1" dirty="0">
                <a:solidFill>
                  <a:srgbClr val="0000CC"/>
                </a:solidFill>
                <a:latin typeface="Times New Roman" pitchFamily="18" charset="0"/>
                <a:cs typeface="Times New Roman" pitchFamily="18" charset="0"/>
              </a:rPr>
              <a:t>USMC MISSION</a:t>
            </a:r>
          </a:p>
          <a:p>
            <a:pPr algn="ctr"/>
            <a:r>
              <a:rPr lang="en-US" sz="1200" b="1" dirty="0">
                <a:solidFill>
                  <a:srgbClr val="0000CC"/>
                </a:solidFill>
                <a:latin typeface="Times New Roman" pitchFamily="18" charset="0"/>
                <a:cs typeface="Times New Roman" pitchFamily="18" charset="0"/>
              </a:rPr>
              <a:t> (Current-to-Future </a:t>
            </a:r>
          </a:p>
          <a:p>
            <a:pPr algn="ctr"/>
            <a:r>
              <a:rPr lang="en-US" sz="1200" b="1" dirty="0">
                <a:solidFill>
                  <a:srgbClr val="0000CC"/>
                </a:solidFill>
                <a:latin typeface="Times New Roman" pitchFamily="18" charset="0"/>
                <a:cs typeface="Times New Roman" pitchFamily="18" charset="0"/>
              </a:rPr>
              <a:t>Future-to-Current</a:t>
            </a:r>
          </a:p>
          <a:p>
            <a:pPr algn="ctr"/>
            <a:r>
              <a:rPr lang="en-US" sz="1200" b="1" dirty="0">
                <a:solidFill>
                  <a:srgbClr val="0000CC"/>
                </a:solidFill>
                <a:latin typeface="Times New Roman" pitchFamily="18" charset="0"/>
                <a:cs typeface="Times New Roman" pitchFamily="18" charset="0"/>
              </a:rPr>
              <a:t> Cycle)</a:t>
            </a:r>
          </a:p>
        </p:txBody>
      </p:sp>
      <p:sp>
        <p:nvSpPr>
          <p:cNvPr id="58" name="Flowchart: Document 57"/>
          <p:cNvSpPr/>
          <p:nvPr/>
        </p:nvSpPr>
        <p:spPr>
          <a:xfrm>
            <a:off x="6985037" y="2767489"/>
            <a:ext cx="1824856" cy="2325743"/>
          </a:xfrm>
          <a:prstGeom prst="flowChartDocument">
            <a:avLst/>
          </a:prstGeom>
          <a:solidFill>
            <a:schemeClr val="bg1">
              <a:lumMod val="95000"/>
            </a:schemeClr>
          </a:solidFill>
          <a:ln w="12700">
            <a:solidFill>
              <a:schemeClr val="tx1"/>
            </a:solidFill>
          </a:ln>
          <a:effectLst>
            <a:outerShdw blurRad="50800" dist="50800" dir="5400000" algn="ctr" rotWithShape="0">
              <a:schemeClr val="bg1">
                <a:lumMod val="9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algn="ctr"/>
            <a:endParaRPr lang="en-US" sz="1700" b="1" dirty="0">
              <a:solidFill>
                <a:schemeClr val="tx1"/>
              </a:solidFill>
              <a:latin typeface="Times New Roman" pitchFamily="18" charset="0"/>
              <a:cs typeface="Times New Roman" pitchFamily="18" charset="0"/>
            </a:endParaRPr>
          </a:p>
        </p:txBody>
      </p:sp>
      <p:pic>
        <p:nvPicPr>
          <p:cNvPr id="54" name="Picture 3" descr="C:\Documents and Settings\User01\Local Settings\Temporary Internet Files\Content.IE5\0JAXMH8Z\MCj04352420000[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69922" y="3687300"/>
            <a:ext cx="1114967" cy="122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59"/>
          <p:cNvSpPr txBox="1"/>
          <p:nvPr/>
        </p:nvSpPr>
        <p:spPr>
          <a:xfrm>
            <a:off x="7004212" y="2798267"/>
            <a:ext cx="1767980" cy="830997"/>
          </a:xfrm>
          <a:prstGeom prst="rect">
            <a:avLst/>
          </a:prstGeom>
          <a:noFill/>
        </p:spPr>
        <p:txBody>
          <a:bodyPr wrap="square" rtlCol="0">
            <a:spAutoFit/>
          </a:bodyPr>
          <a:lstStyle/>
          <a:p>
            <a:pPr algn="ctr"/>
            <a:r>
              <a:rPr lang="en-US" sz="1600" b="1" dirty="0">
                <a:solidFill>
                  <a:srgbClr val="FF0000"/>
                </a:solidFill>
                <a:latin typeface="Times New Roman" pitchFamily="18" charset="0"/>
                <a:cs typeface="Times New Roman" pitchFamily="18" charset="0"/>
              </a:rPr>
              <a:t>USMC READINESS</a:t>
            </a:r>
          </a:p>
          <a:p>
            <a:pPr algn="ctr"/>
            <a:r>
              <a:rPr lang="en-US" sz="1600" b="1" dirty="0">
                <a:solidFill>
                  <a:srgbClr val="FF0000"/>
                </a:solidFill>
                <a:latin typeface="Times New Roman" pitchFamily="18" charset="0"/>
                <a:cs typeface="Times New Roman" pitchFamily="18" charset="0"/>
              </a:rPr>
              <a:t>DRRS Enterprise</a:t>
            </a:r>
          </a:p>
        </p:txBody>
      </p:sp>
      <p:pic>
        <p:nvPicPr>
          <p:cNvPr id="65" name="Picture 8" descr="C:\Documents and Settings\User01\Local Settings\Temporary Internet Files\Content.IE5\2JSTM34V\MCj04380640000[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75735" y="4029795"/>
            <a:ext cx="809736" cy="83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126"/>
          <p:cNvSpPr txBox="1">
            <a:spLocks noChangeArrowheads="1"/>
          </p:cNvSpPr>
          <p:nvPr/>
        </p:nvSpPr>
        <p:spPr bwMode="auto">
          <a:xfrm>
            <a:off x="280050" y="3306974"/>
            <a:ext cx="3179336" cy="769441"/>
          </a:xfrm>
          <a:prstGeom prst="rect">
            <a:avLst/>
          </a:prstGeom>
          <a:noFill/>
          <a:ln w="9525">
            <a:noFill/>
            <a:miter lim="800000"/>
            <a:headEnd/>
            <a:tailEnd/>
          </a:ln>
        </p:spPr>
        <p:txBody>
          <a:bodyPr wrap="square">
            <a:spAutoFit/>
          </a:bodyPr>
          <a:lstStyle/>
          <a:p>
            <a:pPr algn="ctr"/>
            <a:r>
              <a:rPr lang="en-US" sz="1100" b="1" dirty="0">
                <a:latin typeface="Times New Roman" pitchFamily="18" charset="0"/>
                <a:cs typeface="Times New Roman" pitchFamily="18" charset="0"/>
              </a:rPr>
              <a:t>MCTL “Tasks” = METs / METLs (MCTIMS)</a:t>
            </a:r>
          </a:p>
          <a:p>
            <a:pPr algn="ctr"/>
            <a:r>
              <a:rPr lang="en-US" sz="1100" b="1" dirty="0">
                <a:latin typeface="Times New Roman" pitchFamily="18" charset="0"/>
                <a:cs typeface="Times New Roman" pitchFamily="18" charset="0"/>
              </a:rPr>
              <a:t>Structure = Mission Statement/T/O&amp;E (TFSMS)</a:t>
            </a:r>
          </a:p>
          <a:p>
            <a:pPr algn="ctr"/>
            <a:r>
              <a:rPr lang="en-US" sz="1100" b="1" dirty="0">
                <a:latin typeface="Times New Roman" pitchFamily="18" charset="0"/>
                <a:cs typeface="Times New Roman" pitchFamily="18" charset="0"/>
              </a:rPr>
              <a:t>Training = T&amp;R Manual (MCTIMS)</a:t>
            </a:r>
          </a:p>
          <a:p>
            <a:pPr algn="ctr"/>
            <a:endParaRPr lang="en-US" sz="1100" b="1" dirty="0">
              <a:latin typeface="Times New Roman" pitchFamily="18" charset="0"/>
              <a:cs typeface="Times New Roman" pitchFamily="18" charset="0"/>
            </a:endParaRPr>
          </a:p>
        </p:txBody>
      </p:sp>
      <p:pic>
        <p:nvPicPr>
          <p:cNvPr id="39" name="Picture 7" descr="HQRTS_CD&amp;I"/>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 y="0"/>
            <a:ext cx="1470169" cy="1371600"/>
          </a:xfrm>
          <a:prstGeom prst="rect">
            <a:avLst/>
          </a:prstGeom>
          <a:noFill/>
          <a:ln w="9525">
            <a:noFill/>
            <a:miter lim="800000"/>
            <a:headEnd/>
            <a:tailEnd/>
          </a:ln>
        </p:spPr>
      </p:pic>
      <p:pic>
        <p:nvPicPr>
          <p:cNvPr id="45" name="Picture 7" descr="HQRTS_CD&amp;I"/>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39717" y="3919070"/>
            <a:ext cx="1120376" cy="897171"/>
          </a:xfrm>
          <a:prstGeom prst="rect">
            <a:avLst/>
          </a:prstGeom>
          <a:noFill/>
          <a:ln w="9525">
            <a:noFill/>
            <a:miter lim="800000"/>
            <a:headEnd/>
            <a:tailEnd/>
          </a:ln>
        </p:spPr>
      </p:pic>
      <p:sp>
        <p:nvSpPr>
          <p:cNvPr id="4" name="U-Turn Arrow 3"/>
          <p:cNvSpPr/>
          <p:nvPr/>
        </p:nvSpPr>
        <p:spPr>
          <a:xfrm flipH="1" flipV="1">
            <a:off x="49160" y="5418435"/>
            <a:ext cx="8940767" cy="443020"/>
          </a:xfrm>
          <a:prstGeom prst="uturnArrow">
            <a:avLst>
              <a:gd name="adj1" fmla="val 25000"/>
              <a:gd name="adj2" fmla="val 25000"/>
              <a:gd name="adj3" fmla="val 25000"/>
              <a:gd name="adj4" fmla="val 43750"/>
              <a:gd name="adj5" fmla="val 10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Up Arrow 1"/>
          <p:cNvSpPr/>
          <p:nvPr/>
        </p:nvSpPr>
        <p:spPr>
          <a:xfrm>
            <a:off x="28782" y="4004360"/>
            <a:ext cx="238127" cy="978408"/>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Up Arrow 56"/>
          <p:cNvSpPr/>
          <p:nvPr/>
        </p:nvSpPr>
        <p:spPr>
          <a:xfrm rot="10800000">
            <a:off x="8786825" y="3870135"/>
            <a:ext cx="238127" cy="978408"/>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ent Arrow 2"/>
          <p:cNvSpPr/>
          <p:nvPr/>
        </p:nvSpPr>
        <p:spPr>
          <a:xfrm>
            <a:off x="107497" y="2405798"/>
            <a:ext cx="813816" cy="868680"/>
          </a:xfrm>
          <a:prstGeom prst="bentArrow">
            <a:avLst>
              <a:gd name="adj1" fmla="val 15637"/>
              <a:gd name="adj2" fmla="val 25000"/>
              <a:gd name="adj3" fmla="val 25000"/>
              <a:gd name="adj4" fmla="val 4375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Bent Arrow 68"/>
          <p:cNvSpPr/>
          <p:nvPr/>
        </p:nvSpPr>
        <p:spPr>
          <a:xfrm rot="5400000">
            <a:off x="8257592" y="2557740"/>
            <a:ext cx="813816" cy="868680"/>
          </a:xfrm>
          <a:prstGeom prst="bentArrow">
            <a:avLst>
              <a:gd name="adj1" fmla="val 15637"/>
              <a:gd name="adj2" fmla="val 25000"/>
              <a:gd name="adj3" fmla="val 25000"/>
              <a:gd name="adj4" fmla="val 4375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0" name="Picture 1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71317" y="3948277"/>
            <a:ext cx="1015663" cy="858132"/>
          </a:xfrm>
          <a:prstGeom prst="rect">
            <a:avLst/>
          </a:prstGeom>
          <a:noFill/>
          <a:ln w="9525">
            <a:solidFill>
              <a:schemeClr val="tx1"/>
            </a:solidFill>
            <a:miter lim="800000"/>
            <a:headEnd/>
            <a:tailEnd/>
          </a:ln>
        </p:spPr>
      </p:pic>
      <p:pic>
        <p:nvPicPr>
          <p:cNvPr id="53" name="Picture 2" descr="D:\Documents and Settings\maryroi.goldman\My Documents\My Pictures\MSHARP4.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814570" y="4511030"/>
            <a:ext cx="665418" cy="649651"/>
          </a:xfrm>
          <a:prstGeom prst="rect">
            <a:avLst/>
          </a:prstGeom>
          <a:noFill/>
          <a:ln>
            <a:solidFill>
              <a:schemeClr val="tx1"/>
            </a:solidFill>
          </a:ln>
        </p:spPr>
      </p:pic>
      <p:sp>
        <p:nvSpPr>
          <p:cNvPr id="5" name="Slide Number Placeholder 4"/>
          <p:cNvSpPr>
            <a:spLocks noGrp="1"/>
          </p:cNvSpPr>
          <p:nvPr>
            <p:ph type="sldNum" sz="quarter" idx="12"/>
          </p:nvPr>
        </p:nvSpPr>
        <p:spPr>
          <a:xfrm>
            <a:off x="6648534" y="6477880"/>
            <a:ext cx="2133600" cy="365125"/>
          </a:xfrm>
        </p:spPr>
        <p:txBody>
          <a:bodyPr/>
          <a:lstStyle/>
          <a:p>
            <a:fld id="{8E4EDD86-0069-4FE8-945C-33E393EACC8C}" type="slidenum">
              <a:rPr lang="en-US" smtClean="0">
                <a:solidFill>
                  <a:schemeClr val="tx1"/>
                </a:solidFill>
              </a:rPr>
              <a:pPr/>
              <a:t>4</a:t>
            </a:fld>
            <a:endParaRPr lang="en-US" dirty="0">
              <a:solidFill>
                <a:schemeClr val="tx1"/>
              </a:solidFill>
            </a:endParaRPr>
          </a:p>
        </p:txBody>
      </p:sp>
      <p:sp>
        <p:nvSpPr>
          <p:cNvPr id="7" name="Footer Placeholder 6"/>
          <p:cNvSpPr>
            <a:spLocks noGrp="1"/>
          </p:cNvSpPr>
          <p:nvPr>
            <p:ph type="ftr" sz="quarter" idx="11"/>
          </p:nvPr>
        </p:nvSpPr>
        <p:spPr>
          <a:xfrm>
            <a:off x="28782" y="6440052"/>
            <a:ext cx="2791109" cy="365125"/>
          </a:xfrm>
        </p:spPr>
        <p:txBody>
          <a:bodyPr/>
          <a:lstStyle/>
          <a:p>
            <a:r>
              <a:rPr lang="en-US">
                <a:solidFill>
                  <a:schemeClr val="tx1"/>
                </a:solidFill>
              </a:rPr>
              <a:t>MAR 2023-CUI</a:t>
            </a:r>
            <a:endParaRPr lang="en-US" dirty="0">
              <a:solidFill>
                <a:schemeClr val="tx1"/>
              </a:solidFill>
            </a:endParaRPr>
          </a:p>
        </p:txBody>
      </p:sp>
      <p:pic>
        <p:nvPicPr>
          <p:cNvPr id="72" name="Picture 8"/>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16287" y="3659903"/>
            <a:ext cx="888329" cy="915832"/>
          </a:xfrm>
          <a:prstGeom prst="rect">
            <a:avLst/>
          </a:prstGeom>
          <a:noFill/>
          <a:ln w="3175">
            <a:solidFill>
              <a:schemeClr val="tx1"/>
            </a:solidFill>
            <a:miter lim="800000"/>
            <a:headEnd/>
            <a:tailEnd/>
          </a:ln>
          <a:effectLst>
            <a:outerShdw dist="35921" dir="2700000" algn="ctr" rotWithShape="0">
              <a:srgbClr val="808080"/>
            </a:outerShdw>
          </a:effectLst>
        </p:spPr>
      </p:pic>
      <p:pic>
        <p:nvPicPr>
          <p:cNvPr id="71" name="Picture 7" descr="Picture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872338" y="4306529"/>
            <a:ext cx="751599" cy="803503"/>
          </a:xfrm>
          <a:prstGeom prst="rect">
            <a:avLst/>
          </a:prstGeom>
          <a:solidFill>
            <a:srgbClr val="CC99FF">
              <a:alpha val="39999"/>
            </a:srgbClr>
          </a:solidFill>
          <a:ln w="3175">
            <a:solidFill>
              <a:schemeClr val="tx1"/>
            </a:solidFill>
            <a:miter lim="800000"/>
            <a:headEnd/>
            <a:tailEnd/>
          </a:ln>
          <a:effectLst/>
        </p:spPr>
      </p:pic>
    </p:spTree>
    <p:extLst>
      <p:ext uri="{BB962C8B-B14F-4D97-AF65-F5344CB8AC3E}">
        <p14:creationId xmlns:p14="http://schemas.microsoft.com/office/powerpoint/2010/main" val="63489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Text Box 2"/>
          <p:cNvSpPr txBox="1">
            <a:spLocks noChangeArrowheads="1"/>
          </p:cNvSpPr>
          <p:nvPr/>
        </p:nvSpPr>
        <p:spPr bwMode="auto">
          <a:xfrm>
            <a:off x="1655141" y="1357808"/>
            <a:ext cx="7351207" cy="4524315"/>
          </a:xfrm>
          <a:prstGeom prst="rect">
            <a:avLst/>
          </a:prstGeom>
          <a:noFill/>
          <a:ln w="9525">
            <a:noFill/>
            <a:miter lim="800000"/>
            <a:headEnd/>
            <a:tailEnd/>
          </a:ln>
          <a:effectLst/>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charset="0"/>
                <a:ea typeface="+mn-ea"/>
                <a:cs typeface="+mn-cs"/>
              </a:rPr>
              <a:t>MET/METL Development:</a:t>
            </a:r>
            <a:r>
              <a:rPr kumimoji="0" lang="en-US" sz="1600" b="0" i="0" u="none" strike="noStrike" kern="1200" cap="none" spc="0" normalizeH="0" baseline="0" noProof="0" dirty="0">
                <a:ln>
                  <a:noFill/>
                </a:ln>
                <a:solidFill>
                  <a:srgbClr val="FF0000"/>
                </a:solidFill>
                <a:effectLst/>
                <a:uLnTx/>
                <a:uFillTx/>
                <a:latin typeface="Arial" charset="0"/>
                <a:ea typeface="+mn-ea"/>
                <a:cs typeface="+mn-cs"/>
              </a:rPr>
              <a:t>  </a:t>
            </a:r>
            <a:r>
              <a:rPr kumimoji="0" lang="en-US" sz="1600" b="0" i="0" u="none" strike="noStrike" kern="1200" cap="none" spc="0" normalizeH="0" baseline="0" noProof="0" dirty="0">
                <a:ln>
                  <a:noFill/>
                </a:ln>
                <a:effectLst/>
                <a:uLnTx/>
                <a:uFillTx/>
                <a:latin typeface="Arial" charset="0"/>
                <a:ea typeface="+mn-ea"/>
                <a:cs typeface="+mn-cs"/>
              </a:rPr>
              <a:t>S</a:t>
            </a:r>
            <a:r>
              <a:rPr kumimoji="0" lang="en-US" sz="1600" b="0" i="0" u="none" strike="noStrike" kern="1200" cap="none" spc="0" normalizeH="0" baseline="0" noProof="0" dirty="0">
                <a:ln>
                  <a:noFill/>
                </a:ln>
                <a:solidFill>
                  <a:prstClr val="black"/>
                </a:solidFill>
                <a:effectLst/>
                <a:uLnTx/>
                <a:uFillTx/>
                <a:latin typeface="Arial" charset="0"/>
                <a:ea typeface="+mn-ea"/>
                <a:cs typeface="+mn-cs"/>
              </a:rPr>
              <a:t>upports mission planning, training and</a:t>
            </a:r>
            <a:r>
              <a:rPr kumimoji="0" lang="en-US" sz="1600" b="0" i="0" u="none" strike="noStrike" kern="1200" cap="none" spc="0" normalizeH="0" noProof="0" dirty="0">
                <a:ln>
                  <a:noFill/>
                </a:ln>
                <a:solidFill>
                  <a:prstClr val="black"/>
                </a:solidFill>
                <a:effectLst/>
                <a:uLnTx/>
                <a:uFillTx/>
                <a:latin typeface="Arial" charset="0"/>
                <a:ea typeface="+mn-ea"/>
                <a:cs typeface="+mn-cs"/>
              </a:rPr>
              <a:t> </a:t>
            </a:r>
            <a:r>
              <a:rPr kumimoji="0" lang="en-US" sz="1600" b="0" i="0" u="none" strike="noStrike" kern="1200" cap="none" spc="0" normalizeH="0" baseline="0" noProof="0" dirty="0">
                <a:ln>
                  <a:noFill/>
                </a:ln>
                <a:solidFill>
                  <a:prstClr val="black"/>
                </a:solidFill>
                <a:effectLst/>
                <a:uLnTx/>
                <a:uFillTx/>
                <a:latin typeface="Arial" charset="0"/>
                <a:ea typeface="+mn-ea"/>
                <a:cs typeface="+mn-cs"/>
              </a:rPr>
              <a:t>T&amp;R Manual review and development</a:t>
            </a:r>
            <a:r>
              <a:rPr kumimoji="0" lang="en-US" sz="1600" b="0" i="0" u="none" strike="noStrike" kern="1200" cap="none" spc="0" normalizeH="0" noProof="0" dirty="0">
                <a:ln>
                  <a:noFill/>
                </a:ln>
                <a:solidFill>
                  <a:prstClr val="black"/>
                </a:solidFill>
                <a:effectLst/>
                <a:uLnTx/>
                <a:uFillTx/>
                <a:latin typeface="Arial" charset="0"/>
                <a:ea typeface="+mn-ea"/>
                <a:cs typeface="+mn-cs"/>
              </a:rPr>
              <a:t> processes.  </a:t>
            </a:r>
            <a:r>
              <a:rPr kumimoji="0" lang="en-US" sz="1600" b="0" i="0" u="none" strike="noStrike" kern="1200" cap="none" spc="0" normalizeH="0" baseline="0" noProof="0" dirty="0">
                <a:ln>
                  <a:noFill/>
                </a:ln>
                <a:solidFill>
                  <a:prstClr val="black"/>
                </a:solidFill>
                <a:effectLst/>
                <a:uLnTx/>
                <a:uFillTx/>
                <a:latin typeface="Arial" charset="0"/>
                <a:ea typeface="+mn-ea"/>
                <a:cs typeface="+mn-cs"/>
              </a:rPr>
              <a:t>Coordinated process involving CD&amp;I, Stakeholder, PP&amp;O and TECOM.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Aligns to…</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charset="0"/>
                <a:ea typeface="+mn-ea"/>
                <a:cs typeface="+mn-cs"/>
              </a:rPr>
              <a:t>Mission Statement &amp; T/O&amp;E Validation:  </a:t>
            </a:r>
            <a:r>
              <a:rPr kumimoji="0" lang="en-US" sz="1600" b="0" i="0" u="none" strike="noStrike" kern="1200" cap="none" spc="0" normalizeH="0" baseline="0" noProof="0" dirty="0">
                <a:ln>
                  <a:noFill/>
                </a:ln>
                <a:solidFill>
                  <a:prstClr val="black"/>
                </a:solidFill>
                <a:effectLst/>
                <a:uLnTx/>
                <a:uFillTx/>
                <a:latin typeface="Arial" charset="0"/>
                <a:ea typeface="+mn-ea"/>
                <a:cs typeface="+mn-cs"/>
              </a:rPr>
              <a:t>MCID/Future OPS TFS process where Unit/COI defined organizational capability and mission intent is expressed within TFSMS.  MET/METL alignment aids in personnel standards and required equipment development.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Aligns to…</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charset="0"/>
                <a:ea typeface="+mn-ea"/>
                <a:cs typeface="+mn-cs"/>
              </a:rPr>
              <a:t>TECOM’s T&amp;R Manual &amp; TMT Reviews: </a:t>
            </a:r>
            <a:r>
              <a:rPr kumimoji="0" lang="en-US" sz="1600" b="0" i="0" u="none" strike="noStrike" kern="1200" cap="none" spc="0" normalizeH="0" baseline="0" noProof="0" dirty="0">
                <a:ln>
                  <a:noFill/>
                </a:ln>
                <a:solidFill>
                  <a:prstClr val="black"/>
                </a:solidFill>
                <a:effectLst/>
                <a:uLnTx/>
                <a:uFillTx/>
                <a:latin typeface="Arial" charset="0"/>
                <a:ea typeface="+mn-ea"/>
                <a:cs typeface="+mn-cs"/>
              </a:rPr>
              <a:t>TECOM training processes that identifies MET-based training component requirements, necessary event chaining and exercise synchronizations, POI and curriculum refinement and development. </a:t>
            </a:r>
          </a:p>
          <a:p>
            <a:pPr algn="ctr">
              <a:defRPr/>
            </a:pPr>
            <a:r>
              <a:rPr lang="en-US" sz="1600" b="1" dirty="0">
                <a:solidFill>
                  <a:prstClr val="black"/>
                </a:solidFill>
              </a:rPr>
              <a:t>Supports…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600" dirty="0">
              <a:solidFill>
                <a:prstClr val="black"/>
              </a:solidFill>
            </a:endParaRPr>
          </a:p>
          <a:p>
            <a:pPr lvl="0">
              <a:defRPr/>
            </a:pPr>
            <a:r>
              <a:rPr lang="en-US" sz="1600" b="1" dirty="0">
                <a:solidFill>
                  <a:srgbClr val="FF0000"/>
                </a:solidFill>
              </a:rPr>
              <a:t>PP&amp;O’s GFM Processes and FMF / SE Readiness Reporting Requirements</a:t>
            </a:r>
            <a:endParaRPr kumimoji="0" lang="en-US" sz="16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Text Box 3"/>
          <p:cNvSpPr txBox="1">
            <a:spLocks noChangeArrowheads="1"/>
          </p:cNvSpPr>
          <p:nvPr/>
        </p:nvSpPr>
        <p:spPr bwMode="auto">
          <a:xfrm>
            <a:off x="1217425" y="144463"/>
            <a:ext cx="8020050" cy="1046440"/>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CD&amp;I’s Policy Alignments: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MCTL </a:t>
            </a:r>
            <a:r>
              <a:rPr kumimoji="0" lang="en-US" sz="1400" b="1" i="0" u="none" strike="noStrike" kern="1200" cap="none" spc="0" normalizeH="0" baseline="0" noProof="0" dirty="0">
                <a:ln>
                  <a:noFill/>
                </a:ln>
                <a:solidFill>
                  <a:prstClr val="black"/>
                </a:solidFill>
                <a:effectLst/>
                <a:uLnTx/>
                <a:uFillTx/>
                <a:latin typeface="Arial" charset="0"/>
                <a:ea typeface="+mn-ea"/>
                <a:cs typeface="+mn-cs"/>
              </a:rPr>
              <a:t>(</a:t>
            </a:r>
            <a:r>
              <a:rPr kumimoji="0" lang="en-US" sz="1400" b="1" i="0" u="none" strike="noStrike" kern="1200" cap="none" spc="0" normalizeH="0" baseline="0" noProof="0" dirty="0">
                <a:ln>
                  <a:noFill/>
                </a:ln>
                <a:solidFill>
                  <a:srgbClr val="FF0000"/>
                </a:solidFill>
                <a:effectLst/>
                <a:uLnTx/>
                <a:uFillTx/>
                <a:latin typeface="Arial" charset="0"/>
                <a:ea typeface="+mn-ea"/>
                <a:cs typeface="+mn-cs"/>
              </a:rPr>
              <a:t>MCO 3500.26</a:t>
            </a:r>
            <a:r>
              <a:rPr kumimoji="0" lang="en-US" sz="1400" b="1" i="0" u="none" strike="noStrike" kern="1200" cap="none" spc="0" normalizeH="0" baseline="0" noProof="0" dirty="0">
                <a:ln>
                  <a:noFill/>
                </a:ln>
                <a:solidFill>
                  <a:prstClr val="black"/>
                </a:solidFill>
                <a:effectLst/>
                <a:uLnTx/>
                <a:uFillTx/>
                <a:latin typeface="Arial" charset="0"/>
                <a:ea typeface="+mn-ea"/>
                <a:cs typeface="+mn-cs"/>
              </a:rPr>
              <a:t>) and </a:t>
            </a:r>
            <a:r>
              <a:rPr kumimoji="0" lang="en-US" sz="1800" b="1" i="0" u="none" strike="noStrike" kern="1200" cap="none" spc="0" normalizeH="0" baseline="0" noProof="0" dirty="0">
                <a:ln>
                  <a:noFill/>
                </a:ln>
                <a:solidFill>
                  <a:prstClr val="black"/>
                </a:solidFill>
                <a:effectLst/>
                <a:uLnTx/>
                <a:uFillTx/>
                <a:latin typeface="Arial" charset="0"/>
                <a:ea typeface="+mn-ea"/>
                <a:cs typeface="+mn-cs"/>
              </a:rPr>
              <a:t>MET / METL Development </a:t>
            </a:r>
            <a:r>
              <a:rPr kumimoji="0" lang="en-US" sz="1400" b="1" i="0" u="none" strike="noStrike" kern="1200" cap="none" spc="0" normalizeH="0" baseline="0" noProof="0" dirty="0">
                <a:ln>
                  <a:noFill/>
                </a:ln>
                <a:solidFill>
                  <a:prstClr val="black"/>
                </a:solidFill>
                <a:effectLst/>
                <a:uLnTx/>
                <a:uFillTx/>
                <a:latin typeface="Arial" charset="0"/>
                <a:ea typeface="+mn-ea"/>
                <a:cs typeface="+mn-cs"/>
              </a:rPr>
              <a:t>(</a:t>
            </a:r>
            <a:r>
              <a:rPr kumimoji="0" lang="en-US" sz="1400" b="1" i="0" u="none" strike="noStrike" kern="1200" cap="none" spc="0" normalizeH="0" baseline="0" noProof="0" dirty="0">
                <a:ln>
                  <a:noFill/>
                </a:ln>
                <a:solidFill>
                  <a:srgbClr val="FF0000"/>
                </a:solidFill>
                <a:effectLst/>
                <a:uLnTx/>
                <a:uFillTx/>
                <a:latin typeface="Arial" charset="0"/>
                <a:ea typeface="+mn-ea"/>
                <a:cs typeface="+mn-cs"/>
              </a:rPr>
              <a:t>MCO 3500.110</a:t>
            </a:r>
            <a:r>
              <a:rPr kumimoji="0" lang="en-US" sz="1400" b="1" i="0" u="none" strike="noStrike" kern="1200" cap="none" spc="0" normalizeH="0" baseline="0" noProof="0" dirty="0">
                <a:ln>
                  <a:noFill/>
                </a:ln>
                <a:solidFill>
                  <a:prstClr val="black"/>
                </a:solidFill>
                <a:effectLst/>
                <a:uLnTx/>
                <a:uFillTx/>
                <a:latin typeface="Arial" charset="0"/>
                <a:ea typeface="+mn-ea"/>
                <a:cs typeface="+mn-cs"/>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mn-cs"/>
              </a:rPr>
              <a:t> </a:t>
            </a:r>
            <a:r>
              <a:rPr kumimoji="0" lang="en-US" sz="1800" b="1" i="0" u="none" strike="noStrike" kern="1200" cap="none" spc="0" normalizeH="0" baseline="0" noProof="0" dirty="0">
                <a:ln>
                  <a:noFill/>
                </a:ln>
                <a:solidFill>
                  <a:prstClr val="black"/>
                </a:solidFill>
                <a:effectLst/>
                <a:uLnTx/>
                <a:uFillTx/>
                <a:latin typeface="Arial" charset="0"/>
                <a:ea typeface="+mn-ea"/>
                <a:cs typeface="+mn-cs"/>
              </a:rPr>
              <a:t>Total Force Structure Process </a:t>
            </a:r>
            <a:r>
              <a:rPr kumimoji="0" lang="en-US" sz="1400" b="1" i="0" u="none" strike="noStrike" kern="1200" cap="none" spc="0" normalizeH="0" baseline="0" noProof="0" dirty="0">
                <a:ln>
                  <a:noFill/>
                </a:ln>
                <a:solidFill>
                  <a:prstClr val="black"/>
                </a:solidFill>
                <a:effectLst/>
                <a:uLnTx/>
                <a:uFillTx/>
                <a:latin typeface="Arial" charset="0"/>
                <a:ea typeface="+mn-ea"/>
                <a:cs typeface="+mn-cs"/>
              </a:rPr>
              <a:t>(</a:t>
            </a:r>
            <a:r>
              <a:rPr kumimoji="0" lang="en-US" sz="1400" b="1" i="0" u="none" strike="noStrike" kern="1200" cap="none" spc="0" normalizeH="0" baseline="0" noProof="0" dirty="0">
                <a:ln>
                  <a:noFill/>
                </a:ln>
                <a:solidFill>
                  <a:srgbClr val="FF0000"/>
                </a:solidFill>
                <a:effectLst/>
                <a:uLnTx/>
                <a:uFillTx/>
                <a:latin typeface="Arial" charset="0"/>
                <a:ea typeface="+mn-ea"/>
                <a:cs typeface="+mn-cs"/>
              </a:rPr>
              <a:t>MCO 5311.1E</a:t>
            </a:r>
            <a:r>
              <a:rPr kumimoji="0" lang="en-US" sz="1400" b="1" i="0" u="none" strike="noStrike" kern="1200" cap="none" spc="0" normalizeH="0" baseline="0" noProof="0" dirty="0">
                <a:ln>
                  <a:noFill/>
                </a:ln>
                <a:solidFill>
                  <a:prstClr val="black"/>
                </a:solidFill>
                <a:effectLst/>
                <a:uLnTx/>
                <a:uFillTx/>
                <a:latin typeface="Arial" charset="0"/>
                <a:ea typeface="+mn-ea"/>
                <a:cs typeface="+mn-cs"/>
              </a:rPr>
              <a:t>)</a:t>
            </a:r>
          </a:p>
        </p:txBody>
      </p:sp>
      <p:pic>
        <p:nvPicPr>
          <p:cNvPr id="8" name="Picture 124" descr="C:\Users\maryroi.GOLDMAN\Desktop\LOGOS\tfsms_logo_large.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510" y="1478763"/>
            <a:ext cx="1217425" cy="116615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7D7F152-42F7-4C0B-ACE2-8696607C202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Footer Placeholder 2"/>
          <p:cNvSpPr>
            <a:spLocks noGrp="1"/>
          </p:cNvSpPr>
          <p:nvPr>
            <p:ph type="ftr" sz="quarter" idx="11"/>
          </p:nvPr>
        </p:nvSpPr>
        <p:spPr>
          <a:xfrm>
            <a:off x="22630" y="6443857"/>
            <a:ext cx="2895600" cy="365125"/>
          </a:xfrm>
        </p:spPr>
        <p:txBody>
          <a:bodyPr/>
          <a:lstStyle/>
          <a:p>
            <a:r>
              <a:rPr lang="en-US">
                <a:solidFill>
                  <a:schemeClr val="tx1"/>
                </a:solidFill>
              </a:rPr>
              <a:t>MAR 2023-CUI</a:t>
            </a:r>
            <a:endParaRPr lang="en-US" dirty="0">
              <a:solidFill>
                <a:schemeClr val="tx1"/>
              </a:solidFill>
            </a:endParaRPr>
          </a:p>
        </p:txBody>
      </p:sp>
      <p:pic>
        <p:nvPicPr>
          <p:cNvPr id="11"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488" y="2779792"/>
            <a:ext cx="1471801" cy="1037588"/>
          </a:xfrm>
          <a:prstGeom prst="rect">
            <a:avLst/>
          </a:prstGeom>
          <a:noFill/>
          <a:ln w="9525">
            <a:solidFill>
              <a:schemeClr val="tx1"/>
            </a:solidFill>
            <a:miter lim="800000"/>
            <a:headEnd/>
            <a:tailEnd/>
          </a:ln>
        </p:spPr>
      </p:pic>
      <p:pic>
        <p:nvPicPr>
          <p:cNvPr id="14" name="Picture 7" descr="Picture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387" y="3948712"/>
            <a:ext cx="751599" cy="803503"/>
          </a:xfrm>
          <a:prstGeom prst="rect">
            <a:avLst/>
          </a:prstGeom>
          <a:solidFill>
            <a:srgbClr val="CC99FF">
              <a:alpha val="39999"/>
            </a:srgbClr>
          </a:solidFill>
          <a:ln w="3175">
            <a:solidFill>
              <a:schemeClr val="tx1"/>
            </a:solidFill>
            <a:miter lim="800000"/>
            <a:headEnd/>
            <a:tailEnd/>
          </a:ln>
          <a:effectLst/>
        </p:spPr>
      </p:pic>
      <p:pic>
        <p:nvPicPr>
          <p:cNvPr id="15" name="Picture 2" descr="D:\Documents and Settings\maryroi.goldman\My Documents\My Pictures\MSHARP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3838" y="3948713"/>
            <a:ext cx="665418" cy="803502"/>
          </a:xfrm>
          <a:prstGeom prst="rect">
            <a:avLst/>
          </a:prstGeom>
          <a:noFill/>
          <a:ln>
            <a:solidFill>
              <a:schemeClr val="tx1"/>
            </a:solidFill>
          </a:ln>
        </p:spPr>
      </p:pic>
      <p:grpSp>
        <p:nvGrpSpPr>
          <p:cNvPr id="16" name="Group 12"/>
          <p:cNvGrpSpPr>
            <a:grpSpLocks noChangeAspect="1"/>
          </p:cNvGrpSpPr>
          <p:nvPr/>
        </p:nvGrpSpPr>
        <p:grpSpPr bwMode="auto">
          <a:xfrm>
            <a:off x="269622" y="4986735"/>
            <a:ext cx="1149532" cy="831980"/>
            <a:chOff x="4881" y="240"/>
            <a:chExt cx="639" cy="822"/>
          </a:xfrm>
        </p:grpSpPr>
        <p:pic>
          <p:nvPicPr>
            <p:cNvPr id="17"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882" y="320"/>
              <a:ext cx="59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9"/>
            <p:cNvSpPr>
              <a:spLocks noChangeAspect="1" noChangeArrowheads="1" noChangeShapeType="1" noTextEdit="1"/>
            </p:cNvSpPr>
            <p:nvPr userDrawn="1"/>
          </p:nvSpPr>
          <p:spPr bwMode="auto">
            <a:xfrm>
              <a:off x="4881" y="240"/>
              <a:ext cx="639" cy="278"/>
            </a:xfrm>
            <a:prstGeom prst="rect">
              <a:avLst/>
            </a:prstGeom>
          </p:spPr>
          <p:txBody>
            <a:bodyPr spcFirstLastPara="1" wrap="none" fromWordArt="1">
              <a:prstTxWarp prst="textArchUp">
                <a:avLst>
                  <a:gd name="adj" fmla="val 11040012"/>
                </a:avLst>
              </a:prstTxWarp>
            </a:bodyPr>
            <a:lstStyle/>
            <a:p>
              <a:r>
                <a:rPr lang="en-US" sz="1200" kern="10" dirty="0">
                  <a:ln w="9525">
                    <a:solidFill>
                      <a:srgbClr val="000000"/>
                    </a:solidFill>
                    <a:round/>
                    <a:headEnd/>
                    <a:tailEnd/>
                  </a:ln>
                  <a:solidFill>
                    <a:srgbClr val="FF0000"/>
                  </a:solidFill>
                  <a:latin typeface="Arial"/>
                  <a:cs typeface="Arial"/>
                </a:rPr>
                <a:t>Plans, Policies,</a:t>
              </a:r>
            </a:p>
          </p:txBody>
        </p:sp>
        <p:sp>
          <p:nvSpPr>
            <p:cNvPr id="19" name="WordArt 10"/>
            <p:cNvSpPr>
              <a:spLocks noChangeAspect="1" noChangeArrowheads="1" noChangeShapeType="1" noTextEdit="1"/>
            </p:cNvSpPr>
            <p:nvPr userDrawn="1"/>
          </p:nvSpPr>
          <p:spPr bwMode="auto">
            <a:xfrm>
              <a:off x="4881" y="837"/>
              <a:ext cx="599" cy="225"/>
            </a:xfrm>
            <a:prstGeom prst="rect">
              <a:avLst/>
            </a:prstGeom>
          </p:spPr>
          <p:txBody>
            <a:bodyPr spcFirstLastPara="1" wrap="none" fromWordArt="1">
              <a:prstTxWarp prst="textArchDown">
                <a:avLst>
                  <a:gd name="adj" fmla="val 0"/>
                </a:avLst>
              </a:prstTxWarp>
            </a:bodyPr>
            <a:lstStyle/>
            <a:p>
              <a:r>
                <a:rPr lang="en-US" sz="1200" kern="10">
                  <a:ln w="9525">
                    <a:solidFill>
                      <a:srgbClr val="000000"/>
                    </a:solidFill>
                    <a:round/>
                    <a:headEnd/>
                    <a:tailEnd/>
                  </a:ln>
                  <a:solidFill>
                    <a:srgbClr val="FF0000"/>
                  </a:solidFill>
                  <a:latin typeface="Arial"/>
                  <a:cs typeface="Arial"/>
                </a:rPr>
                <a:t>&amp; Operations</a:t>
              </a:r>
            </a:p>
          </p:txBody>
        </p:sp>
      </p:grpSp>
    </p:spTree>
    <p:extLst>
      <p:ext uri="{BB962C8B-B14F-4D97-AF65-F5344CB8AC3E}">
        <p14:creationId xmlns:p14="http://schemas.microsoft.com/office/powerpoint/2010/main" val="37611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D:\Documents and Settings\maryroi.goldman\My Documents\My Pictures\Dictionary.jpg"/>
          <p:cNvPicPr>
            <a:picLocks noChangeAspect="1" noChangeArrowheads="1"/>
          </p:cNvPicPr>
          <p:nvPr/>
        </p:nvPicPr>
        <p:blipFill>
          <a:blip r:embed="rId3" cstate="print"/>
          <a:srcRect/>
          <a:stretch>
            <a:fillRect/>
          </a:stretch>
        </p:blipFill>
        <p:spPr bwMode="auto">
          <a:xfrm>
            <a:off x="1428416" y="1516580"/>
            <a:ext cx="1145559" cy="1724025"/>
          </a:xfrm>
          <a:prstGeom prst="rect">
            <a:avLst/>
          </a:prstGeom>
          <a:noFill/>
        </p:spPr>
      </p:pic>
      <p:sp>
        <p:nvSpPr>
          <p:cNvPr id="1169410" name="Text Box 2"/>
          <p:cNvSpPr txBox="1">
            <a:spLocks noChangeArrowheads="1"/>
          </p:cNvSpPr>
          <p:nvPr/>
        </p:nvSpPr>
        <p:spPr bwMode="auto">
          <a:xfrm>
            <a:off x="1459838" y="940972"/>
            <a:ext cx="7486199" cy="623248"/>
          </a:xfrm>
          <a:prstGeom prst="rect">
            <a:avLst/>
          </a:prstGeom>
          <a:solidFill>
            <a:schemeClr val="accent3">
              <a:lumMod val="60000"/>
              <a:lumOff val="40000"/>
            </a:schemeClr>
          </a:solidFill>
          <a:ln w="9525">
            <a:noFill/>
            <a:miter lim="800000"/>
            <a:headEnd/>
            <a:tailEnd/>
          </a:ln>
          <a:effectLst/>
        </p:spPr>
        <p:txBody>
          <a:bodyPr wrap="square">
            <a:spAutoFit/>
          </a:bodyPr>
          <a:lstStyle/>
          <a:p>
            <a:pPr algn="ctr">
              <a:lnSpc>
                <a:spcPct val="75000"/>
              </a:lnSpc>
            </a:pPr>
            <a:r>
              <a:rPr lang="en-US" sz="1800" dirty="0"/>
              <a:t> </a:t>
            </a:r>
            <a:r>
              <a:rPr lang="en-US" sz="1200" b="1" dirty="0"/>
              <a:t>MCTL:  “Dictionary” of current USMC activities/actions/capabilities defined as “Tasks” that an organization must perform to accomplish a mission.</a:t>
            </a:r>
          </a:p>
          <a:p>
            <a:pPr marL="0" lvl="1" algn="ctr"/>
            <a:r>
              <a:rPr lang="en-US" sz="1200" b="1" dirty="0"/>
              <a:t>MCT’s are used by COI / SE as “Building Blocks” for METs/METLs</a:t>
            </a:r>
          </a:p>
        </p:txBody>
      </p:sp>
      <p:sp>
        <p:nvSpPr>
          <p:cNvPr id="1169411" name="Text Box 3"/>
          <p:cNvSpPr txBox="1">
            <a:spLocks noChangeArrowheads="1"/>
          </p:cNvSpPr>
          <p:nvPr/>
        </p:nvSpPr>
        <p:spPr bwMode="auto">
          <a:xfrm>
            <a:off x="1459838" y="0"/>
            <a:ext cx="7715250" cy="830997"/>
          </a:xfrm>
          <a:prstGeom prst="rect">
            <a:avLst/>
          </a:prstGeom>
          <a:noFill/>
          <a:ln w="9525">
            <a:noFill/>
            <a:miter lim="800000"/>
            <a:headEnd/>
            <a:tailEnd/>
          </a:ln>
          <a:effectLst/>
        </p:spPr>
        <p:txBody>
          <a:bodyPr wrap="square">
            <a:spAutoFit/>
          </a:bodyPr>
          <a:lstStyle/>
          <a:p>
            <a:pPr algn="ctr">
              <a:spcBef>
                <a:spcPts val="0"/>
              </a:spcBef>
            </a:pPr>
            <a:r>
              <a:rPr lang="en-US" sz="2400" b="1" dirty="0"/>
              <a:t>MCTL Supports Current Capability</a:t>
            </a:r>
          </a:p>
          <a:p>
            <a:pPr algn="ctr">
              <a:spcBef>
                <a:spcPts val="0"/>
              </a:spcBef>
            </a:pPr>
            <a:r>
              <a:rPr lang="en-US" sz="2400" b="1" dirty="0"/>
              <a:t>MET/METL Development</a:t>
            </a:r>
          </a:p>
        </p:txBody>
      </p:sp>
      <p:pic>
        <p:nvPicPr>
          <p:cNvPr id="116941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842" y="2231297"/>
            <a:ext cx="1454150" cy="1707965"/>
          </a:xfrm>
          <a:prstGeom prst="rect">
            <a:avLst/>
          </a:prstGeom>
          <a:noFill/>
          <a:ln w="9525">
            <a:noFill/>
            <a:miter lim="800000"/>
            <a:headEnd/>
            <a:tailEnd/>
          </a:ln>
          <a:effectLst/>
        </p:spPr>
      </p:pic>
      <p:sp>
        <p:nvSpPr>
          <p:cNvPr id="1169418" name="Text Box 10"/>
          <p:cNvSpPr txBox="1">
            <a:spLocks noChangeArrowheads="1"/>
          </p:cNvSpPr>
          <p:nvPr/>
        </p:nvSpPr>
        <p:spPr bwMode="auto">
          <a:xfrm>
            <a:off x="5590049" y="1781331"/>
            <a:ext cx="2943501" cy="1692771"/>
          </a:xfrm>
          <a:prstGeom prst="rect">
            <a:avLst/>
          </a:prstGeom>
          <a:solidFill>
            <a:srgbClr val="FFFF99"/>
          </a:solidFill>
          <a:ln w="57150">
            <a:solidFill>
              <a:schemeClr val="tx1"/>
            </a:solidFill>
            <a:miter lim="800000"/>
            <a:headEnd/>
            <a:tailEnd/>
          </a:ln>
          <a:effectLst/>
        </p:spPr>
        <p:txBody>
          <a:bodyPr wrap="square">
            <a:spAutoFit/>
          </a:bodyPr>
          <a:lstStyle/>
          <a:p>
            <a:pPr algn="ctr">
              <a:spcBef>
                <a:spcPct val="50000"/>
              </a:spcBef>
            </a:pPr>
            <a:r>
              <a:rPr lang="en-US" sz="1400" b="1" dirty="0">
                <a:solidFill>
                  <a:schemeClr val="accent3">
                    <a:lumMod val="75000"/>
                  </a:schemeClr>
                </a:solidFill>
              </a:rPr>
              <a:t>USMC </a:t>
            </a:r>
            <a:r>
              <a:rPr lang="en-US" sz="1400" b="1" dirty="0">
                <a:solidFill>
                  <a:srgbClr val="FF0000"/>
                </a:solidFill>
              </a:rPr>
              <a:t>TASKS:</a:t>
            </a:r>
          </a:p>
          <a:p>
            <a:pPr>
              <a:spcBef>
                <a:spcPct val="50000"/>
              </a:spcBef>
            </a:pPr>
            <a:r>
              <a:rPr lang="en-US" b="1" dirty="0"/>
              <a:t>MCT 1.6.1       Conduct Offensive Ops</a:t>
            </a:r>
          </a:p>
          <a:p>
            <a:pPr>
              <a:spcBef>
                <a:spcPct val="50000"/>
              </a:spcBef>
            </a:pPr>
            <a:r>
              <a:rPr lang="en-US" b="1" dirty="0"/>
              <a:t>MCT 1.6.4       Conduct Defensive Ops</a:t>
            </a:r>
          </a:p>
          <a:p>
            <a:pPr>
              <a:spcBef>
                <a:spcPct val="50000"/>
              </a:spcBef>
            </a:pPr>
            <a:r>
              <a:rPr lang="en-US" b="1" dirty="0"/>
              <a:t>MCT 1.10        Conduct Crisis Response</a:t>
            </a:r>
          </a:p>
          <a:p>
            <a:pPr>
              <a:spcBef>
                <a:spcPct val="50000"/>
              </a:spcBef>
            </a:pPr>
            <a:r>
              <a:rPr lang="en-US" b="1" dirty="0"/>
              <a:t>MCT 1.12        Conduct Expeditionary Ops</a:t>
            </a:r>
          </a:p>
          <a:p>
            <a:pPr>
              <a:spcBef>
                <a:spcPct val="50000"/>
              </a:spcBef>
            </a:pPr>
            <a:r>
              <a:rPr lang="en-US" b="1" dirty="0"/>
              <a:t>MCT 1.13.2     Conduct NEO</a:t>
            </a:r>
          </a:p>
          <a:p>
            <a:pPr>
              <a:spcBef>
                <a:spcPct val="50000"/>
              </a:spcBef>
            </a:pPr>
            <a:r>
              <a:rPr lang="en-US" b="1" dirty="0"/>
              <a:t>MCT 1.15.1.2  Facilitate Foreign HA</a:t>
            </a:r>
          </a:p>
        </p:txBody>
      </p:sp>
      <p:sp>
        <p:nvSpPr>
          <p:cNvPr id="32" name="Cube 31"/>
          <p:cNvSpPr/>
          <p:nvPr/>
        </p:nvSpPr>
        <p:spPr>
          <a:xfrm>
            <a:off x="1704975" y="5076825"/>
            <a:ext cx="990600" cy="568452"/>
          </a:xfrm>
          <a:prstGeom prst="cub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itchFamily="34" charset="0"/>
                <a:cs typeface="Arial" pitchFamily="34" charset="0"/>
              </a:rPr>
              <a:t>TASK (MET)</a:t>
            </a:r>
          </a:p>
        </p:txBody>
      </p:sp>
      <p:sp>
        <p:nvSpPr>
          <p:cNvPr id="33" name="Cube 32"/>
          <p:cNvSpPr/>
          <p:nvPr/>
        </p:nvSpPr>
        <p:spPr>
          <a:xfrm>
            <a:off x="2676525" y="5086350"/>
            <a:ext cx="990600" cy="568452"/>
          </a:xfrm>
          <a:prstGeom prst="cub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itchFamily="34" charset="0"/>
                <a:cs typeface="Arial" pitchFamily="34" charset="0"/>
              </a:rPr>
              <a:t>TASK (MET)</a:t>
            </a:r>
          </a:p>
        </p:txBody>
      </p:sp>
      <p:sp>
        <p:nvSpPr>
          <p:cNvPr id="29" name="Cube 28"/>
          <p:cNvSpPr/>
          <p:nvPr/>
        </p:nvSpPr>
        <p:spPr>
          <a:xfrm>
            <a:off x="3676650" y="5086350"/>
            <a:ext cx="990600" cy="568452"/>
          </a:xfrm>
          <a:prstGeom prst="cub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itchFamily="34" charset="0"/>
                <a:cs typeface="Arial" pitchFamily="34" charset="0"/>
              </a:rPr>
              <a:t>TASK (MET)</a:t>
            </a:r>
          </a:p>
        </p:txBody>
      </p:sp>
      <p:sp>
        <p:nvSpPr>
          <p:cNvPr id="30" name="Cube 29"/>
          <p:cNvSpPr/>
          <p:nvPr/>
        </p:nvSpPr>
        <p:spPr>
          <a:xfrm>
            <a:off x="1881070" y="4514645"/>
            <a:ext cx="990600" cy="568452"/>
          </a:xfrm>
          <a:prstGeom prst="cub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itchFamily="34" charset="0"/>
                <a:cs typeface="Arial" pitchFamily="34" charset="0"/>
              </a:rPr>
              <a:t>TASK (MET)</a:t>
            </a:r>
          </a:p>
        </p:txBody>
      </p:sp>
      <p:sp>
        <p:nvSpPr>
          <p:cNvPr id="31" name="Cube 30"/>
          <p:cNvSpPr/>
          <p:nvPr/>
        </p:nvSpPr>
        <p:spPr>
          <a:xfrm>
            <a:off x="2903057" y="4515210"/>
            <a:ext cx="990600" cy="568452"/>
          </a:xfrm>
          <a:prstGeom prst="cub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itchFamily="34" charset="0"/>
                <a:cs typeface="Arial" pitchFamily="34" charset="0"/>
              </a:rPr>
              <a:t>TASK (MET)</a:t>
            </a:r>
          </a:p>
        </p:txBody>
      </p:sp>
      <p:sp>
        <p:nvSpPr>
          <p:cNvPr id="27" name="Text Box 10"/>
          <p:cNvSpPr txBox="1">
            <a:spLocks noChangeArrowheads="1"/>
          </p:cNvSpPr>
          <p:nvPr/>
        </p:nvSpPr>
        <p:spPr bwMode="auto">
          <a:xfrm>
            <a:off x="5590048" y="3803010"/>
            <a:ext cx="2943501" cy="1992853"/>
          </a:xfrm>
          <a:prstGeom prst="rect">
            <a:avLst/>
          </a:prstGeom>
          <a:solidFill>
            <a:srgbClr val="FFFF99"/>
          </a:solidFill>
          <a:ln w="57150">
            <a:solidFill>
              <a:schemeClr val="tx1"/>
            </a:solidFill>
            <a:miter lim="800000"/>
            <a:headEnd/>
            <a:tailEnd/>
          </a:ln>
          <a:effectLst/>
        </p:spPr>
        <p:txBody>
          <a:bodyPr wrap="square">
            <a:spAutoFit/>
          </a:bodyPr>
          <a:lstStyle/>
          <a:p>
            <a:pPr>
              <a:spcBef>
                <a:spcPct val="50000"/>
              </a:spcBef>
            </a:pPr>
            <a:r>
              <a:rPr lang="en-US" b="1" dirty="0"/>
              <a:t>1.   MCT 1.6.1      Conduct Offensive Ops</a:t>
            </a:r>
          </a:p>
          <a:p>
            <a:pPr marL="228600" indent="-228600">
              <a:spcBef>
                <a:spcPct val="50000"/>
              </a:spcBef>
              <a:buAutoNum type="arabicPeriod" startAt="2"/>
            </a:pPr>
            <a:r>
              <a:rPr lang="en-US" b="1" dirty="0"/>
              <a:t>MCT 1.6.4      Conduct Defensive Ops</a:t>
            </a:r>
          </a:p>
          <a:p>
            <a:pPr marL="228600" indent="-228600">
              <a:spcBef>
                <a:spcPct val="50000"/>
              </a:spcBef>
              <a:buFontTx/>
              <a:buAutoNum type="arabicPeriod" startAt="2"/>
            </a:pPr>
            <a:r>
              <a:rPr lang="en-US" b="1" dirty="0"/>
              <a:t>MCT 1.10        Conduct Crisis Response</a:t>
            </a:r>
          </a:p>
          <a:p>
            <a:pPr marL="228600" indent="-228600">
              <a:spcBef>
                <a:spcPct val="50000"/>
              </a:spcBef>
              <a:buAutoNum type="arabicPeriod" startAt="2"/>
            </a:pPr>
            <a:r>
              <a:rPr lang="en-US" b="1" dirty="0"/>
              <a:t>MCT 1.12        Conduct Expeditionary Ops</a:t>
            </a:r>
          </a:p>
          <a:p>
            <a:pPr marL="228600" indent="-228600">
              <a:spcBef>
                <a:spcPct val="50000"/>
              </a:spcBef>
              <a:buFontTx/>
              <a:buAutoNum type="arabicPeriod" startAt="2"/>
            </a:pPr>
            <a:r>
              <a:rPr lang="en-US" b="1" dirty="0">
                <a:solidFill>
                  <a:srgbClr val="FF0000"/>
                </a:solidFill>
              </a:rPr>
              <a:t>MCT 1.13.2     Conduct NEO**</a:t>
            </a:r>
          </a:p>
          <a:p>
            <a:pPr marL="228600" indent="-228600">
              <a:spcBef>
                <a:spcPct val="50000"/>
              </a:spcBef>
              <a:buFontTx/>
              <a:buAutoNum type="arabicPeriod" startAt="2"/>
            </a:pPr>
            <a:r>
              <a:rPr lang="en-US" b="1" dirty="0">
                <a:solidFill>
                  <a:srgbClr val="FF0000"/>
                </a:solidFill>
              </a:rPr>
              <a:t>MCT 1.15.1.2  Facilitate Foreign HA**</a:t>
            </a:r>
          </a:p>
          <a:p>
            <a:pPr algn="ctr">
              <a:spcBef>
                <a:spcPct val="50000"/>
              </a:spcBef>
            </a:pPr>
            <a:r>
              <a:rPr lang="en-US" sz="1100" b="1" dirty="0">
                <a:solidFill>
                  <a:srgbClr val="FF0000"/>
                </a:solidFill>
              </a:rPr>
              <a:t>**Not deemed CORE by Community but could be CORE+ for Assigned Mission / OPLAN METL</a:t>
            </a:r>
          </a:p>
        </p:txBody>
      </p:sp>
      <p:sp>
        <p:nvSpPr>
          <p:cNvPr id="28" name="AutoShape 6"/>
          <p:cNvSpPr>
            <a:spLocks noChangeArrowheads="1"/>
          </p:cNvSpPr>
          <p:nvPr/>
        </p:nvSpPr>
        <p:spPr bwMode="auto">
          <a:xfrm rot="10800000">
            <a:off x="5026131" y="4719027"/>
            <a:ext cx="477570" cy="315546"/>
          </a:xfrm>
          <a:prstGeom prst="leftArrow">
            <a:avLst>
              <a:gd name="adj1" fmla="val 50000"/>
              <a:gd name="adj2" fmla="val 90747"/>
            </a:avLst>
          </a:prstGeom>
          <a:solidFill>
            <a:srgbClr val="FF0000"/>
          </a:solidFill>
          <a:ln w="9525">
            <a:solidFill>
              <a:schemeClr val="tx1"/>
            </a:solidFill>
            <a:miter lim="800000"/>
            <a:headEnd/>
            <a:tailEnd/>
          </a:ln>
          <a:effectLst/>
        </p:spPr>
        <p:txBody>
          <a:bodyPr wrap="none" anchor="ctr"/>
          <a:lstStyle/>
          <a:p>
            <a:endParaRPr lang="en-US"/>
          </a:p>
        </p:txBody>
      </p:sp>
      <p:sp>
        <p:nvSpPr>
          <p:cNvPr id="37" name="Text Box 9"/>
          <p:cNvSpPr txBox="1">
            <a:spLocks noChangeArrowheads="1"/>
          </p:cNvSpPr>
          <p:nvPr/>
        </p:nvSpPr>
        <p:spPr bwMode="auto">
          <a:xfrm>
            <a:off x="2054937" y="4168337"/>
            <a:ext cx="2519525" cy="307777"/>
          </a:xfrm>
          <a:prstGeom prst="rect">
            <a:avLst/>
          </a:prstGeom>
          <a:noFill/>
          <a:ln w="57150">
            <a:solidFill>
              <a:schemeClr val="tx1"/>
            </a:solidFill>
            <a:miter lim="800000"/>
            <a:headEnd/>
            <a:tailEnd/>
          </a:ln>
          <a:effectLst/>
        </p:spPr>
        <p:txBody>
          <a:bodyPr wrap="square">
            <a:spAutoFit/>
          </a:bodyPr>
          <a:lstStyle/>
          <a:p>
            <a:pPr algn="ctr">
              <a:spcBef>
                <a:spcPct val="50000"/>
              </a:spcBef>
            </a:pPr>
            <a:r>
              <a:rPr lang="en-US" sz="1400" b="1" dirty="0">
                <a:solidFill>
                  <a:schemeClr val="accent3">
                    <a:lumMod val="75000"/>
                  </a:schemeClr>
                </a:solidFill>
              </a:rPr>
              <a:t>EX: INFANTRY CORE METL</a:t>
            </a:r>
          </a:p>
        </p:txBody>
      </p:sp>
      <p:sp>
        <p:nvSpPr>
          <p:cNvPr id="39" name="Flowchart: Connector 38"/>
          <p:cNvSpPr/>
          <p:nvPr/>
        </p:nvSpPr>
        <p:spPr>
          <a:xfrm>
            <a:off x="1809356" y="4571560"/>
            <a:ext cx="247650" cy="24765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1</a:t>
            </a:r>
          </a:p>
        </p:txBody>
      </p:sp>
      <p:sp>
        <p:nvSpPr>
          <p:cNvPr id="40" name="Flowchart: Connector 39"/>
          <p:cNvSpPr/>
          <p:nvPr/>
        </p:nvSpPr>
        <p:spPr>
          <a:xfrm>
            <a:off x="2939744" y="4559174"/>
            <a:ext cx="247650" cy="247651"/>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2</a:t>
            </a:r>
          </a:p>
        </p:txBody>
      </p:sp>
      <p:sp>
        <p:nvSpPr>
          <p:cNvPr id="42" name="Flowchart: Connector 41"/>
          <p:cNvSpPr/>
          <p:nvPr/>
        </p:nvSpPr>
        <p:spPr>
          <a:xfrm>
            <a:off x="1607808" y="5093769"/>
            <a:ext cx="247650" cy="247651"/>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4</a:t>
            </a:r>
          </a:p>
        </p:txBody>
      </p:sp>
      <p:cxnSp>
        <p:nvCxnSpPr>
          <p:cNvPr id="4" name="Straight Connector 3"/>
          <p:cNvCxnSpPr/>
          <p:nvPr/>
        </p:nvCxnSpPr>
        <p:spPr>
          <a:xfrm>
            <a:off x="3676650" y="5237225"/>
            <a:ext cx="876300" cy="41757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667125" y="5237225"/>
            <a:ext cx="885825" cy="41757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Flowchart: Connector 40"/>
          <p:cNvSpPr/>
          <p:nvPr/>
        </p:nvSpPr>
        <p:spPr>
          <a:xfrm>
            <a:off x="3667125" y="5157858"/>
            <a:ext cx="247650" cy="247651"/>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6</a:t>
            </a:r>
          </a:p>
        </p:txBody>
      </p:sp>
      <p:sp>
        <p:nvSpPr>
          <p:cNvPr id="3" name="Rectangle 2"/>
          <p:cNvSpPr/>
          <p:nvPr/>
        </p:nvSpPr>
        <p:spPr>
          <a:xfrm>
            <a:off x="76885" y="4050185"/>
            <a:ext cx="1866902" cy="784830"/>
          </a:xfrm>
          <a:prstGeom prst="rect">
            <a:avLst/>
          </a:prstGeom>
        </p:spPr>
        <p:txBody>
          <a:bodyPr wrap="square">
            <a:spAutoFit/>
          </a:bodyPr>
          <a:lstStyle/>
          <a:p>
            <a:pPr algn="ctr"/>
            <a:r>
              <a:rPr lang="en-US" sz="900" b="1" dirty="0">
                <a:solidFill>
                  <a:srgbClr val="9933FF"/>
                </a:solidFill>
              </a:rPr>
              <a:t>Official Tri-Service Directive</a:t>
            </a:r>
          </a:p>
          <a:p>
            <a:pPr algn="ctr"/>
            <a:r>
              <a:rPr lang="en-US" sz="900" b="1" dirty="0">
                <a:solidFill>
                  <a:srgbClr val="0066FF"/>
                </a:solidFill>
              </a:rPr>
              <a:t>OPNAVINST 3500.38C</a:t>
            </a:r>
          </a:p>
          <a:p>
            <a:pPr algn="ctr"/>
            <a:r>
              <a:rPr lang="en-US" sz="900" b="1" dirty="0">
                <a:solidFill>
                  <a:schemeClr val="accent3">
                    <a:lumMod val="75000"/>
                  </a:schemeClr>
                </a:solidFill>
              </a:rPr>
              <a:t>MCO 3500.26B</a:t>
            </a:r>
          </a:p>
          <a:p>
            <a:pPr algn="ctr"/>
            <a:r>
              <a:rPr lang="en-US" sz="900" b="1" dirty="0">
                <a:solidFill>
                  <a:schemeClr val="bg1">
                    <a:lumMod val="65000"/>
                  </a:schemeClr>
                </a:solidFill>
              </a:rPr>
              <a:t>USCG COMDTINST 3500.1C</a:t>
            </a:r>
          </a:p>
          <a:p>
            <a:pPr algn="ctr"/>
            <a:r>
              <a:rPr lang="en-US" sz="900" b="1" dirty="0"/>
              <a:t>Revised 16 Aug 2018</a:t>
            </a:r>
            <a:endParaRPr lang="en-US" sz="900" dirty="0"/>
          </a:p>
        </p:txBody>
      </p:sp>
      <p:sp>
        <p:nvSpPr>
          <p:cNvPr id="35" name="Text Box 10"/>
          <p:cNvSpPr txBox="1">
            <a:spLocks noChangeArrowheads="1"/>
          </p:cNvSpPr>
          <p:nvPr/>
        </p:nvSpPr>
        <p:spPr bwMode="auto">
          <a:xfrm>
            <a:off x="2676525" y="1766199"/>
            <a:ext cx="2551118" cy="1785104"/>
          </a:xfrm>
          <a:prstGeom prst="rect">
            <a:avLst/>
          </a:prstGeom>
          <a:solidFill>
            <a:srgbClr val="FFFF99"/>
          </a:solidFill>
          <a:ln w="57150">
            <a:solidFill>
              <a:schemeClr val="tx1"/>
            </a:solidFill>
            <a:miter lim="800000"/>
            <a:headEnd/>
            <a:tailEnd/>
          </a:ln>
          <a:effectLst/>
        </p:spPr>
        <p:txBody>
          <a:bodyPr wrap="square">
            <a:spAutoFit/>
          </a:bodyPr>
          <a:lstStyle/>
          <a:p>
            <a:pPr algn="ctr">
              <a:spcBef>
                <a:spcPts val="0"/>
              </a:spcBef>
            </a:pPr>
            <a:r>
              <a:rPr lang="en-US" b="1" dirty="0"/>
              <a:t>MCTs are Organized by the Six (6) Warfighting Functions (WFF):</a:t>
            </a:r>
          </a:p>
          <a:p>
            <a:pPr marL="685800" lvl="1" indent="-228600">
              <a:spcBef>
                <a:spcPts val="0"/>
              </a:spcBef>
              <a:buAutoNum type="arabicPeriod"/>
            </a:pPr>
            <a:r>
              <a:rPr lang="en-US" b="1" dirty="0"/>
              <a:t>Maneuver</a:t>
            </a:r>
          </a:p>
          <a:p>
            <a:pPr marL="685800" lvl="1" indent="-228600">
              <a:spcBef>
                <a:spcPts val="0"/>
              </a:spcBef>
              <a:buAutoNum type="arabicPeriod"/>
            </a:pPr>
            <a:r>
              <a:rPr lang="en-US" b="1" dirty="0"/>
              <a:t>Intelligence</a:t>
            </a:r>
          </a:p>
          <a:p>
            <a:pPr marL="685800" lvl="1" indent="-228600">
              <a:spcBef>
                <a:spcPts val="0"/>
              </a:spcBef>
              <a:buAutoNum type="arabicPeriod"/>
            </a:pPr>
            <a:r>
              <a:rPr lang="en-US" b="1" dirty="0"/>
              <a:t>Fires</a:t>
            </a:r>
          </a:p>
          <a:p>
            <a:pPr marL="685800" lvl="1" indent="-228600">
              <a:spcBef>
                <a:spcPts val="0"/>
              </a:spcBef>
              <a:buAutoNum type="arabicPeriod"/>
            </a:pPr>
            <a:r>
              <a:rPr lang="en-US" b="1" dirty="0"/>
              <a:t>Logistics</a:t>
            </a:r>
          </a:p>
          <a:p>
            <a:pPr marL="685800" lvl="1" indent="-228600">
              <a:spcBef>
                <a:spcPts val="0"/>
              </a:spcBef>
              <a:buAutoNum type="arabicPeriod"/>
            </a:pPr>
            <a:r>
              <a:rPr lang="en-US" b="1" dirty="0"/>
              <a:t>Command and Control</a:t>
            </a:r>
          </a:p>
          <a:p>
            <a:pPr marL="685800" lvl="1" indent="-228600">
              <a:spcBef>
                <a:spcPts val="0"/>
              </a:spcBef>
              <a:buAutoNum type="arabicPeriod"/>
            </a:pPr>
            <a:r>
              <a:rPr lang="en-US" b="1" dirty="0"/>
              <a:t>Force Protection</a:t>
            </a:r>
          </a:p>
          <a:p>
            <a:pPr algn="ctr">
              <a:spcBef>
                <a:spcPts val="0"/>
              </a:spcBef>
            </a:pPr>
            <a:r>
              <a:rPr lang="en-US" b="1" dirty="0">
                <a:cs typeface="Arial" charset="0"/>
              </a:rPr>
              <a:t>Contains Task Title, Task Definition, Doctrinal Ref and Suggested Measures of Performance</a:t>
            </a:r>
            <a:endParaRPr lang="en-US" sz="1200" b="1" dirty="0"/>
          </a:p>
        </p:txBody>
      </p:sp>
      <p:sp>
        <p:nvSpPr>
          <p:cNvPr id="45" name="AutoShape 6"/>
          <p:cNvSpPr>
            <a:spLocks noChangeArrowheads="1"/>
          </p:cNvSpPr>
          <p:nvPr/>
        </p:nvSpPr>
        <p:spPr bwMode="auto">
          <a:xfrm rot="5400000" flipH="1">
            <a:off x="7982756" y="3414544"/>
            <a:ext cx="799976" cy="306262"/>
          </a:xfrm>
          <a:prstGeom prst="leftArrow">
            <a:avLst>
              <a:gd name="adj1" fmla="val 50000"/>
              <a:gd name="adj2" fmla="val 90747"/>
            </a:avLst>
          </a:prstGeom>
          <a:solidFill>
            <a:srgbClr val="FF0000"/>
          </a:solidFill>
          <a:ln w="12700">
            <a:solidFill>
              <a:schemeClr val="tx1"/>
            </a:solidFill>
            <a:miter lim="800000"/>
            <a:headEnd/>
            <a:tailEnd/>
          </a:ln>
          <a:effectLst/>
        </p:spPr>
        <p:txBody>
          <a:bodyPr wrap="none" anchor="ctr"/>
          <a:lstStyle/>
          <a:p>
            <a:endParaRPr lang="en-US"/>
          </a:p>
        </p:txBody>
      </p:sp>
      <p:sp>
        <p:nvSpPr>
          <p:cNvPr id="36" name="Oval 35"/>
          <p:cNvSpPr/>
          <p:nvPr/>
        </p:nvSpPr>
        <p:spPr>
          <a:xfrm>
            <a:off x="107911" y="3759576"/>
            <a:ext cx="1791253" cy="147764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504549" y="5786241"/>
            <a:ext cx="4999153" cy="475529"/>
          </a:xfrm>
          <a:prstGeom prst="rect">
            <a:avLst/>
          </a:prstGeom>
        </p:spPr>
      </p:pic>
      <p:sp>
        <p:nvSpPr>
          <p:cNvPr id="49" name="Text Box 9"/>
          <p:cNvSpPr txBox="1">
            <a:spLocks noChangeArrowheads="1"/>
          </p:cNvSpPr>
          <p:nvPr/>
        </p:nvSpPr>
        <p:spPr bwMode="auto">
          <a:xfrm>
            <a:off x="5427406" y="5874468"/>
            <a:ext cx="3264310" cy="553998"/>
          </a:xfrm>
          <a:prstGeom prst="rect">
            <a:avLst/>
          </a:prstGeom>
          <a:solidFill>
            <a:srgbClr val="FF0000"/>
          </a:solidFill>
          <a:ln w="57150">
            <a:solidFill>
              <a:schemeClr val="tx1"/>
            </a:solidFill>
            <a:miter lim="800000"/>
            <a:headEnd/>
            <a:tailEnd/>
          </a:ln>
          <a:effectLst/>
        </p:spPr>
        <p:txBody>
          <a:bodyPr wrap="square">
            <a:spAutoFit/>
          </a:bodyPr>
          <a:lstStyle/>
          <a:p>
            <a:pPr algn="ctr">
              <a:spcBef>
                <a:spcPct val="50000"/>
              </a:spcBef>
            </a:pPr>
            <a:r>
              <a:rPr lang="en-US" sz="1200" b="1" dirty="0">
                <a:solidFill>
                  <a:prstClr val="black"/>
                </a:solidFill>
              </a:rPr>
              <a:t>FMF/Units DRRS Report – 30 Day Interval</a:t>
            </a:r>
          </a:p>
          <a:p>
            <a:pPr algn="ctr">
              <a:spcBef>
                <a:spcPct val="50000"/>
              </a:spcBef>
            </a:pPr>
            <a:r>
              <a:rPr lang="en-US" sz="1200" b="1" dirty="0">
                <a:solidFill>
                  <a:prstClr val="black"/>
                </a:solidFill>
              </a:rPr>
              <a:t>SE/Installations DRRS Report - Quarterly</a:t>
            </a:r>
          </a:p>
        </p:txBody>
      </p:sp>
      <p:sp>
        <p:nvSpPr>
          <p:cNvPr id="2" name="Slide Number Placeholder 1"/>
          <p:cNvSpPr>
            <a:spLocks noGrp="1"/>
          </p:cNvSpPr>
          <p:nvPr>
            <p:ph type="sldNum" sz="quarter" idx="12"/>
          </p:nvPr>
        </p:nvSpPr>
        <p:spPr>
          <a:xfrm>
            <a:off x="6812437" y="6492875"/>
            <a:ext cx="2133600" cy="365125"/>
          </a:xfrm>
        </p:spPr>
        <p:txBody>
          <a:bodyPr/>
          <a:lstStyle/>
          <a:p>
            <a:fld id="{57D7F152-42F7-4C0B-ACE2-8696607C202E}" type="slidenum">
              <a:rPr lang="en-US" smtClean="0">
                <a:solidFill>
                  <a:schemeClr val="tx1"/>
                </a:solidFill>
              </a:rPr>
              <a:pPr/>
              <a:t>6</a:t>
            </a:fld>
            <a:endParaRPr lang="en-US" dirty="0">
              <a:solidFill>
                <a:schemeClr val="tx1"/>
              </a:solidFill>
            </a:endParaRPr>
          </a:p>
        </p:txBody>
      </p:sp>
      <p:sp>
        <p:nvSpPr>
          <p:cNvPr id="5" name="Footer Placeholder 4"/>
          <p:cNvSpPr>
            <a:spLocks noGrp="1"/>
          </p:cNvSpPr>
          <p:nvPr>
            <p:ph type="ftr" sz="quarter" idx="11"/>
          </p:nvPr>
        </p:nvSpPr>
        <p:spPr>
          <a:xfrm>
            <a:off x="0" y="6492875"/>
            <a:ext cx="2895600" cy="365125"/>
          </a:xfrm>
        </p:spPr>
        <p:txBody>
          <a:bodyPr/>
          <a:lstStyle/>
          <a:p>
            <a:r>
              <a:rPr lang="en-US">
                <a:solidFill>
                  <a:schemeClr val="tx1"/>
                </a:solidFill>
              </a:rPr>
              <a:t>MAR 2023-CUI</a:t>
            </a:r>
            <a:endParaRPr lang="en-US" dirty="0">
              <a:solidFill>
                <a:schemeClr val="tx1"/>
              </a:solidFill>
            </a:endParaRPr>
          </a:p>
        </p:txBody>
      </p:sp>
      <p:cxnSp>
        <p:nvCxnSpPr>
          <p:cNvPr id="43" name="Straight Connector 42"/>
          <p:cNvCxnSpPr/>
          <p:nvPr/>
        </p:nvCxnSpPr>
        <p:spPr>
          <a:xfrm flipV="1">
            <a:off x="2643870" y="5248953"/>
            <a:ext cx="885825" cy="41757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653395" y="5248953"/>
            <a:ext cx="876300" cy="41757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Flowchart: Connector 45"/>
          <p:cNvSpPr/>
          <p:nvPr/>
        </p:nvSpPr>
        <p:spPr>
          <a:xfrm>
            <a:off x="2590800" y="5124449"/>
            <a:ext cx="247650" cy="257176"/>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5</a:t>
            </a:r>
          </a:p>
        </p:txBody>
      </p:sp>
      <p:sp>
        <p:nvSpPr>
          <p:cNvPr id="7" name="Cube 6">
            <a:extLst>
              <a:ext uri="{FF2B5EF4-FFF2-40B4-BE49-F238E27FC236}">
                <a16:creationId xmlns:a16="http://schemas.microsoft.com/office/drawing/2014/main" id="{8460BE8D-B64B-4776-848A-EACDA937BDC1}"/>
              </a:ext>
            </a:extLst>
          </p:cNvPr>
          <p:cNvSpPr/>
          <p:nvPr/>
        </p:nvSpPr>
        <p:spPr>
          <a:xfrm>
            <a:off x="3949186" y="4497006"/>
            <a:ext cx="990600" cy="568452"/>
          </a:xfrm>
          <a:prstGeom prst="cub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itchFamily="34" charset="0"/>
                <a:cs typeface="Arial" pitchFamily="34" charset="0"/>
              </a:rPr>
              <a:t>TASK (MET)</a:t>
            </a:r>
          </a:p>
        </p:txBody>
      </p:sp>
      <p:sp>
        <p:nvSpPr>
          <p:cNvPr id="8" name="Flowchart: Connector 7">
            <a:extLst>
              <a:ext uri="{FF2B5EF4-FFF2-40B4-BE49-F238E27FC236}">
                <a16:creationId xmlns:a16="http://schemas.microsoft.com/office/drawing/2014/main" id="{13049603-BDC9-B7B9-3C33-BD2A14B8E874}"/>
              </a:ext>
            </a:extLst>
          </p:cNvPr>
          <p:cNvSpPr/>
          <p:nvPr/>
        </p:nvSpPr>
        <p:spPr>
          <a:xfrm>
            <a:off x="3912633" y="4558133"/>
            <a:ext cx="247650" cy="247651"/>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3</a:t>
            </a:r>
          </a:p>
        </p:txBody>
      </p:sp>
    </p:spTree>
    <p:extLst>
      <p:ext uri="{BB962C8B-B14F-4D97-AF65-F5344CB8AC3E}">
        <p14:creationId xmlns:p14="http://schemas.microsoft.com/office/powerpoint/2010/main" val="144908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101508" y="1291905"/>
          <a:ext cx="4527246" cy="5157271"/>
        </p:xfrm>
        <a:graphic>
          <a:graphicData uri="http://schemas.openxmlformats.org/drawingml/2006/table">
            <a:tbl>
              <a:tblPr firstRow="1" bandRow="1">
                <a:tableStyleId>{5940675A-B579-460E-94D1-54222C63F5DA}</a:tableStyleId>
              </a:tblPr>
              <a:tblGrid>
                <a:gridCol w="4527246">
                  <a:extLst>
                    <a:ext uri="{9D8B030D-6E8A-4147-A177-3AD203B41FA5}">
                      <a16:colId xmlns:a16="http://schemas.microsoft.com/office/drawing/2014/main" val="20000"/>
                    </a:ext>
                  </a:extLst>
                </a:gridCol>
              </a:tblGrid>
              <a:tr h="2017825">
                <a:tc>
                  <a:txBody>
                    <a:bodyPr/>
                    <a:lstStyle/>
                    <a:p>
                      <a:pPr algn="ctr"/>
                      <a:endParaRPr lang="en-US" sz="1800" b="0" i="0" baseline="0" dirty="0"/>
                    </a:p>
                  </a:txBody>
                  <a:tcPr marT="45723" marB="45723"/>
                </a:tc>
                <a:extLst>
                  <a:ext uri="{0D108BD9-81ED-4DB2-BD59-A6C34878D82A}">
                    <a16:rowId xmlns:a16="http://schemas.microsoft.com/office/drawing/2014/main" val="10000"/>
                  </a:ext>
                </a:extLst>
              </a:tr>
              <a:tr h="2869751">
                <a:tc>
                  <a:txBody>
                    <a:bodyPr/>
                    <a:lstStyle/>
                    <a:p>
                      <a:pPr algn="just"/>
                      <a:r>
                        <a:rPr lang="en-US" sz="1000" b="1" u="sng" dirty="0">
                          <a:solidFill>
                            <a:srgbClr val="FF0000"/>
                          </a:solidFill>
                          <a:latin typeface="Arial" panose="020B0604020202020204" pitchFamily="34" charset="0"/>
                          <a:cs typeface="Arial" panose="020B0604020202020204" pitchFamily="34" charset="0"/>
                        </a:rPr>
                        <a:t>REVISED </a:t>
                      </a:r>
                    </a:p>
                    <a:p>
                      <a:pPr algn="just"/>
                      <a:r>
                        <a:rPr lang="en-US" sz="1000" b="1" dirty="0">
                          <a:solidFill>
                            <a:srgbClr val="FF0000"/>
                          </a:solidFill>
                          <a:latin typeface="Arial" panose="020B0604020202020204" pitchFamily="34" charset="0"/>
                          <a:cs typeface="Arial" panose="020B0604020202020204" pitchFamily="34" charset="0"/>
                        </a:rPr>
                        <a:t>MCT 3.2.3.1.2.1 Conduct Strike</a:t>
                      </a:r>
                    </a:p>
                    <a:p>
                      <a:pPr algn="just"/>
                      <a:r>
                        <a:rPr lang="en-US" sz="1000" b="0" dirty="0">
                          <a:latin typeface="Arial" panose="020B0604020202020204" pitchFamily="34" charset="0"/>
                          <a:cs typeface="Arial" panose="020B0604020202020204" pitchFamily="34" charset="0"/>
                        </a:rPr>
                        <a:t>Strike operations damage or destroy an </a:t>
                      </a:r>
                      <a:r>
                        <a:rPr lang="en-US" sz="1000" b="0" dirty="0" err="1">
                          <a:latin typeface="Arial" panose="020B0604020202020204" pitchFamily="34" charset="0"/>
                          <a:cs typeface="Arial" panose="020B0604020202020204" pitchFamily="34" charset="0"/>
                        </a:rPr>
                        <a:t>enemys</a:t>
                      </a:r>
                      <a:r>
                        <a:rPr lang="en-US" sz="1000" b="0" dirty="0">
                          <a:latin typeface="Arial" panose="020B0604020202020204" pitchFamily="34" charset="0"/>
                          <a:cs typeface="Arial" panose="020B0604020202020204" pitchFamily="34" charset="0"/>
                        </a:rPr>
                        <a:t> objective or capability.  Strike operations include both air interdiction and attack operations.  Air interdiction is an air operation conducted to divert, disrupt, delay, or destroy the enemy’s military surface capabilities before it can be brought to bear effectively against friendly forces, or to otherwise achieve enemy objectives that are conducted at such distances from friendly forces that detailed integration of each air mission with the fire and movement of friendly forces is not required.  Attack operations include offensive action by any part of the joint force in support of the Offensive </a:t>
                      </a:r>
                      <a:r>
                        <a:rPr lang="en-US" sz="1000" b="0" dirty="0" err="1">
                          <a:latin typeface="Arial" panose="020B0604020202020204" pitchFamily="34" charset="0"/>
                          <a:cs typeface="Arial" panose="020B0604020202020204" pitchFamily="34" charset="0"/>
                        </a:rPr>
                        <a:t>Counterair</a:t>
                      </a:r>
                      <a:r>
                        <a:rPr lang="en-US" sz="1000" b="0" dirty="0">
                          <a:latin typeface="Arial" panose="020B0604020202020204" pitchFamily="34" charset="0"/>
                          <a:cs typeface="Arial" panose="020B0604020202020204" pitchFamily="34" charset="0"/>
                        </a:rPr>
                        <a:t> (OCA) mission against targets which contribute to the </a:t>
                      </a:r>
                      <a:r>
                        <a:rPr lang="en-US" sz="1000" b="0" dirty="0" err="1">
                          <a:latin typeface="Arial" panose="020B0604020202020204" pitchFamily="34" charset="0"/>
                          <a:cs typeface="Arial" panose="020B0604020202020204" pitchFamily="34" charset="0"/>
                        </a:rPr>
                        <a:t>enemys</a:t>
                      </a:r>
                      <a:r>
                        <a:rPr lang="en-US" sz="1000" b="0" dirty="0">
                          <a:latin typeface="Arial" panose="020B0604020202020204" pitchFamily="34" charset="0"/>
                          <a:cs typeface="Arial" panose="020B0604020202020204" pitchFamily="34" charset="0"/>
                        </a:rPr>
                        <a:t> air and missile capabilities.  </a:t>
                      </a:r>
                      <a:r>
                        <a:rPr lang="en-US" sz="1000" b="1" dirty="0">
                          <a:latin typeface="Arial" panose="020B0604020202020204" pitchFamily="34" charset="0"/>
                          <a:cs typeface="Arial" panose="020B0604020202020204" pitchFamily="34" charset="0"/>
                        </a:rPr>
                        <a:t>JP 1, 0-2, 3-0, 3-01, 3-03, 3-09, 3-30, 3-31, MCWP 3-2, NDP 1, NWP 3</a:t>
                      </a:r>
                      <a:endParaRPr lang="en-US" sz="1000" b="1" dirty="0">
                        <a:solidFill>
                          <a:srgbClr val="FF0000"/>
                        </a:solidFill>
                        <a:latin typeface="Arial" panose="020B0604020202020204" pitchFamily="34" charset="0"/>
                        <a:cs typeface="Arial" panose="020B0604020202020204" pitchFamily="34" charset="0"/>
                      </a:endParaRPr>
                    </a:p>
                    <a:p>
                      <a:pPr marL="0" lvl="3">
                        <a:defRPr/>
                      </a:pPr>
                      <a:endParaRPr lang="en-US" sz="1000" b="1" dirty="0">
                        <a:solidFill>
                          <a:srgbClr val="FF0000"/>
                        </a:solidFill>
                        <a:latin typeface="Arial" panose="020B0604020202020204" pitchFamily="34" charset="0"/>
                        <a:cs typeface="Arial" panose="020B0604020202020204" pitchFamily="34" charset="0"/>
                      </a:endParaRPr>
                    </a:p>
                    <a:p>
                      <a:pPr marL="0" lvl="3">
                        <a:defRPr/>
                      </a:pPr>
                      <a:r>
                        <a:rPr lang="en-US" sz="1000" b="1" dirty="0">
                          <a:solidFill>
                            <a:srgbClr val="FF0000"/>
                          </a:solidFill>
                          <a:latin typeface="Arial" panose="020B0604020202020204" pitchFamily="34" charset="0"/>
                          <a:cs typeface="Arial" panose="020B0604020202020204" pitchFamily="34" charset="0"/>
                        </a:rPr>
                        <a:t>FORMER MCT TITLE/DEFINITION</a:t>
                      </a:r>
                    </a:p>
                    <a:p>
                      <a:pPr marL="0" lvl="3">
                        <a:defRPr/>
                      </a:pPr>
                      <a:r>
                        <a:rPr lang="en-US" sz="1000" b="1" dirty="0">
                          <a:solidFill>
                            <a:srgbClr val="000000"/>
                          </a:solidFill>
                          <a:latin typeface="Arial" panose="020B0604020202020204" pitchFamily="34" charset="0"/>
                          <a:cs typeface="Arial" panose="020B0604020202020204" pitchFamily="34" charset="0"/>
                        </a:rPr>
                        <a:t>MCT 3.2.3.1.2.1 Conduct Air Interdiction</a:t>
                      </a:r>
                    </a:p>
                    <a:p>
                      <a:pPr marL="0" lvl="3">
                        <a:defRPr/>
                      </a:pPr>
                      <a:r>
                        <a:rPr lang="en-US" sz="1000" b="0" dirty="0">
                          <a:solidFill>
                            <a:srgbClr val="000000"/>
                          </a:solidFill>
                          <a:latin typeface="Arial" panose="020B0604020202020204" pitchFamily="34" charset="0"/>
                          <a:cs typeface="Arial" panose="020B0604020202020204" pitchFamily="34" charset="0"/>
                        </a:rPr>
                        <a:t>Air interdiction operations destroy, neutralize, or delay the enemy's military potential.  This type of operation is a response to a known target that is briefed in advance.  Air interdiction is normally part of the JFC campaign.  </a:t>
                      </a:r>
                    </a:p>
                    <a:p>
                      <a:pPr marL="0" lvl="3">
                        <a:defRPr/>
                      </a:pPr>
                      <a:endParaRPr lang="en-US" sz="1000" b="1" dirty="0">
                        <a:solidFill>
                          <a:srgbClr val="000000"/>
                        </a:solidFill>
                        <a:latin typeface="Arial" panose="020B0604020202020204" pitchFamily="34" charset="0"/>
                        <a:cs typeface="Arial" panose="020B0604020202020204" pitchFamily="34" charset="0"/>
                      </a:endParaRPr>
                    </a:p>
                  </a:txBody>
                  <a:tcPr marT="45723" marB="45723"/>
                </a:tc>
                <a:extLst>
                  <a:ext uri="{0D108BD9-81ED-4DB2-BD59-A6C34878D82A}">
                    <a16:rowId xmlns:a16="http://schemas.microsoft.com/office/drawing/2014/main" val="10001"/>
                  </a:ext>
                </a:extLst>
              </a:tr>
            </a:tbl>
          </a:graphicData>
        </a:graphic>
      </p:graphicFrame>
      <p:sp>
        <p:nvSpPr>
          <p:cNvPr id="34818" name="Rectangle 2"/>
          <p:cNvSpPr>
            <a:spLocks noGrp="1" noChangeArrowheads="1"/>
          </p:cNvSpPr>
          <p:nvPr>
            <p:ph type="title"/>
          </p:nvPr>
        </p:nvSpPr>
        <p:spPr>
          <a:xfrm>
            <a:off x="1133474" y="188024"/>
            <a:ext cx="7667533" cy="1143000"/>
          </a:xfrm>
        </p:spPr>
        <p:txBody>
          <a:bodyPr>
            <a:noAutofit/>
          </a:bodyPr>
          <a:lstStyle/>
          <a:p>
            <a:r>
              <a:rPr lang="en-US" sz="3200" dirty="0"/>
              <a:t>  </a:t>
            </a:r>
            <a:r>
              <a:rPr lang="en-US" sz="2400" b="1" dirty="0">
                <a:solidFill>
                  <a:srgbClr val="FF0000"/>
                </a:solidFill>
                <a:latin typeface="Arial" panose="020B0604020202020204" pitchFamily="34" charset="0"/>
                <a:cs typeface="Arial" panose="020B0604020202020204" pitchFamily="34" charset="0"/>
              </a:rPr>
              <a:t>NEW</a:t>
            </a:r>
            <a:r>
              <a:rPr lang="en-US" sz="2400" b="1" dirty="0">
                <a:latin typeface="Arial" panose="020B0604020202020204" pitchFamily="34" charset="0"/>
                <a:cs typeface="Arial" panose="020B0604020202020204" pitchFamily="34" charset="0"/>
              </a:rPr>
              <a:t> or </a:t>
            </a:r>
            <a:r>
              <a:rPr lang="en-US" sz="2400" b="1" dirty="0">
                <a:solidFill>
                  <a:srgbClr val="FF0000"/>
                </a:solidFill>
                <a:latin typeface="Arial" panose="020B0604020202020204" pitchFamily="34" charset="0"/>
                <a:cs typeface="Arial" panose="020B0604020202020204" pitchFamily="34" charset="0"/>
              </a:rPr>
              <a:t>Revised </a:t>
            </a:r>
            <a:r>
              <a:rPr lang="en-US" sz="2400" b="1" dirty="0">
                <a:latin typeface="Arial" panose="020B0604020202020204" pitchFamily="34" charset="0"/>
                <a:cs typeface="Arial" panose="020B0604020202020204" pitchFamily="34" charset="0"/>
              </a:rPr>
              <a:t>MCT Recommendations</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t>
            </a:r>
            <a:endParaRPr lang="en-US" sz="2000" dirty="0">
              <a:solidFill>
                <a:srgbClr val="000000"/>
              </a:solidFill>
              <a:latin typeface="Arial" panose="020B0604020202020204" pitchFamily="34" charset="0"/>
              <a:cs typeface="Arial" panose="020B0604020202020204" pitchFamily="34" charset="0"/>
              <a:sym typeface="Arial"/>
            </a:endParaRPr>
          </a:p>
        </p:txBody>
      </p:sp>
      <p:sp>
        <p:nvSpPr>
          <p:cNvPr id="12" name="TextBox 11"/>
          <p:cNvSpPr txBox="1"/>
          <p:nvPr/>
        </p:nvSpPr>
        <p:spPr>
          <a:xfrm>
            <a:off x="53823" y="1399658"/>
            <a:ext cx="4574931" cy="1615827"/>
          </a:xfrm>
          <a:prstGeom prst="rect">
            <a:avLst/>
          </a:prstGeom>
          <a:noFill/>
        </p:spPr>
        <p:txBody>
          <a:bodyPr wrap="square">
            <a:spAutoFit/>
          </a:bodyPr>
          <a:lstStyle/>
          <a:p>
            <a:pPr>
              <a:spcAft>
                <a:spcPts val="0"/>
              </a:spcAft>
            </a:pPr>
            <a:r>
              <a:rPr lang="en-US" sz="1100" b="1" u="sng" dirty="0">
                <a:solidFill>
                  <a:srgbClr val="FF0000"/>
                </a:solidFill>
              </a:rPr>
              <a:t>NEW</a:t>
            </a:r>
          </a:p>
          <a:p>
            <a:pPr>
              <a:spcAft>
                <a:spcPts val="0"/>
              </a:spcAft>
            </a:pPr>
            <a:r>
              <a:rPr lang="en-US" sz="1100" b="1" dirty="0">
                <a:solidFill>
                  <a:srgbClr val="FF0000"/>
                </a:solidFill>
              </a:rPr>
              <a:t>MCT 1.12.8 Establish and Operate Expeditionary Advanced Bases</a:t>
            </a:r>
          </a:p>
          <a:p>
            <a:pPr algn="just">
              <a:spcAft>
                <a:spcPts val="0"/>
              </a:spcAft>
            </a:pPr>
            <a:r>
              <a:rPr lang="en-US" sz="1100" dirty="0"/>
              <a:t>To seize or occupy, establish, operate, sustain, and disestablish one or more expeditionary sites in support of naval operations, to include, but not limited to, ports, airfields, FARPs, forward operating bases, and firing areas.  This task may include reducing pockets of resistance, establishing security, and operating the site(s) until the site is disestablished or control is transferred to another organization.</a:t>
            </a:r>
          </a:p>
          <a:p>
            <a:pPr>
              <a:spcAft>
                <a:spcPts val="0"/>
              </a:spcAft>
            </a:pPr>
            <a:r>
              <a:rPr lang="en-US" sz="1100" b="1" dirty="0"/>
              <a:t>JP 3-0, </a:t>
            </a:r>
            <a:r>
              <a:rPr lang="pl-PL" sz="1100" b="1" dirty="0"/>
              <a:t>3-10.1, 3-18, MCDP 1-0</a:t>
            </a:r>
            <a:r>
              <a:rPr lang="en-US" sz="1100" b="1" dirty="0"/>
              <a:t>, MCDP 3; MCWP 3-2, 3-32</a:t>
            </a:r>
          </a:p>
        </p:txBody>
      </p:sp>
      <p:sp>
        <p:nvSpPr>
          <p:cNvPr id="13" name="TextBox 12"/>
          <p:cNvSpPr txBox="1"/>
          <p:nvPr/>
        </p:nvSpPr>
        <p:spPr>
          <a:xfrm>
            <a:off x="106342" y="3108299"/>
            <a:ext cx="4530725" cy="276999"/>
          </a:xfrm>
          <a:prstGeom prst="rect">
            <a:avLst/>
          </a:prstGeom>
          <a:noFill/>
        </p:spPr>
        <p:txBody>
          <a:bodyPr>
            <a:spAutoFit/>
          </a:bodyPr>
          <a:lstStyle/>
          <a:p>
            <a:pPr marL="0" lvl="3" algn="ctr" fontAlgn="auto">
              <a:spcBef>
                <a:spcPts val="0"/>
              </a:spcBef>
              <a:spcAft>
                <a:spcPts val="0"/>
              </a:spcAft>
              <a:defRPr/>
            </a:pPr>
            <a:endParaRPr lang="en-US" sz="1200" dirty="0">
              <a:solidFill>
                <a:srgbClr val="000000"/>
              </a:solidFill>
              <a:sym typeface="Arial"/>
            </a:endParaRPr>
          </a:p>
        </p:txBody>
      </p:sp>
      <p:sp>
        <p:nvSpPr>
          <p:cNvPr id="2" name="Slide Number Placeholder 1"/>
          <p:cNvSpPr>
            <a:spLocks noGrp="1"/>
          </p:cNvSpPr>
          <p:nvPr>
            <p:ph type="sldNum" sz="quarter" idx="12"/>
          </p:nvPr>
        </p:nvSpPr>
        <p:spPr>
          <a:xfrm>
            <a:off x="6914803" y="6528869"/>
            <a:ext cx="2133600" cy="365125"/>
          </a:xfrm>
        </p:spPr>
        <p:txBody>
          <a:bodyPr/>
          <a:lstStyle/>
          <a:p>
            <a:fld id="{612C51F1-18F0-4DBF-B2A4-AEAB3E1D5D3D}" type="slidenum">
              <a:rPr lang="en-US" smtClean="0">
                <a:solidFill>
                  <a:schemeClr val="tx1"/>
                </a:solidFill>
              </a:rPr>
              <a:pPr/>
              <a:t>7</a:t>
            </a:fld>
            <a:endParaRPr lang="en-US" dirty="0">
              <a:solidFill>
                <a:schemeClr val="tx1"/>
              </a:solidFill>
            </a:endParaRPr>
          </a:p>
        </p:txBody>
      </p:sp>
      <p:sp>
        <p:nvSpPr>
          <p:cNvPr id="14" name="Text Box 4"/>
          <p:cNvSpPr txBox="1">
            <a:spLocks noChangeArrowheads="1"/>
          </p:cNvSpPr>
          <p:nvPr/>
        </p:nvSpPr>
        <p:spPr bwMode="auto">
          <a:xfrm>
            <a:off x="2111171" y="1307623"/>
            <a:ext cx="2454607" cy="245516"/>
          </a:xfrm>
          <a:prstGeom prst="rect">
            <a:avLst/>
          </a:prstGeom>
          <a:solidFill>
            <a:srgbClr val="FFFF00"/>
          </a:solidFill>
          <a:ln w="9525">
            <a:solidFill>
              <a:schemeClr val="tx1"/>
            </a:solidFill>
            <a:miter lim="800000"/>
            <a:headEnd/>
            <a:tailEnd/>
          </a:ln>
        </p:spPr>
        <p:txBody>
          <a:bodyPr wrap="square">
            <a:spAutoFit/>
          </a:bodyPr>
          <a:lstStyle/>
          <a:p>
            <a:pPr marL="0" lvl="1" indent="0" algn="ctr" defTabSz="820738" fontAlgn="b">
              <a:lnSpc>
                <a:spcPct val="120000"/>
              </a:lnSpc>
              <a:spcBef>
                <a:spcPts val="0"/>
              </a:spcBef>
              <a:buNone/>
            </a:pPr>
            <a:r>
              <a:rPr lang="en-US" b="1" dirty="0"/>
              <a:t>MEU OAG</a:t>
            </a:r>
          </a:p>
        </p:txBody>
      </p:sp>
      <p:sp>
        <p:nvSpPr>
          <p:cNvPr id="15" name="Text Box 4"/>
          <p:cNvSpPr txBox="1">
            <a:spLocks noChangeArrowheads="1"/>
          </p:cNvSpPr>
          <p:nvPr/>
        </p:nvSpPr>
        <p:spPr bwMode="auto">
          <a:xfrm>
            <a:off x="2174147" y="3339118"/>
            <a:ext cx="2454607" cy="276999"/>
          </a:xfrm>
          <a:prstGeom prst="rect">
            <a:avLst/>
          </a:prstGeom>
          <a:solidFill>
            <a:srgbClr val="FFFF00"/>
          </a:solidFill>
          <a:ln w="9525">
            <a:solidFill>
              <a:schemeClr val="tx1"/>
            </a:solidFill>
            <a:miter lim="800000"/>
            <a:headEnd/>
            <a:tailEnd/>
          </a:ln>
        </p:spPr>
        <p:txBody>
          <a:bodyPr wrap="square">
            <a:spAutoFit/>
          </a:bodyPr>
          <a:lstStyle/>
          <a:p>
            <a:pPr marL="0" lvl="1" indent="0" algn="ctr" defTabSz="820738" fontAlgn="b">
              <a:lnSpc>
                <a:spcPct val="120000"/>
              </a:lnSpc>
              <a:spcBef>
                <a:spcPts val="0"/>
              </a:spcBef>
              <a:buNone/>
            </a:pPr>
            <a:r>
              <a:rPr lang="en-US" b="1" dirty="0"/>
              <a:t>AVN METL Review Feb 2019 </a:t>
            </a:r>
          </a:p>
        </p:txBody>
      </p:sp>
      <p:sp>
        <p:nvSpPr>
          <p:cNvPr id="4" name="Footer Placeholder 3"/>
          <p:cNvSpPr>
            <a:spLocks noGrp="1"/>
          </p:cNvSpPr>
          <p:nvPr>
            <p:ph type="ftr" sz="quarter" idx="11"/>
          </p:nvPr>
        </p:nvSpPr>
        <p:spPr>
          <a:xfrm>
            <a:off x="-314326" y="6535462"/>
            <a:ext cx="2895600" cy="365125"/>
          </a:xfrm>
        </p:spPr>
        <p:txBody>
          <a:bodyPr/>
          <a:lstStyle/>
          <a:p>
            <a:r>
              <a:rPr lang="en-US">
                <a:solidFill>
                  <a:schemeClr val="tx1"/>
                </a:solidFill>
              </a:rPr>
              <a:t>MAR 2023-CUI</a:t>
            </a:r>
            <a:endParaRPr lang="en-US" dirty="0">
              <a:solidFill>
                <a:schemeClr val="tx1"/>
              </a:solidFill>
            </a:endParaRPr>
          </a:p>
        </p:txBody>
      </p:sp>
      <p:sp>
        <p:nvSpPr>
          <p:cNvPr id="3" name="Rounded Rectangle 2"/>
          <p:cNvSpPr/>
          <p:nvPr/>
        </p:nvSpPr>
        <p:spPr>
          <a:xfrm>
            <a:off x="5029200" y="1307622"/>
            <a:ext cx="3771807" cy="5141553"/>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A NEW/Revised MCT requires METL Review WG provide:</a:t>
            </a:r>
          </a:p>
          <a:p>
            <a:pPr marL="285750" indent="-285750" algn="ctr">
              <a:buFont typeface="Arial" panose="020B0604020202020204" pitchFamily="34" charset="0"/>
              <a:buChar char="•"/>
            </a:pPr>
            <a:endParaRPr lang="en-US" sz="14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Described capability, actions, activities</a:t>
            </a:r>
          </a:p>
          <a:p>
            <a:pPr marL="285750" indent="-285750">
              <a:buFont typeface="Arial" panose="020B0604020202020204" pitchFamily="34" charset="0"/>
              <a:buChar char="•"/>
            </a:pPr>
            <a:endParaRPr lang="en-US" sz="14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Doctrinal support (USMC, Joint, Other Service)</a:t>
            </a:r>
          </a:p>
          <a:p>
            <a:pPr marL="285750" indent="-285750">
              <a:buFont typeface="Arial" panose="020B0604020202020204" pitchFamily="34" charset="0"/>
              <a:buChar char="•"/>
            </a:pPr>
            <a:endParaRPr lang="en-US" sz="14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Rationale of Task to meet HHQ guidance, mission statement and mission requirements</a:t>
            </a:r>
          </a:p>
          <a:p>
            <a:pPr marL="285750" indent="-285750">
              <a:buFont typeface="Arial" panose="020B0604020202020204" pitchFamily="34" charset="0"/>
              <a:buChar char="•"/>
            </a:pPr>
            <a:endParaRPr lang="en-US" sz="14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Coordination required to ensure Task is aligned to necessary training and T&amp;R Manual alignments or modifications.</a:t>
            </a:r>
          </a:p>
          <a:p>
            <a:pPr marL="285750" indent="-285750">
              <a:buFont typeface="Arial" panose="020B0604020202020204" pitchFamily="34" charset="0"/>
              <a:buChar char="•"/>
            </a:pPr>
            <a:endParaRPr lang="en-US" sz="14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err="1">
                <a:solidFill>
                  <a:srgbClr val="FF0000"/>
                </a:solidFill>
                <a:latin typeface="Arial" panose="020B0604020202020204" pitchFamily="34" charset="0"/>
                <a:cs typeface="Arial" panose="020B0604020202020204" pitchFamily="34" charset="0"/>
              </a:rPr>
              <a:t>Crosswalked</a:t>
            </a:r>
            <a:r>
              <a:rPr lang="en-US" sz="1400" b="1" dirty="0">
                <a:solidFill>
                  <a:srgbClr val="FF0000"/>
                </a:solidFill>
                <a:latin typeface="Arial" panose="020B0604020202020204" pitchFamily="34" charset="0"/>
                <a:cs typeface="Arial" panose="020B0604020202020204" pitchFamily="34" charset="0"/>
              </a:rPr>
              <a:t>.  Does the MCT revision potentially affect another COI that may be also using it as a MET for their DRRS report?</a:t>
            </a:r>
            <a:endParaRPr lang="en-US" sz="1400" dirty="0">
              <a:solidFill>
                <a:srgbClr val="FF0000"/>
              </a:solidFill>
              <a:latin typeface="Arial" panose="020B0604020202020204" pitchFamily="34" charset="0"/>
              <a:cs typeface="Arial" panose="020B0604020202020204" pitchFamily="34" charset="0"/>
            </a:endParaRPr>
          </a:p>
        </p:txBody>
      </p:sp>
      <p:cxnSp>
        <p:nvCxnSpPr>
          <p:cNvPr id="6" name="Straight Connector 5"/>
          <p:cNvCxnSpPr/>
          <p:nvPr/>
        </p:nvCxnSpPr>
        <p:spPr>
          <a:xfrm>
            <a:off x="216310" y="5801032"/>
            <a:ext cx="4117131" cy="4580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2135" y="5801032"/>
            <a:ext cx="4271306" cy="4580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9545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Text Box 2"/>
          <p:cNvSpPr txBox="1">
            <a:spLocks noChangeArrowheads="1"/>
          </p:cNvSpPr>
          <p:nvPr/>
        </p:nvSpPr>
        <p:spPr bwMode="auto">
          <a:xfrm>
            <a:off x="1568447" y="1102102"/>
            <a:ext cx="7203021" cy="5262979"/>
          </a:xfrm>
          <a:prstGeom prst="rect">
            <a:avLst/>
          </a:prstGeom>
          <a:noFill/>
          <a:ln w="9525">
            <a:noFill/>
            <a:miter lim="800000"/>
            <a:headEnd/>
            <a:tailEnd/>
          </a:ln>
          <a:effectLst/>
        </p:spPr>
        <p:txBody>
          <a:bodyPr wrap="square">
            <a:spAutoFit/>
          </a:bodyPr>
          <a:lstStyle/>
          <a:p>
            <a:pPr algn="just"/>
            <a:r>
              <a:rPr lang="en-US" altLang="en-US" sz="1400" dirty="0"/>
              <a:t>Policy oversight and integration between CD&amp;I, TECOM, Stakeholder and FMF community to review/revise current, or develop new METs with identified man/train/equip and output standards satisfying mission requirements.  </a:t>
            </a:r>
          </a:p>
          <a:p>
            <a:pPr algn="just"/>
            <a:endParaRPr lang="en-US" altLang="en-US" sz="1400" dirty="0"/>
          </a:p>
          <a:p>
            <a:pPr algn="just"/>
            <a:r>
              <a:rPr lang="en-US" sz="1400" dirty="0"/>
              <a:t>MSG (</a:t>
            </a:r>
            <a:r>
              <a:rPr lang="en-US" sz="1400" b="1" dirty="0">
                <a:solidFill>
                  <a:srgbClr val="FF0000"/>
                </a:solidFill>
              </a:rPr>
              <a:t>via NIPR DON-ETMS2/TMT / TEAMS invite</a:t>
            </a:r>
            <a:r>
              <a:rPr lang="en-US" sz="1400" dirty="0"/>
              <a:t>) announces review requirements:</a:t>
            </a:r>
          </a:p>
          <a:p>
            <a:endParaRPr lang="en-US" sz="1400" dirty="0"/>
          </a:p>
          <a:p>
            <a:r>
              <a:rPr lang="en-US" sz="1400" b="1" dirty="0">
                <a:solidFill>
                  <a:srgbClr val="FF0000"/>
                </a:solidFill>
              </a:rPr>
              <a:t>Mission Statement:  </a:t>
            </a:r>
            <a:r>
              <a:rPr lang="en-US" sz="1400" dirty="0"/>
              <a:t>Ensure organizational capability and mission intent can be met.</a:t>
            </a:r>
          </a:p>
          <a:p>
            <a:r>
              <a:rPr lang="en-US" sz="1400" b="1" dirty="0"/>
              <a:t>(Be prepared to submit recommendations for updating if needed.)</a:t>
            </a:r>
          </a:p>
          <a:p>
            <a:r>
              <a:rPr lang="en-US" sz="1400" dirty="0"/>
              <a:t> </a:t>
            </a:r>
          </a:p>
          <a:p>
            <a:r>
              <a:rPr lang="en-US" sz="1400" b="1" dirty="0">
                <a:solidFill>
                  <a:srgbClr val="FF0000"/>
                </a:solidFill>
              </a:rPr>
              <a:t>Marine Corps Tasks (MCTs): </a:t>
            </a:r>
            <a:r>
              <a:rPr lang="en-US" sz="1400" dirty="0"/>
              <a:t>Do defined actions/activities/capabilities continue to satisfy the organizational mission intent and requirement?</a:t>
            </a:r>
          </a:p>
          <a:p>
            <a:r>
              <a:rPr lang="en-US" sz="1400" b="1" dirty="0"/>
              <a:t>(Be prepared to make MCT refinements/modifications if required.)</a:t>
            </a:r>
          </a:p>
          <a:p>
            <a:endParaRPr lang="en-US" sz="1400" dirty="0"/>
          </a:p>
          <a:p>
            <a:r>
              <a:rPr lang="en-US" sz="1400" b="1" dirty="0">
                <a:solidFill>
                  <a:srgbClr val="FF0000"/>
                </a:solidFill>
              </a:rPr>
              <a:t>T/O&amp;E:</a:t>
            </a:r>
            <a:r>
              <a:rPr lang="en-US" sz="1400" dirty="0">
                <a:solidFill>
                  <a:srgbClr val="FF0000"/>
                </a:solidFill>
              </a:rPr>
              <a:t> </a:t>
            </a:r>
            <a:r>
              <a:rPr lang="en-US" sz="1400" dirty="0"/>
              <a:t>TFSMS personnel and equipment data aligned to METs/METL.</a:t>
            </a:r>
          </a:p>
          <a:p>
            <a:r>
              <a:rPr lang="en-US" sz="1400" b="1" dirty="0">
                <a:solidFill>
                  <a:srgbClr val="FF0000"/>
                </a:solidFill>
              </a:rPr>
              <a:t>(*Identified discrepancies with T/O&amp;E is facilitated through a </a:t>
            </a:r>
            <a:r>
              <a:rPr lang="en-US" sz="1400" b="1" u="sng" dirty="0">
                <a:solidFill>
                  <a:srgbClr val="FF0000"/>
                </a:solidFill>
              </a:rPr>
              <a:t>separate</a:t>
            </a:r>
            <a:r>
              <a:rPr lang="en-US" sz="1400" b="1" dirty="0">
                <a:solidFill>
                  <a:srgbClr val="FF0000"/>
                </a:solidFill>
              </a:rPr>
              <a:t> process with oversight by CDD MCID-FOPS Total Force Structure Section)</a:t>
            </a:r>
          </a:p>
          <a:p>
            <a:endParaRPr lang="en-US" sz="1400" dirty="0"/>
          </a:p>
          <a:p>
            <a:r>
              <a:rPr lang="en-US" sz="1400" b="1" dirty="0">
                <a:solidFill>
                  <a:srgbClr val="FF0000"/>
                </a:solidFill>
              </a:rPr>
              <a:t>T&amp;R Manual: </a:t>
            </a:r>
            <a:r>
              <a:rPr lang="en-US" sz="1400" dirty="0"/>
              <a:t>Determine training components/standards, training events.</a:t>
            </a:r>
          </a:p>
          <a:p>
            <a:r>
              <a:rPr lang="en-US" sz="1400" b="1" dirty="0"/>
              <a:t>(Be prepared to make recommendations for NEW training requirements.)</a:t>
            </a:r>
          </a:p>
          <a:p>
            <a:pPr marL="228600" indent="-228600">
              <a:buFont typeface="+mj-lt"/>
              <a:buAutoNum type="arabicPeriod"/>
            </a:pPr>
            <a:endParaRPr lang="en-US" sz="1400" dirty="0"/>
          </a:p>
          <a:p>
            <a:r>
              <a:rPr lang="en-US" sz="1400" b="1" dirty="0">
                <a:solidFill>
                  <a:srgbClr val="FF0000"/>
                </a:solidFill>
              </a:rPr>
              <a:t>Record of Proceedings (ROP): </a:t>
            </a:r>
            <a:r>
              <a:rPr lang="en-US" sz="1400" dirty="0"/>
              <a:t>Captures Rep attendance and recommendations:</a:t>
            </a:r>
          </a:p>
          <a:p>
            <a:pPr lvl="1"/>
            <a:r>
              <a:rPr lang="en-US" sz="1400" b="1" dirty="0"/>
              <a:t>MCT </a:t>
            </a:r>
            <a:r>
              <a:rPr lang="en-US" sz="1400" dirty="0"/>
              <a:t>changes facilitated by CD&amp;I/CDD/MCID-Plans;</a:t>
            </a:r>
          </a:p>
          <a:p>
            <a:pPr lvl="1"/>
            <a:r>
              <a:rPr lang="en-US" sz="1400" b="1" dirty="0"/>
              <a:t>T&amp;R Manual </a:t>
            </a:r>
            <a:r>
              <a:rPr lang="en-US" sz="1400" dirty="0"/>
              <a:t>refinements facilitated by TECOM</a:t>
            </a:r>
          </a:p>
          <a:p>
            <a:pPr lvl="1"/>
            <a:endParaRPr lang="en-US" sz="1400" dirty="0"/>
          </a:p>
        </p:txBody>
      </p:sp>
      <p:sp>
        <p:nvSpPr>
          <p:cNvPr id="6" name="Text Box 3"/>
          <p:cNvSpPr txBox="1">
            <a:spLocks noChangeArrowheads="1"/>
          </p:cNvSpPr>
          <p:nvPr/>
        </p:nvSpPr>
        <p:spPr bwMode="auto">
          <a:xfrm>
            <a:off x="1371600" y="209550"/>
            <a:ext cx="7562850" cy="830997"/>
          </a:xfrm>
          <a:prstGeom prst="rect">
            <a:avLst/>
          </a:prstGeom>
          <a:noFill/>
          <a:ln w="9525">
            <a:noFill/>
            <a:miter lim="800000"/>
            <a:headEnd/>
            <a:tailEnd/>
          </a:ln>
          <a:effectLst/>
        </p:spPr>
        <p:txBody>
          <a:bodyPr wrap="square">
            <a:spAutoFit/>
          </a:bodyPr>
          <a:lstStyle/>
          <a:p>
            <a:pPr algn="ctr"/>
            <a:r>
              <a:rPr lang="en-US" sz="2800" b="1" dirty="0"/>
              <a:t>MET / METL Review Workshops Process</a:t>
            </a:r>
          </a:p>
          <a:p>
            <a:pPr algn="ctr"/>
            <a:r>
              <a:rPr lang="en-US" sz="2000" b="1" dirty="0"/>
              <a:t>(MCO 3500.110**) </a:t>
            </a:r>
          </a:p>
        </p:txBody>
      </p:sp>
      <p:pic>
        <p:nvPicPr>
          <p:cNvPr id="7"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2449" y="2817695"/>
            <a:ext cx="1360204" cy="1181387"/>
          </a:xfrm>
          <a:prstGeom prst="rect">
            <a:avLst/>
          </a:prstGeom>
          <a:noFill/>
          <a:ln w="9525">
            <a:noFill/>
            <a:miter lim="800000"/>
            <a:headEnd/>
            <a:tailEnd/>
          </a:ln>
        </p:spPr>
      </p:pic>
      <p:pic>
        <p:nvPicPr>
          <p:cNvPr id="8" name="Picture 124" descr="C:\Users\maryroi.GOLDMAN\Desktop\LOGOS\tfsms_logo_large.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853" y="1424975"/>
            <a:ext cx="1487761" cy="134413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6800850" y="6485225"/>
            <a:ext cx="2133600" cy="365125"/>
          </a:xfrm>
        </p:spPr>
        <p:txBody>
          <a:bodyPr/>
          <a:lstStyle/>
          <a:p>
            <a:fld id="{57D7F152-42F7-4C0B-ACE2-8696607C202E}" type="slidenum">
              <a:rPr lang="en-US" smtClean="0">
                <a:solidFill>
                  <a:schemeClr val="tx1"/>
                </a:solidFill>
              </a:rPr>
              <a:pPr/>
              <a:t>8</a:t>
            </a:fld>
            <a:endParaRPr lang="en-US" dirty="0">
              <a:solidFill>
                <a:schemeClr val="tx1"/>
              </a:solidFill>
            </a:endParaRPr>
          </a:p>
        </p:txBody>
      </p:sp>
      <p:sp>
        <p:nvSpPr>
          <p:cNvPr id="3" name="Footer Placeholder 2"/>
          <p:cNvSpPr>
            <a:spLocks noGrp="1"/>
          </p:cNvSpPr>
          <p:nvPr>
            <p:ph type="ftr" sz="quarter" idx="11"/>
          </p:nvPr>
        </p:nvSpPr>
        <p:spPr>
          <a:xfrm>
            <a:off x="44853" y="6464418"/>
            <a:ext cx="2895600" cy="365125"/>
          </a:xfrm>
        </p:spPr>
        <p:txBody>
          <a:bodyPr/>
          <a:lstStyle/>
          <a:p>
            <a:r>
              <a:rPr lang="en-US">
                <a:solidFill>
                  <a:schemeClr val="tx1"/>
                </a:solidFill>
              </a:rPr>
              <a:t>MAR 2023-CUI</a:t>
            </a:r>
            <a:endParaRPr lang="en-US" dirty="0">
              <a:solidFill>
                <a:schemeClr val="tx1"/>
              </a:solidFill>
            </a:endParaRPr>
          </a:p>
        </p:txBody>
      </p:sp>
      <p:grpSp>
        <p:nvGrpSpPr>
          <p:cNvPr id="9" name="Group 12"/>
          <p:cNvGrpSpPr>
            <a:grpSpLocks noChangeAspect="1"/>
          </p:cNvGrpSpPr>
          <p:nvPr/>
        </p:nvGrpSpPr>
        <p:grpSpPr bwMode="auto">
          <a:xfrm>
            <a:off x="222068" y="4353889"/>
            <a:ext cx="1149532" cy="831980"/>
            <a:chOff x="4881" y="240"/>
            <a:chExt cx="639" cy="822"/>
          </a:xfrm>
        </p:grpSpPr>
        <p:pic>
          <p:nvPicPr>
            <p:cNvPr id="11"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882" y="320"/>
              <a:ext cx="59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9"/>
            <p:cNvSpPr>
              <a:spLocks noChangeAspect="1" noChangeArrowheads="1" noChangeShapeType="1" noTextEdit="1"/>
            </p:cNvSpPr>
            <p:nvPr userDrawn="1"/>
          </p:nvSpPr>
          <p:spPr bwMode="auto">
            <a:xfrm>
              <a:off x="4881" y="240"/>
              <a:ext cx="639" cy="278"/>
            </a:xfrm>
            <a:prstGeom prst="rect">
              <a:avLst/>
            </a:prstGeom>
          </p:spPr>
          <p:txBody>
            <a:bodyPr spcFirstLastPara="1" wrap="none" fromWordArt="1">
              <a:prstTxWarp prst="textArchUp">
                <a:avLst>
                  <a:gd name="adj" fmla="val 11040012"/>
                </a:avLst>
              </a:prstTxWarp>
            </a:bodyPr>
            <a:lstStyle/>
            <a:p>
              <a:r>
                <a:rPr lang="en-US" sz="1200" kern="10" dirty="0">
                  <a:ln w="9525">
                    <a:solidFill>
                      <a:srgbClr val="000000"/>
                    </a:solidFill>
                    <a:round/>
                    <a:headEnd/>
                    <a:tailEnd/>
                  </a:ln>
                  <a:solidFill>
                    <a:srgbClr val="FF0000"/>
                  </a:solidFill>
                  <a:latin typeface="Arial"/>
                  <a:cs typeface="Arial"/>
                </a:rPr>
                <a:t>Plans, Policies,</a:t>
              </a:r>
            </a:p>
          </p:txBody>
        </p:sp>
        <p:sp>
          <p:nvSpPr>
            <p:cNvPr id="13" name="WordArt 10"/>
            <p:cNvSpPr>
              <a:spLocks noChangeAspect="1" noChangeArrowheads="1" noChangeShapeType="1" noTextEdit="1"/>
            </p:cNvSpPr>
            <p:nvPr userDrawn="1"/>
          </p:nvSpPr>
          <p:spPr bwMode="auto">
            <a:xfrm>
              <a:off x="4881" y="837"/>
              <a:ext cx="599" cy="225"/>
            </a:xfrm>
            <a:prstGeom prst="rect">
              <a:avLst/>
            </a:prstGeom>
          </p:spPr>
          <p:txBody>
            <a:bodyPr spcFirstLastPara="1" wrap="none" fromWordArt="1">
              <a:prstTxWarp prst="textArchDown">
                <a:avLst>
                  <a:gd name="adj" fmla="val 0"/>
                </a:avLst>
              </a:prstTxWarp>
            </a:bodyPr>
            <a:lstStyle/>
            <a:p>
              <a:r>
                <a:rPr lang="en-US" sz="1200" kern="10">
                  <a:ln w="9525">
                    <a:solidFill>
                      <a:srgbClr val="000000"/>
                    </a:solidFill>
                    <a:round/>
                    <a:headEnd/>
                    <a:tailEnd/>
                  </a:ln>
                  <a:solidFill>
                    <a:srgbClr val="FF0000"/>
                  </a:solidFill>
                  <a:latin typeface="Arial"/>
                  <a:cs typeface="Arial"/>
                </a:rPr>
                <a:t>&amp; Operations</a:t>
              </a:r>
            </a:p>
          </p:txBody>
        </p:sp>
      </p:grpSp>
      <p:sp>
        <p:nvSpPr>
          <p:cNvPr id="2" name="Rectangle 1">
            <a:extLst>
              <a:ext uri="{FF2B5EF4-FFF2-40B4-BE49-F238E27FC236}">
                <a16:creationId xmlns:a16="http://schemas.microsoft.com/office/drawing/2014/main" id="{FBB0B793-6CCD-C979-8701-0ACA861D1BB6}"/>
              </a:ext>
            </a:extLst>
          </p:cNvPr>
          <p:cNvSpPr/>
          <p:nvPr/>
        </p:nvSpPr>
        <p:spPr>
          <a:xfrm>
            <a:off x="132449" y="6064852"/>
            <a:ext cx="8802001" cy="461665"/>
          </a:xfrm>
          <a:prstGeom prst="rect">
            <a:avLst/>
          </a:prstGeom>
          <a:solidFill>
            <a:srgbClr val="FFFF00"/>
          </a:solidFill>
          <a:ln>
            <a:solidFill>
              <a:schemeClr val="tx1"/>
            </a:solidFill>
          </a:ln>
        </p:spPr>
        <p:txBody>
          <a:bodyPr wrap="square">
            <a:spAutoFit/>
          </a:bodyPr>
          <a:lstStyle/>
          <a:p>
            <a:pPr algn="ctr"/>
            <a:r>
              <a:rPr lang="en-US" sz="1200" b="1" dirty="0"/>
              <a:t>**2023-2024 MCO Revision:  Modify 2011 MCO language to address changing roles/responsibilities, required METL development support, and evolving training and readiness reporting advancements</a:t>
            </a:r>
            <a:endParaRPr lang="en-US" sz="1200" b="1" i="1" dirty="0"/>
          </a:p>
        </p:txBody>
      </p:sp>
    </p:spTree>
    <p:extLst>
      <p:ext uri="{BB962C8B-B14F-4D97-AF65-F5344CB8AC3E}">
        <p14:creationId xmlns:p14="http://schemas.microsoft.com/office/powerpoint/2010/main" val="1996888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3"/>
          <p:cNvSpPr>
            <a:spLocks noChangeArrowheads="1"/>
          </p:cNvSpPr>
          <p:nvPr/>
        </p:nvSpPr>
        <p:spPr bwMode="auto">
          <a:xfrm>
            <a:off x="261800" y="2325753"/>
            <a:ext cx="4084169" cy="1493701"/>
          </a:xfrm>
          <a:prstGeom prst="rect">
            <a:avLst/>
          </a:prstGeom>
          <a:solidFill>
            <a:schemeClr val="accent3">
              <a:lumMod val="60000"/>
              <a:lumOff val="40000"/>
              <a:alpha val="80000"/>
            </a:schemeClr>
          </a:solidFill>
          <a:ln w="25400" algn="ctr">
            <a:solidFill>
              <a:schemeClr val="tx1"/>
            </a:solidFill>
            <a:round/>
            <a:headEnd/>
            <a:tailEnd/>
          </a:ln>
        </p:spPr>
        <p:txBody>
          <a:bodyPr wrap="none" lIns="45717" tIns="45717" rIns="91433" bIns="45717"/>
          <a:lstStyle/>
          <a:p>
            <a:pPr algn="ctr">
              <a:tabLst>
                <a:tab pos="1600200" algn="l"/>
                <a:tab pos="3543300" algn="l"/>
              </a:tabLst>
            </a:pPr>
            <a:r>
              <a:rPr lang="en-US" sz="1600" b="1" dirty="0">
                <a:latin typeface="Arial" charset="0"/>
              </a:rPr>
              <a:t>A Unit’s Core METL</a:t>
            </a:r>
          </a:p>
        </p:txBody>
      </p:sp>
      <p:sp>
        <p:nvSpPr>
          <p:cNvPr id="46086" name="Oval 15"/>
          <p:cNvSpPr>
            <a:spLocks noChangeArrowheads="1"/>
          </p:cNvSpPr>
          <p:nvPr/>
        </p:nvSpPr>
        <p:spPr bwMode="auto">
          <a:xfrm>
            <a:off x="385005" y="2652666"/>
            <a:ext cx="504825" cy="326602"/>
          </a:xfrm>
          <a:prstGeom prst="ellipse">
            <a:avLst/>
          </a:prstGeom>
          <a:solidFill>
            <a:srgbClr val="0070C0"/>
          </a:solidFill>
          <a:ln w="9525" algn="ctr">
            <a:solidFill>
              <a:schemeClr val="tx1"/>
            </a:solidFill>
            <a:round/>
            <a:headEnd/>
            <a:tailEnd/>
          </a:ln>
        </p:spPr>
        <p:txBody>
          <a:bodyPr lIns="0" tIns="0" rIns="0" bIns="0" anchor="ctr"/>
          <a:lstStyle/>
          <a:p>
            <a:pPr algn="ctr"/>
            <a:r>
              <a:rPr lang="en-US" sz="1100" dirty="0">
                <a:solidFill>
                  <a:schemeClr val="bg1"/>
                </a:solidFill>
                <a:latin typeface="Arial" charset="0"/>
              </a:rPr>
              <a:t> </a:t>
            </a:r>
            <a:r>
              <a:rPr lang="en-US" sz="1100" b="1" dirty="0">
                <a:solidFill>
                  <a:schemeClr val="bg1"/>
                </a:solidFill>
              </a:rPr>
              <a:t>MET</a:t>
            </a:r>
          </a:p>
        </p:txBody>
      </p:sp>
      <p:sp>
        <p:nvSpPr>
          <p:cNvPr id="46087" name="Oval 15"/>
          <p:cNvSpPr>
            <a:spLocks noChangeArrowheads="1"/>
          </p:cNvSpPr>
          <p:nvPr/>
        </p:nvSpPr>
        <p:spPr bwMode="auto">
          <a:xfrm>
            <a:off x="1432787" y="2672901"/>
            <a:ext cx="504825" cy="306735"/>
          </a:xfrm>
          <a:prstGeom prst="ellipse">
            <a:avLst/>
          </a:prstGeom>
          <a:solidFill>
            <a:srgbClr val="0070C0"/>
          </a:solidFill>
          <a:ln w="9525" algn="ctr">
            <a:solidFill>
              <a:schemeClr val="tx1"/>
            </a:solidFill>
            <a:round/>
            <a:headEnd/>
            <a:tailEnd/>
          </a:ln>
        </p:spPr>
        <p:txBody>
          <a:bodyPr lIns="0" tIns="0" rIns="0" bIns="0" anchor="ctr"/>
          <a:lstStyle/>
          <a:p>
            <a:pPr algn="ctr"/>
            <a:r>
              <a:rPr lang="en-US" sz="1100" b="1" dirty="0">
                <a:solidFill>
                  <a:schemeClr val="bg1"/>
                </a:solidFill>
              </a:rPr>
              <a:t> MET</a:t>
            </a:r>
          </a:p>
        </p:txBody>
      </p:sp>
      <p:sp>
        <p:nvSpPr>
          <p:cNvPr id="46093" name="Oval 15"/>
          <p:cNvSpPr>
            <a:spLocks noChangeArrowheads="1"/>
          </p:cNvSpPr>
          <p:nvPr/>
        </p:nvSpPr>
        <p:spPr bwMode="auto">
          <a:xfrm>
            <a:off x="2426647" y="2699116"/>
            <a:ext cx="504825" cy="297562"/>
          </a:xfrm>
          <a:prstGeom prst="ellipse">
            <a:avLst/>
          </a:prstGeom>
          <a:solidFill>
            <a:srgbClr val="0070C0"/>
          </a:solidFill>
          <a:ln w="9525" algn="ctr">
            <a:solidFill>
              <a:schemeClr val="tx1"/>
            </a:solidFill>
            <a:round/>
            <a:headEnd/>
            <a:tailEnd/>
          </a:ln>
        </p:spPr>
        <p:txBody>
          <a:bodyPr lIns="0" tIns="0" rIns="0" bIns="0" anchor="ctr"/>
          <a:lstStyle/>
          <a:p>
            <a:pPr algn="ctr"/>
            <a:r>
              <a:rPr lang="en-US" sz="1100" dirty="0">
                <a:solidFill>
                  <a:schemeClr val="bg1"/>
                </a:solidFill>
                <a:latin typeface="Arial" charset="0"/>
              </a:rPr>
              <a:t> </a:t>
            </a:r>
            <a:r>
              <a:rPr lang="en-US" sz="1100" b="1" dirty="0">
                <a:solidFill>
                  <a:schemeClr val="bg1"/>
                </a:solidFill>
              </a:rPr>
              <a:t>MET</a:t>
            </a:r>
          </a:p>
        </p:txBody>
      </p:sp>
      <p:sp>
        <p:nvSpPr>
          <p:cNvPr id="94" name="Oval 15"/>
          <p:cNvSpPr>
            <a:spLocks noChangeArrowheads="1"/>
          </p:cNvSpPr>
          <p:nvPr/>
        </p:nvSpPr>
        <p:spPr bwMode="auto">
          <a:xfrm>
            <a:off x="3456936" y="2701418"/>
            <a:ext cx="504825" cy="292958"/>
          </a:xfrm>
          <a:prstGeom prst="ellipse">
            <a:avLst/>
          </a:prstGeom>
          <a:solidFill>
            <a:schemeClr val="bg1"/>
          </a:solidFill>
          <a:ln w="9525" algn="ctr">
            <a:solidFill>
              <a:srgbClr val="FF0000"/>
            </a:solidFill>
            <a:prstDash val="dash"/>
            <a:round/>
            <a:headEnd/>
            <a:tailEnd/>
          </a:ln>
        </p:spPr>
        <p:txBody>
          <a:bodyPr lIns="0" tIns="0" rIns="0" bIns="0" anchor="ctr"/>
          <a:lstStyle/>
          <a:p>
            <a:pPr algn="ctr"/>
            <a:r>
              <a:rPr lang="en-US" sz="1100" b="1" dirty="0">
                <a:solidFill>
                  <a:schemeClr val="bg1"/>
                </a:solidFill>
              </a:rPr>
              <a:t> </a:t>
            </a:r>
            <a:r>
              <a:rPr lang="en-US" sz="1100" b="1" dirty="0"/>
              <a:t>MET</a:t>
            </a:r>
          </a:p>
        </p:txBody>
      </p:sp>
      <p:sp>
        <p:nvSpPr>
          <p:cNvPr id="2" name="Rectangle 1"/>
          <p:cNvSpPr/>
          <p:nvPr/>
        </p:nvSpPr>
        <p:spPr>
          <a:xfrm>
            <a:off x="275837" y="3069213"/>
            <a:ext cx="904392" cy="65956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MCT</a:t>
            </a:r>
          </a:p>
          <a:p>
            <a:pPr marL="171450" indent="-171450" algn="ctr">
              <a:buFont typeface="Arial" panose="020B0604020202020204" pitchFamily="34" charset="0"/>
              <a:buChar char="•"/>
            </a:pPr>
            <a:r>
              <a:rPr lang="en-US" dirty="0">
                <a:solidFill>
                  <a:schemeClr val="tx1"/>
                </a:solidFill>
              </a:rPr>
              <a:t>Standard</a:t>
            </a:r>
          </a:p>
          <a:p>
            <a:pPr marL="171450" indent="-171450" algn="ctr">
              <a:buFont typeface="Arial" panose="020B0604020202020204" pitchFamily="34" charset="0"/>
              <a:buChar char="•"/>
            </a:pPr>
            <a:r>
              <a:rPr lang="en-US" dirty="0">
                <a:solidFill>
                  <a:schemeClr val="tx1"/>
                </a:solidFill>
              </a:rPr>
              <a:t>Standard</a:t>
            </a:r>
          </a:p>
          <a:p>
            <a:pPr marL="171450" indent="-171450" algn="ctr">
              <a:buFont typeface="Arial" panose="020B0604020202020204" pitchFamily="34" charset="0"/>
              <a:buChar char="•"/>
            </a:pPr>
            <a:r>
              <a:rPr lang="en-US" dirty="0">
                <a:solidFill>
                  <a:schemeClr val="tx1"/>
                </a:solidFill>
              </a:rPr>
              <a:t>Standard</a:t>
            </a:r>
          </a:p>
        </p:txBody>
      </p:sp>
      <p:sp>
        <p:nvSpPr>
          <p:cNvPr id="47" name="Rectangle 46"/>
          <p:cNvSpPr/>
          <p:nvPr/>
        </p:nvSpPr>
        <p:spPr>
          <a:xfrm>
            <a:off x="1256555" y="3069213"/>
            <a:ext cx="904392" cy="65956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MCT</a:t>
            </a:r>
          </a:p>
          <a:p>
            <a:pPr marL="171450" indent="-171450" algn="ctr">
              <a:buFont typeface="Arial" panose="020B0604020202020204" pitchFamily="34" charset="0"/>
              <a:buChar char="•"/>
            </a:pPr>
            <a:r>
              <a:rPr lang="en-US" dirty="0">
                <a:solidFill>
                  <a:schemeClr val="tx1"/>
                </a:solidFill>
              </a:rPr>
              <a:t>Standard</a:t>
            </a:r>
          </a:p>
          <a:p>
            <a:pPr marL="171450" indent="-171450" algn="ctr">
              <a:buFont typeface="Arial" panose="020B0604020202020204" pitchFamily="34" charset="0"/>
              <a:buChar char="•"/>
            </a:pPr>
            <a:r>
              <a:rPr lang="en-US" dirty="0">
                <a:solidFill>
                  <a:schemeClr val="tx1"/>
                </a:solidFill>
              </a:rPr>
              <a:t>Standard</a:t>
            </a:r>
          </a:p>
          <a:p>
            <a:pPr marL="171450" indent="-171450" algn="ctr">
              <a:buFont typeface="Arial" panose="020B0604020202020204" pitchFamily="34" charset="0"/>
              <a:buChar char="•"/>
            </a:pPr>
            <a:r>
              <a:rPr lang="en-US" dirty="0">
                <a:solidFill>
                  <a:schemeClr val="tx1"/>
                </a:solidFill>
              </a:rPr>
              <a:t>Standard</a:t>
            </a:r>
          </a:p>
        </p:txBody>
      </p:sp>
      <p:sp>
        <p:nvSpPr>
          <p:cNvPr id="48" name="Rectangle 47"/>
          <p:cNvSpPr/>
          <p:nvPr/>
        </p:nvSpPr>
        <p:spPr>
          <a:xfrm>
            <a:off x="2255640" y="3072132"/>
            <a:ext cx="904392" cy="65956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MCT</a:t>
            </a:r>
          </a:p>
          <a:p>
            <a:pPr marL="171450" indent="-171450" algn="ctr">
              <a:buFont typeface="Arial" panose="020B0604020202020204" pitchFamily="34" charset="0"/>
              <a:buChar char="•"/>
            </a:pPr>
            <a:r>
              <a:rPr lang="en-US" dirty="0">
                <a:solidFill>
                  <a:schemeClr val="tx1"/>
                </a:solidFill>
              </a:rPr>
              <a:t>Standard</a:t>
            </a:r>
          </a:p>
          <a:p>
            <a:pPr marL="171450" indent="-171450" algn="ctr">
              <a:buFont typeface="Arial" panose="020B0604020202020204" pitchFamily="34" charset="0"/>
              <a:buChar char="•"/>
            </a:pPr>
            <a:r>
              <a:rPr lang="en-US" dirty="0">
                <a:solidFill>
                  <a:schemeClr val="tx1"/>
                </a:solidFill>
              </a:rPr>
              <a:t>Standard</a:t>
            </a:r>
          </a:p>
          <a:p>
            <a:pPr marL="171450" indent="-171450" algn="ctr">
              <a:buFont typeface="Arial" panose="020B0604020202020204" pitchFamily="34" charset="0"/>
              <a:buChar char="•"/>
            </a:pPr>
            <a:r>
              <a:rPr lang="en-US" dirty="0">
                <a:solidFill>
                  <a:schemeClr val="tx1"/>
                </a:solidFill>
              </a:rPr>
              <a:t>Standard</a:t>
            </a:r>
          </a:p>
        </p:txBody>
      </p:sp>
      <p:sp>
        <p:nvSpPr>
          <p:cNvPr id="49" name="Rectangle 48"/>
          <p:cNvSpPr/>
          <p:nvPr/>
        </p:nvSpPr>
        <p:spPr>
          <a:xfrm>
            <a:off x="3291575" y="3069212"/>
            <a:ext cx="904392" cy="668709"/>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Draft MCT</a:t>
            </a:r>
          </a:p>
          <a:p>
            <a:pPr marL="171450" indent="-171450" algn="ctr">
              <a:buFont typeface="Arial" panose="020B0604020202020204" pitchFamily="34" charset="0"/>
              <a:buChar char="•"/>
            </a:pPr>
            <a:r>
              <a:rPr lang="en-US" dirty="0">
                <a:solidFill>
                  <a:schemeClr val="tx1"/>
                </a:solidFill>
              </a:rPr>
              <a:t>Standard</a:t>
            </a:r>
          </a:p>
          <a:p>
            <a:pPr marL="171450" indent="-171450" algn="ctr">
              <a:buFont typeface="Arial" panose="020B0604020202020204" pitchFamily="34" charset="0"/>
              <a:buChar char="•"/>
            </a:pPr>
            <a:r>
              <a:rPr lang="en-US" dirty="0">
                <a:solidFill>
                  <a:schemeClr val="tx1"/>
                </a:solidFill>
              </a:rPr>
              <a:t>Standard</a:t>
            </a:r>
          </a:p>
          <a:p>
            <a:pPr marL="171450" indent="-171450" algn="ctr">
              <a:buFont typeface="Arial" panose="020B0604020202020204" pitchFamily="34" charset="0"/>
              <a:buChar char="•"/>
            </a:pPr>
            <a:r>
              <a:rPr lang="en-US" dirty="0">
                <a:solidFill>
                  <a:schemeClr val="tx1"/>
                </a:solidFill>
              </a:rPr>
              <a:t>Standard</a:t>
            </a:r>
          </a:p>
        </p:txBody>
      </p:sp>
      <p:sp>
        <p:nvSpPr>
          <p:cNvPr id="4" name="Right Arrow 3"/>
          <p:cNvSpPr/>
          <p:nvPr/>
        </p:nvSpPr>
        <p:spPr>
          <a:xfrm flipH="1">
            <a:off x="4118025" y="3167979"/>
            <a:ext cx="654272" cy="46203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835004" y="2878201"/>
            <a:ext cx="2687118" cy="1025042"/>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A NEW recommended MCT requires:</a:t>
            </a:r>
          </a:p>
          <a:p>
            <a:pPr marL="171450" indent="-171450">
              <a:buFont typeface="Arial" panose="020B0604020202020204" pitchFamily="34" charset="0"/>
              <a:buChar char="•"/>
            </a:pPr>
            <a:r>
              <a:rPr lang="en-US" sz="1200" b="1" dirty="0">
                <a:solidFill>
                  <a:schemeClr val="tx1"/>
                </a:solidFill>
              </a:rPr>
              <a:t>Title</a:t>
            </a:r>
          </a:p>
          <a:p>
            <a:pPr marL="171450" indent="-171450">
              <a:buFont typeface="Arial" panose="020B0604020202020204" pitchFamily="34" charset="0"/>
              <a:buChar char="•"/>
            </a:pPr>
            <a:r>
              <a:rPr lang="en-US" sz="1200" b="1" dirty="0">
                <a:solidFill>
                  <a:schemeClr val="tx1"/>
                </a:solidFill>
              </a:rPr>
              <a:t>Definition</a:t>
            </a:r>
          </a:p>
          <a:p>
            <a:pPr marL="171450" indent="-171450">
              <a:buFont typeface="Arial" panose="020B0604020202020204" pitchFamily="34" charset="0"/>
              <a:buChar char="•"/>
            </a:pPr>
            <a:r>
              <a:rPr lang="en-US" sz="1200" b="1" dirty="0">
                <a:solidFill>
                  <a:schemeClr val="tx1"/>
                </a:solidFill>
              </a:rPr>
              <a:t>Reference</a:t>
            </a:r>
          </a:p>
          <a:p>
            <a:pPr marL="171450" indent="-171450">
              <a:buFont typeface="Arial" panose="020B0604020202020204" pitchFamily="34" charset="0"/>
              <a:buChar char="•"/>
            </a:pPr>
            <a:r>
              <a:rPr lang="en-US" sz="1200" b="1" dirty="0">
                <a:solidFill>
                  <a:schemeClr val="tx1"/>
                </a:solidFill>
              </a:rPr>
              <a:t>Measures</a:t>
            </a:r>
          </a:p>
        </p:txBody>
      </p:sp>
      <p:sp>
        <p:nvSpPr>
          <p:cNvPr id="51" name="Right Arrow 50"/>
          <p:cNvSpPr/>
          <p:nvPr/>
        </p:nvSpPr>
        <p:spPr>
          <a:xfrm rot="16200000" flipH="1">
            <a:off x="57311" y="4749466"/>
            <a:ext cx="655389" cy="49206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3"/>
          <p:cNvSpPr>
            <a:spLocks noChangeArrowheads="1"/>
          </p:cNvSpPr>
          <p:nvPr/>
        </p:nvSpPr>
        <p:spPr bwMode="auto">
          <a:xfrm>
            <a:off x="226798" y="5305443"/>
            <a:ext cx="4166281" cy="1040429"/>
          </a:xfrm>
          <a:prstGeom prst="rect">
            <a:avLst/>
          </a:prstGeom>
          <a:solidFill>
            <a:schemeClr val="accent3">
              <a:lumMod val="60000"/>
              <a:lumOff val="40000"/>
              <a:alpha val="80000"/>
            </a:schemeClr>
          </a:solidFill>
          <a:ln w="25400" algn="ctr">
            <a:solidFill>
              <a:schemeClr val="tx1"/>
            </a:solidFill>
            <a:round/>
            <a:headEnd/>
            <a:tailEnd/>
          </a:ln>
        </p:spPr>
        <p:txBody>
          <a:bodyPr wrap="none" lIns="45717" tIns="45717" rIns="91433" bIns="45717"/>
          <a:lstStyle/>
          <a:p>
            <a:pPr algn="ctr">
              <a:tabLst>
                <a:tab pos="1600200" algn="l"/>
                <a:tab pos="3543300" algn="l"/>
              </a:tabLst>
            </a:pPr>
            <a:r>
              <a:rPr lang="en-US" sz="1400" b="1" dirty="0"/>
              <a:t>AO Staffing: (E-mail to Stakeholders and</a:t>
            </a:r>
          </a:p>
          <a:p>
            <a:pPr algn="ctr">
              <a:tabLst>
                <a:tab pos="1600200" algn="l"/>
                <a:tab pos="3543300" algn="l"/>
              </a:tabLst>
            </a:pPr>
            <a:r>
              <a:rPr lang="en-US" sz="1400" b="1" dirty="0"/>
              <a:t> Participants)</a:t>
            </a:r>
          </a:p>
          <a:p>
            <a:pPr algn="ctr">
              <a:tabLst>
                <a:tab pos="1600200" algn="l"/>
                <a:tab pos="3543300" algn="l"/>
              </a:tabLst>
            </a:pPr>
            <a:r>
              <a:rPr lang="en-US" sz="1400" b="1" dirty="0"/>
              <a:t>O-6 Staffing: (DON-Tracker)</a:t>
            </a:r>
          </a:p>
          <a:p>
            <a:pPr algn="ctr">
              <a:tabLst>
                <a:tab pos="1600200" algn="l"/>
                <a:tab pos="3543300" algn="l"/>
              </a:tabLst>
            </a:pPr>
            <a:r>
              <a:rPr lang="en-US" sz="1400" b="1" dirty="0"/>
              <a:t>GO Staffing: As Required</a:t>
            </a:r>
          </a:p>
          <a:p>
            <a:pPr algn="ctr">
              <a:tabLst>
                <a:tab pos="1600200" algn="l"/>
                <a:tab pos="3543300" algn="l"/>
              </a:tabLst>
            </a:pPr>
            <a:endParaRPr lang="en-US" sz="1400" b="1" dirty="0"/>
          </a:p>
        </p:txBody>
      </p:sp>
      <p:sp>
        <p:nvSpPr>
          <p:cNvPr id="53" name="Right Arrow 52"/>
          <p:cNvSpPr/>
          <p:nvPr/>
        </p:nvSpPr>
        <p:spPr>
          <a:xfrm rot="16200000" flipH="1">
            <a:off x="3889043" y="4754351"/>
            <a:ext cx="645621" cy="49206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10800000" flipH="1">
            <a:off x="4393080" y="5876602"/>
            <a:ext cx="913506" cy="48990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3"/>
          <p:cNvSpPr>
            <a:spLocks noChangeArrowheads="1"/>
          </p:cNvSpPr>
          <p:nvPr/>
        </p:nvSpPr>
        <p:spPr bwMode="auto">
          <a:xfrm>
            <a:off x="5368809" y="5953935"/>
            <a:ext cx="3467189" cy="351500"/>
          </a:xfrm>
          <a:prstGeom prst="rect">
            <a:avLst/>
          </a:prstGeom>
          <a:solidFill>
            <a:schemeClr val="accent3">
              <a:lumMod val="60000"/>
              <a:lumOff val="40000"/>
              <a:alpha val="80000"/>
            </a:schemeClr>
          </a:solidFill>
          <a:ln w="25400" algn="ctr">
            <a:solidFill>
              <a:schemeClr val="tx1"/>
            </a:solidFill>
            <a:round/>
            <a:headEnd/>
            <a:tailEnd/>
          </a:ln>
        </p:spPr>
        <p:txBody>
          <a:bodyPr wrap="none" lIns="45717" tIns="45717" rIns="91433" bIns="45717" anchor="ctr"/>
          <a:lstStyle/>
          <a:p>
            <a:pPr algn="ctr">
              <a:tabLst>
                <a:tab pos="1600200" algn="l"/>
                <a:tab pos="3543300" algn="l"/>
              </a:tabLst>
            </a:pPr>
            <a:r>
              <a:rPr lang="en-US" sz="1400" b="1" dirty="0">
                <a:latin typeface="Arial" charset="0"/>
              </a:rPr>
              <a:t>CD&amp;I METL Governance Board</a:t>
            </a:r>
          </a:p>
        </p:txBody>
      </p:sp>
      <p:sp>
        <p:nvSpPr>
          <p:cNvPr id="57" name="Right Arrow 56"/>
          <p:cNvSpPr/>
          <p:nvPr/>
        </p:nvSpPr>
        <p:spPr>
          <a:xfrm rot="5400000" flipH="1">
            <a:off x="7511815" y="5303596"/>
            <a:ext cx="708435" cy="49206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3"/>
          <p:cNvSpPr>
            <a:spLocks noChangeArrowheads="1"/>
          </p:cNvSpPr>
          <p:nvPr/>
        </p:nvSpPr>
        <p:spPr bwMode="auto">
          <a:xfrm>
            <a:off x="6403999" y="4483873"/>
            <a:ext cx="2431999" cy="627024"/>
          </a:xfrm>
          <a:prstGeom prst="rect">
            <a:avLst/>
          </a:prstGeom>
          <a:solidFill>
            <a:schemeClr val="accent3">
              <a:lumMod val="60000"/>
              <a:lumOff val="40000"/>
              <a:alpha val="80000"/>
            </a:schemeClr>
          </a:solidFill>
          <a:ln w="25400" algn="ctr">
            <a:solidFill>
              <a:schemeClr val="tx1"/>
            </a:solidFill>
            <a:round/>
            <a:headEnd/>
            <a:tailEnd/>
          </a:ln>
        </p:spPr>
        <p:txBody>
          <a:bodyPr wrap="none" lIns="45717" tIns="45717" rIns="91433" bIns="45717" anchor="ctr"/>
          <a:lstStyle/>
          <a:p>
            <a:pPr algn="ctr">
              <a:tabLst>
                <a:tab pos="1600200" algn="l"/>
                <a:tab pos="3543300" algn="l"/>
              </a:tabLst>
            </a:pPr>
            <a:r>
              <a:rPr lang="en-US" sz="1400" b="1" dirty="0"/>
              <a:t>TECOM</a:t>
            </a:r>
          </a:p>
          <a:p>
            <a:pPr algn="ctr">
              <a:tabLst>
                <a:tab pos="1600200" algn="l"/>
                <a:tab pos="3543300" algn="l"/>
              </a:tabLst>
            </a:pPr>
            <a:r>
              <a:rPr lang="en-US" sz="1400" b="1" dirty="0"/>
              <a:t> MCTIMS Task Master</a:t>
            </a:r>
          </a:p>
        </p:txBody>
      </p:sp>
      <p:sp>
        <p:nvSpPr>
          <p:cNvPr id="59" name="Rectangle 3"/>
          <p:cNvSpPr>
            <a:spLocks noChangeArrowheads="1"/>
          </p:cNvSpPr>
          <p:nvPr/>
        </p:nvSpPr>
        <p:spPr bwMode="auto">
          <a:xfrm>
            <a:off x="4648200" y="1439483"/>
            <a:ext cx="4253001" cy="1313489"/>
          </a:xfrm>
          <a:prstGeom prst="rect">
            <a:avLst/>
          </a:prstGeom>
          <a:solidFill>
            <a:srgbClr val="9966FF">
              <a:alpha val="80000"/>
            </a:srgbClr>
          </a:solidFill>
          <a:ln w="25400" algn="ctr">
            <a:solidFill>
              <a:schemeClr val="tx1"/>
            </a:solidFill>
            <a:round/>
            <a:headEnd/>
            <a:tailEnd/>
          </a:ln>
        </p:spPr>
        <p:txBody>
          <a:bodyPr wrap="none" lIns="45717" tIns="45717" rIns="91433" bIns="45717" anchor="ctr"/>
          <a:lstStyle/>
          <a:p>
            <a:pPr algn="ctr">
              <a:tabLst>
                <a:tab pos="1600200" algn="l"/>
                <a:tab pos="3543300" algn="l"/>
              </a:tabLst>
            </a:pPr>
            <a:r>
              <a:rPr lang="en-US" sz="1400" b="1" dirty="0"/>
              <a:t> DoD/JS Chairman’s Readiness – DRRS-Strategic</a:t>
            </a:r>
          </a:p>
          <a:p>
            <a:pPr algn="ctr">
              <a:tabLst>
                <a:tab pos="1600200" algn="l"/>
                <a:tab pos="3543300" algn="l"/>
              </a:tabLst>
            </a:pPr>
            <a:r>
              <a:rPr lang="en-US" sz="1400" b="1" dirty="0"/>
              <a:t>PP&amp;O – DRRS-MC</a:t>
            </a:r>
          </a:p>
        </p:txBody>
      </p:sp>
      <p:sp>
        <p:nvSpPr>
          <p:cNvPr id="60" name="Right Arrow 59"/>
          <p:cNvSpPr/>
          <p:nvPr/>
        </p:nvSpPr>
        <p:spPr>
          <a:xfrm rot="5400000" flipH="1">
            <a:off x="7251731" y="3383979"/>
            <a:ext cx="1332853" cy="49206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rot="16200000" flipH="1">
            <a:off x="4643038" y="4732805"/>
            <a:ext cx="1850022" cy="49206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3"/>
          <p:cNvSpPr>
            <a:spLocks noChangeArrowheads="1"/>
          </p:cNvSpPr>
          <p:nvPr/>
        </p:nvSpPr>
        <p:spPr bwMode="auto">
          <a:xfrm>
            <a:off x="1115063" y="1362582"/>
            <a:ext cx="2581973" cy="437341"/>
          </a:xfrm>
          <a:prstGeom prst="rect">
            <a:avLst/>
          </a:prstGeom>
          <a:solidFill>
            <a:schemeClr val="accent3">
              <a:lumMod val="60000"/>
              <a:lumOff val="40000"/>
              <a:alpha val="80000"/>
            </a:schemeClr>
          </a:solidFill>
          <a:ln w="25400" algn="ctr">
            <a:solidFill>
              <a:schemeClr val="tx1"/>
            </a:solidFill>
            <a:round/>
            <a:headEnd/>
            <a:tailEnd/>
          </a:ln>
        </p:spPr>
        <p:txBody>
          <a:bodyPr wrap="none" lIns="45717" tIns="45717" rIns="91433" bIns="45717" anchor="ctr"/>
          <a:lstStyle/>
          <a:p>
            <a:pPr algn="ctr">
              <a:tabLst>
                <a:tab pos="1600200" algn="l"/>
                <a:tab pos="3543300" algn="l"/>
              </a:tabLst>
            </a:pPr>
            <a:r>
              <a:rPr lang="en-US" sz="1600" b="1" dirty="0"/>
              <a:t>MET / METL Review</a:t>
            </a:r>
            <a:endParaRPr lang="en-US" sz="1600" b="1" dirty="0">
              <a:latin typeface="Arial" charset="0"/>
            </a:endParaRPr>
          </a:p>
        </p:txBody>
      </p:sp>
      <p:sp>
        <p:nvSpPr>
          <p:cNvPr id="63" name="Right Arrow 62"/>
          <p:cNvSpPr/>
          <p:nvPr/>
        </p:nvSpPr>
        <p:spPr>
          <a:xfrm rot="16200000" flipH="1">
            <a:off x="2089387" y="1802367"/>
            <a:ext cx="439201" cy="49206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a:xfrm>
            <a:off x="-90948" y="6366509"/>
            <a:ext cx="2895600" cy="365125"/>
          </a:xfrm>
        </p:spPr>
        <p:txBody>
          <a:bodyPr/>
          <a:lstStyle/>
          <a:p>
            <a:r>
              <a:rPr lang="en-US">
                <a:solidFill>
                  <a:schemeClr val="tx1"/>
                </a:solidFill>
              </a:rPr>
              <a:t>MAR 2023-CUI</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57D7F152-42F7-4C0B-ACE2-8696607C202E}" type="slidenum">
              <a:rPr lang="en-US" smtClean="0"/>
              <a:pPr/>
              <a:t>9</a:t>
            </a:fld>
            <a:endParaRPr lang="en-US" dirty="0"/>
          </a:p>
        </p:txBody>
      </p:sp>
      <p:sp>
        <p:nvSpPr>
          <p:cNvPr id="29" name="Rectangle 3"/>
          <p:cNvSpPr>
            <a:spLocks noChangeArrowheads="1"/>
          </p:cNvSpPr>
          <p:nvPr/>
        </p:nvSpPr>
        <p:spPr bwMode="auto">
          <a:xfrm>
            <a:off x="261800" y="3836602"/>
            <a:ext cx="4081138" cy="814055"/>
          </a:xfrm>
          <a:prstGeom prst="rect">
            <a:avLst/>
          </a:prstGeom>
          <a:solidFill>
            <a:schemeClr val="accent3">
              <a:lumMod val="60000"/>
              <a:lumOff val="40000"/>
              <a:alpha val="80000"/>
            </a:schemeClr>
          </a:solidFill>
          <a:ln w="25400" algn="ctr">
            <a:solidFill>
              <a:schemeClr val="tx1"/>
            </a:solidFill>
            <a:round/>
            <a:headEnd/>
            <a:tailEnd/>
          </a:ln>
        </p:spPr>
        <p:txBody>
          <a:bodyPr wrap="none" lIns="45717" tIns="45717" rIns="91433" bIns="45717" anchor="ctr"/>
          <a:lstStyle/>
          <a:p>
            <a:pPr algn="ctr">
              <a:tabLst>
                <a:tab pos="1600200" algn="l"/>
                <a:tab pos="3543300" algn="l"/>
              </a:tabLst>
            </a:pPr>
            <a:r>
              <a:rPr lang="en-US" sz="1400" b="1" dirty="0">
                <a:latin typeface="Arial" charset="0"/>
              </a:rPr>
              <a:t>Identify Baseline / Advanced Capabilities</a:t>
            </a:r>
          </a:p>
          <a:p>
            <a:pPr algn="ctr">
              <a:tabLst>
                <a:tab pos="1600200" algn="l"/>
                <a:tab pos="3543300" algn="l"/>
              </a:tabLst>
            </a:pPr>
            <a:r>
              <a:rPr lang="en-US" sz="1400" b="1" dirty="0"/>
              <a:t>Capability Outputs / Manpower / Equipment</a:t>
            </a:r>
            <a:endParaRPr lang="en-US" sz="1400" b="1" dirty="0">
              <a:latin typeface="Arial" charset="0"/>
            </a:endParaRPr>
          </a:p>
          <a:p>
            <a:pPr algn="ctr">
              <a:tabLst>
                <a:tab pos="1600200" algn="l"/>
                <a:tab pos="3543300" algn="l"/>
              </a:tabLst>
            </a:pPr>
            <a:r>
              <a:rPr lang="en-US" sz="1400" b="1" dirty="0"/>
              <a:t>Training Events / Exercises</a:t>
            </a:r>
          </a:p>
        </p:txBody>
      </p:sp>
      <p:sp>
        <p:nvSpPr>
          <p:cNvPr id="30" name="Right Arrow 29"/>
          <p:cNvSpPr/>
          <p:nvPr/>
        </p:nvSpPr>
        <p:spPr>
          <a:xfrm rot="16200000" flipH="1">
            <a:off x="1995053" y="4745477"/>
            <a:ext cx="627871" cy="49206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3"/>
          <p:cNvSpPr txBox="1">
            <a:spLocks noChangeArrowheads="1"/>
          </p:cNvSpPr>
          <p:nvPr/>
        </p:nvSpPr>
        <p:spPr bwMode="auto">
          <a:xfrm>
            <a:off x="1432787" y="246891"/>
            <a:ext cx="7562850" cy="769441"/>
          </a:xfrm>
          <a:prstGeom prst="rect">
            <a:avLst/>
          </a:prstGeom>
          <a:noFill/>
          <a:ln w="9525">
            <a:noFill/>
            <a:miter lim="800000"/>
            <a:headEnd/>
            <a:tailEnd/>
          </a:ln>
          <a:effectLst/>
        </p:spPr>
        <p:txBody>
          <a:bodyPr wrap="square">
            <a:spAutoFit/>
          </a:bodyPr>
          <a:lstStyle/>
          <a:p>
            <a:pPr algn="ctr"/>
            <a:r>
              <a:rPr lang="en-US" sz="2400" b="1" dirty="0"/>
              <a:t>MET / METL Review Workshops Process</a:t>
            </a:r>
          </a:p>
          <a:p>
            <a:pPr algn="ctr"/>
            <a:r>
              <a:rPr lang="en-US" sz="2000" b="1" dirty="0"/>
              <a:t>(MCO 3500.110) </a:t>
            </a:r>
          </a:p>
        </p:txBody>
      </p:sp>
    </p:spTree>
    <p:extLst>
      <p:ext uri="{BB962C8B-B14F-4D97-AF65-F5344CB8AC3E}">
        <p14:creationId xmlns:p14="http://schemas.microsoft.com/office/powerpoint/2010/main" val="170496800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8D1CCFF758B147A79D432BB2FA5D83" ma:contentTypeVersion="11" ma:contentTypeDescription="Create a new document." ma:contentTypeScope="" ma:versionID="cd61c715fcea1e159b7af0966ce8d653">
  <xsd:schema xmlns:xsd="http://www.w3.org/2001/XMLSchema" xmlns:xs="http://www.w3.org/2001/XMLSchema" xmlns:p="http://schemas.microsoft.com/office/2006/metadata/properties" xmlns:ns3="5e86b0bb-e6e8-4231-b64f-60962182aa0d" xmlns:ns4="30af3a98-27c3-4d72-b85f-554f8aa5ebce" targetNamespace="http://schemas.microsoft.com/office/2006/metadata/properties" ma:root="true" ma:fieldsID="d3e721e65d2add591621664540425dd7" ns3:_="" ns4:_="">
    <xsd:import namespace="5e86b0bb-e6e8-4231-b64f-60962182aa0d"/>
    <xsd:import namespace="30af3a98-27c3-4d72-b85f-554f8aa5eb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86b0bb-e6e8-4231-b64f-60962182aa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af3a98-27c3-4d72-b85f-554f8aa5eb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F4F89B-EFB9-4C35-8815-91EA8AB6D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86b0bb-e6e8-4231-b64f-60962182aa0d"/>
    <ds:schemaRef ds:uri="30af3a98-27c3-4d72-b85f-554f8aa5eb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AA00ED-959D-4E3F-AEA7-23BCE36B9AC8}">
  <ds:schemaRefs>
    <ds:schemaRef ds:uri="http://schemas.microsoft.com/sharepoint/v3/contenttype/forms"/>
  </ds:schemaRefs>
</ds:datastoreItem>
</file>

<file path=customXml/itemProps3.xml><?xml version="1.0" encoding="utf-8"?>
<ds:datastoreItem xmlns:ds="http://schemas.openxmlformats.org/officeDocument/2006/customXml" ds:itemID="{FD4CA695-5640-4421-8CB7-AA0BD47ACD5F}">
  <ds:schemaRefs>
    <ds:schemaRef ds:uri="http://purl.org/dc/terms/"/>
    <ds:schemaRef ds:uri="http://schemas.microsoft.com/office/2006/documentManagement/types"/>
    <ds:schemaRef ds:uri="http://purl.org/dc/dcmitype/"/>
    <ds:schemaRef ds:uri="http://schemas.microsoft.com/office/infopath/2007/PartnerControls"/>
    <ds:schemaRef ds:uri="30af3a98-27c3-4d72-b85f-554f8aa5ebce"/>
    <ds:schemaRef ds:uri="http://purl.org/dc/elements/1.1/"/>
    <ds:schemaRef ds:uri="http://schemas.microsoft.com/office/2006/metadata/properties"/>
    <ds:schemaRef ds:uri="http://schemas.openxmlformats.org/package/2006/metadata/core-properties"/>
    <ds:schemaRef ds:uri="5e86b0bb-e6e8-4231-b64f-60962182aa0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29610</TotalTime>
  <Words>6256</Words>
  <Application>Microsoft Office PowerPoint</Application>
  <PresentationFormat>On-screen Show (4:3)</PresentationFormat>
  <Paragraphs>977</Paragraphs>
  <Slides>33</Slides>
  <Notes>23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4" baseType="lpstr">
      <vt:lpstr>Arial</vt:lpstr>
      <vt:lpstr>Arial Narrow</vt:lpstr>
      <vt:lpstr>Calibri</vt:lpstr>
      <vt:lpstr>Cambria Math</vt:lpstr>
      <vt:lpstr>Courier New</vt:lpstr>
      <vt:lpstr>Times New Roman</vt:lpstr>
      <vt:lpstr>Wingdings</vt:lpstr>
      <vt:lpstr>Wingdings 2</vt:lpstr>
      <vt:lpstr>Office Theme</vt:lpstr>
      <vt:lpstr>2_Office Theme</vt:lpstr>
      <vt:lpstr>Chart</vt:lpstr>
      <vt:lpstr>PowerPoint Presentation</vt:lpstr>
      <vt:lpstr>PowerPoint Presentation</vt:lpstr>
      <vt:lpstr>PowerPoint Presentation</vt:lpstr>
      <vt:lpstr>MCT / MET / METL Integrated Life Cycle </vt:lpstr>
      <vt:lpstr>PowerPoint Presentation</vt:lpstr>
      <vt:lpstr>PowerPoint Presentation</vt:lpstr>
      <vt:lpstr>  NEW or Revised MCT Recommendations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MCT / MET Alignments/Linkages</vt:lpstr>
      <vt:lpstr>DC PP&amp;O’s  Institutional Readiness Working Group (IRWG)</vt:lpstr>
      <vt:lpstr>MCTs/METs/METLs, Capability Development Processes and PPBE**</vt:lpstr>
      <vt:lpstr>PowerPoint Presentation</vt:lpstr>
    </vt:vector>
  </TitlesOfParts>
  <Manager>OpsDiv EFDC</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CDandI MCTL Website Brief</dc:title>
  <dc:creator>Villalva MV</dc:creator>
  <cp:lastModifiedBy>Goldman CIV Maryroi F</cp:lastModifiedBy>
  <cp:revision>1758</cp:revision>
  <cp:lastPrinted>2020-07-20T17:48:40Z</cp:lastPrinted>
  <dcterms:created xsi:type="dcterms:W3CDTF">2000-11-01T20:40:02Z</dcterms:created>
  <dcterms:modified xsi:type="dcterms:W3CDTF">2023-02-24T16:08:15Z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0x010100CA8D1CCFF758B147A79D432BB2FA5D83</vt:lpwstr>
  </property>
  <property fmtid="{D5CDD505-2E9C-101B-9397-08002B2CF9AE}" pid="3" name="_dlc_DocIdItemGuid">
    <vt:lpwstr>4f277ad7-d162-47de-a0ff-fcb6c4ed0cd3</vt:lpwstr>
  </property>
</Properties>
</file>